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50" r:id="rId5"/>
    <p:sldMasterId id="2147483656" r:id="rId6"/>
    <p:sldMasterId id="2147483654" r:id="rId7"/>
    <p:sldMasterId id="2147483658" r:id="rId8"/>
    <p:sldMasterId id="2147483662" r:id="rId9"/>
    <p:sldMasterId id="2147483660" r:id="rId10"/>
    <p:sldMasterId id="2147483652" r:id="rId11"/>
  </p:sldMasterIdLst>
  <p:notesMasterIdLst>
    <p:notesMasterId r:id="rId33"/>
  </p:notesMasterIdLst>
  <p:sldIdLst>
    <p:sldId id="263" r:id="rId12"/>
    <p:sldId id="257" r:id="rId13"/>
    <p:sldId id="565" r:id="rId14"/>
    <p:sldId id="551" r:id="rId15"/>
    <p:sldId id="560" r:id="rId16"/>
    <p:sldId id="556" r:id="rId17"/>
    <p:sldId id="561" r:id="rId18"/>
    <p:sldId id="564" r:id="rId19"/>
    <p:sldId id="554" r:id="rId20"/>
    <p:sldId id="555" r:id="rId21"/>
    <p:sldId id="559" r:id="rId22"/>
    <p:sldId id="509" r:id="rId23"/>
    <p:sldId id="259" r:id="rId24"/>
    <p:sldId id="552" r:id="rId25"/>
    <p:sldId id="258" r:id="rId26"/>
    <p:sldId id="265" r:id="rId27"/>
    <p:sldId id="357" r:id="rId28"/>
    <p:sldId id="563" r:id="rId29"/>
    <p:sldId id="562" r:id="rId30"/>
    <p:sldId id="566" r:id="rId31"/>
    <p:sldId id="262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D895C5-97DC-7AB1-1C5C-19FEE5C2F930}" name="Charlotte Ratu" initials="CR" userId="S::charlotte.ratu@naccho.org.au::b5b7c3f6-8b2b-4b17-b5a8-36557e8a12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263D69"/>
    <a:srgbClr val="5C7FC4"/>
    <a:srgbClr val="FFB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4DA2D-467E-484F-8916-EDAAD77EBC4B}" v="183" dt="2024-07-12T01:04:53.719"/>
    <p1510:client id="{DDA2B25A-3CF6-56F9-B910-0691D0F77F1A}" v="3" dt="2024-07-12T00:55:44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microsoft.com/office/2018/10/relationships/authors" Target="authors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CF00C-B20F-428E-BE1D-917764B78D3D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893D-4AC5-46BB-A196-9CC1D511BE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3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u="sng">
              <a:solidFill>
                <a:srgbClr val="000000"/>
              </a:solidFill>
              <a:latin typeface="WordVisi_MSFontServic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3033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</a:pPr>
            <a:endParaRPr lang="en-AU" sz="1800" kern="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091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2800" y="1220788"/>
            <a:ext cx="5853113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8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323-0212-4C26-AB85-063EE5CB5E7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2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391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AU">
              <a:solidFill>
                <a:srgbClr val="000000"/>
              </a:solidFill>
              <a:highlight>
                <a:srgbClr val="F5F5F5"/>
              </a:highlight>
              <a:latin typeface="Calibri"/>
              <a:ea typeface="Calibri"/>
              <a:cs typeface="Calibri"/>
            </a:endParaRPr>
          </a:p>
          <a:p>
            <a:endParaRPr lang="en-AU" sz="1200">
              <a:solidFill>
                <a:srgbClr val="000000"/>
              </a:solidFill>
              <a:latin typeface="Aptos" panose="02110004020202020204"/>
            </a:endParaRPr>
          </a:p>
          <a:p>
            <a: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0" i="0">
              <a:solidFill>
                <a:srgbClr val="444444"/>
              </a:solidFill>
              <a:effectLst/>
              <a:highlight>
                <a:srgbClr val="F5F5F5"/>
              </a:highligh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80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87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b="1" dirty="0">
              <a:highlight>
                <a:srgbClr val="FFFFFF"/>
              </a:highlight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125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2800" y="1220788"/>
            <a:ext cx="5853113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sz="1100" b="0" dirty="0">
              <a:solidFill>
                <a:srgbClr val="262626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323-0212-4C26-AB85-063EE5CB5E7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589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>
              <a:solidFill>
                <a:srgbClr val="000000"/>
              </a:solidFill>
              <a:effectLst/>
              <a:latin typeface="Aptos" panose="0211000402020202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26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2800" y="1220788"/>
            <a:ext cx="5853113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u="none" dirty="0"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b="0" u="none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4D323-0212-4C26-AB85-063EE5CB5E7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552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49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endParaRPr lang="en-US" b="0" i="0">
              <a:solidFill>
                <a:srgbClr val="000000"/>
              </a:solidFill>
              <a:effectLst/>
              <a:highlight>
                <a:srgbClr val="F5F5F5"/>
              </a:highlight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30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latin typeface="Aptos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251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2800" y="1220788"/>
            <a:ext cx="5853113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4D323-0212-4C26-AB85-063EE5CB5E7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4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321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2893D-4AC5-46BB-A196-9CC1D511BE8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37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66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3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4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1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9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6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B0FD1A7-32B0-E243-AA20-F15784A9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20451"/>
          <a:stretch/>
        </p:blipFill>
        <p:spPr>
          <a:xfrm>
            <a:off x="0" y="-10759"/>
            <a:ext cx="12204748" cy="6868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02895-E6F4-8547-BBDF-502AAF97E1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180440" flipH="1">
            <a:off x="-2595344" y="-3911346"/>
            <a:ext cx="18334699" cy="645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0C935-0D32-814C-8CA0-4FADD01FA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2"/>
          <a:stretch/>
        </p:blipFill>
        <p:spPr>
          <a:xfrm>
            <a:off x="10340232" y="4859988"/>
            <a:ext cx="1290904" cy="1547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80F8B-ED2E-0844-9BF6-6B9BC8900B75}"/>
              </a:ext>
            </a:extLst>
          </p:cNvPr>
          <p:cNvSpPr txBox="1"/>
          <p:nvPr userDrawn="1"/>
        </p:nvSpPr>
        <p:spPr>
          <a:xfrm>
            <a:off x="-900854" y="6025600"/>
            <a:ext cx="700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E87D2B"/>
                </a:solidFill>
                <a:latin typeface="+mn-lt"/>
              </a:rPr>
              <a:t>Aboriginal health in Aboriginal hands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E8294-371C-2A42-AB56-BBB907A8B7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9205" y="6025600"/>
            <a:ext cx="2032382" cy="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54A8D-AAD1-4C49-BA54-0B2B3E7E4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63560">
            <a:off x="-1702730" y="5118532"/>
            <a:ext cx="9408599" cy="33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54A8D-AAD1-4C49-BA54-0B2B3E7E4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36440" flipH="1">
            <a:off x="4521608" y="5118532"/>
            <a:ext cx="9408599" cy="33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FC0AF-76B8-D14E-B757-4408CA394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 rot="1263560">
            <a:off x="-2313176" y="4462574"/>
            <a:ext cx="12522846" cy="44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03202-C9B8-BF47-A0FA-CA3C83B3E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 flipH="1">
            <a:off x="4817131" y="1155739"/>
            <a:ext cx="13775131" cy="48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B0FD1A7-32B0-E243-AA20-F15784A9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20451"/>
          <a:stretch/>
        </p:blipFill>
        <p:spPr>
          <a:xfrm>
            <a:off x="0" y="0"/>
            <a:ext cx="12204748" cy="686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C2F03-1A4E-E042-B4FC-A3D3600D5B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620173">
            <a:off x="-788061" y="-3337496"/>
            <a:ext cx="15152644" cy="533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F87F5-D42E-D940-9EC8-D119A9F148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9809" y="5395328"/>
            <a:ext cx="2032382" cy="372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3E07D-4F95-B54C-BD9F-6BCA0B366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72"/>
          <a:stretch/>
        </p:blipFill>
        <p:spPr>
          <a:xfrm>
            <a:off x="5315004" y="2131365"/>
            <a:ext cx="1561993" cy="1872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429670-83FC-FC41-AFCF-190F07973B43}"/>
              </a:ext>
            </a:extLst>
          </p:cNvPr>
          <p:cNvSpPr txBox="1"/>
          <p:nvPr userDrawn="1"/>
        </p:nvSpPr>
        <p:spPr>
          <a:xfrm>
            <a:off x="2594386" y="4514593"/>
            <a:ext cx="700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E87D2B"/>
                </a:solidFill>
                <a:latin typeface="+mn-lt"/>
              </a:rPr>
              <a:t>Aboriginal health in Aboriginal hands</a:t>
            </a:r>
          </a:p>
        </p:txBody>
      </p:sp>
    </p:spTree>
    <p:extLst>
      <p:ext uri="{BB962C8B-B14F-4D97-AF65-F5344CB8AC3E}">
        <p14:creationId xmlns:p14="http://schemas.microsoft.com/office/powerpoint/2010/main" val="35498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ancer.team@naccho.org.au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isa.whop@anu.edu.a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E60D-16B4-A140-9DC4-A91CC6537A60}"/>
              </a:ext>
            </a:extLst>
          </p:cNvPr>
          <p:cNvSpPr txBox="1">
            <a:spLocks/>
          </p:cNvSpPr>
          <p:nvPr/>
        </p:nvSpPr>
        <p:spPr>
          <a:xfrm>
            <a:off x="696686" y="2089637"/>
            <a:ext cx="10493828" cy="146128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>
                <a:solidFill>
                  <a:schemeClr val="bg1"/>
                </a:solidFill>
                <a:latin typeface="Futura PT Book"/>
                <a:ea typeface="Calibri" panose="020F0502020204030204" pitchFamily="34" charset="0"/>
              </a:rPr>
              <a:t>NACCHO Cancer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7017E-3E9C-C342-88EF-CEB78311D70F}"/>
              </a:ext>
            </a:extLst>
          </p:cNvPr>
          <p:cNvSpPr txBox="1">
            <a:spLocks/>
          </p:cNvSpPr>
          <p:nvPr/>
        </p:nvSpPr>
        <p:spPr>
          <a:xfrm>
            <a:off x="852550" y="3134591"/>
            <a:ext cx="10493827" cy="58697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>
                <a:solidFill>
                  <a:schemeClr val="bg1"/>
                </a:solidFill>
                <a:latin typeface="Futura PT Book"/>
                <a:ea typeface="Calibri"/>
              </a:rPr>
              <a:t>9 </a:t>
            </a:r>
            <a:r>
              <a:rPr lang="en-AU">
                <a:solidFill>
                  <a:schemeClr val="bg1"/>
                </a:solidFill>
                <a:effectLst/>
                <a:latin typeface="Futura PT Book"/>
                <a:ea typeface="Calibri"/>
              </a:rPr>
              <a:t>&amp; 10 July </a:t>
            </a:r>
            <a:r>
              <a:rPr lang="en-AU">
                <a:solidFill>
                  <a:schemeClr val="bg1"/>
                </a:solidFill>
                <a:latin typeface="Futura PT Book"/>
                <a:ea typeface="Calibri"/>
              </a:rPr>
              <a:t>2024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AU">
              <a:solidFill>
                <a:schemeClr val="bg1"/>
              </a:solidFill>
              <a:latin typeface="Futura PT Book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AU" sz="2000">
              <a:solidFill>
                <a:srgbClr val="FFC000"/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221B72B-41A2-4CD5-7F88-5DDB865FA5F4}"/>
              </a:ext>
            </a:extLst>
          </p:cNvPr>
          <p:cNvSpPr txBox="1">
            <a:spLocks/>
          </p:cNvSpPr>
          <p:nvPr/>
        </p:nvSpPr>
        <p:spPr>
          <a:xfrm>
            <a:off x="5857504" y="4225636"/>
            <a:ext cx="6727123" cy="7861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000">
                <a:solidFill>
                  <a:srgbClr val="FFC000"/>
                </a:solidFill>
                <a:latin typeface="Futura PT Book"/>
                <a:ea typeface="Calibri"/>
              </a:rPr>
              <a:t>Peter Bligh</a:t>
            </a:r>
            <a:br>
              <a:rPr lang="en-AU" sz="2000">
                <a:solidFill>
                  <a:srgbClr val="FFC000"/>
                </a:solidFill>
                <a:latin typeface="Futura PT Book"/>
                <a:ea typeface="Calibri"/>
              </a:rPr>
            </a:br>
            <a:r>
              <a:rPr lang="en-AU" sz="2000">
                <a:solidFill>
                  <a:srgbClr val="FFC000"/>
                </a:solidFill>
                <a:latin typeface="Futura PT Book"/>
                <a:ea typeface="Calibri"/>
              </a:rPr>
              <a:t>Director Cancer NACCHO</a:t>
            </a:r>
            <a:endParaRPr lang="en-AU">
              <a:solidFill>
                <a:srgbClr val="FFFFFF"/>
              </a:solidFill>
              <a:effectLst/>
              <a:latin typeface="Futura PT Book"/>
              <a:ea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AU" sz="2000">
              <a:solidFill>
                <a:schemeClr val="bg1"/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3447BE0-F27C-37B1-4D2A-B453C2ADC143}"/>
              </a:ext>
            </a:extLst>
          </p:cNvPr>
          <p:cNvSpPr txBox="1">
            <a:spLocks/>
          </p:cNvSpPr>
          <p:nvPr/>
        </p:nvSpPr>
        <p:spPr>
          <a:xfrm>
            <a:off x="159822" y="4225635"/>
            <a:ext cx="6727123" cy="7861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000">
                <a:solidFill>
                  <a:srgbClr val="FFC000"/>
                </a:solidFill>
                <a:latin typeface="Futura PT Book"/>
                <a:ea typeface="Calibri"/>
              </a:rPr>
              <a:t>Dr Dawn Casey  </a:t>
            </a:r>
            <a:br>
              <a:rPr lang="en-AU" sz="2000">
                <a:latin typeface="Futura PT Book" panose="020B0502020204020303" pitchFamily="34" charset="0"/>
                <a:ea typeface="Calibri" panose="020F0502020204030204" pitchFamily="34" charset="0"/>
              </a:rPr>
            </a:br>
            <a:r>
              <a:rPr lang="en-AU" sz="2000">
                <a:solidFill>
                  <a:srgbClr val="FFC000"/>
                </a:solidFill>
                <a:latin typeface="Futura PT Book"/>
                <a:ea typeface="Calibri"/>
              </a:rPr>
              <a:t>Deputy CEO NACCHO</a:t>
            </a:r>
            <a:endParaRPr lang="en-AU">
              <a:solidFill>
                <a:srgbClr val="FFFFFF"/>
              </a:solidFill>
              <a:effectLst/>
              <a:latin typeface="Futura PT Book"/>
              <a:ea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AU" sz="2000">
              <a:solidFill>
                <a:schemeClr val="bg1"/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4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F7571-97B0-CFC0-0695-E5389652E466}"/>
              </a:ext>
            </a:extLst>
          </p:cNvPr>
          <p:cNvSpPr txBox="1"/>
          <p:nvPr/>
        </p:nvSpPr>
        <p:spPr>
          <a:xfrm>
            <a:off x="738085" y="505856"/>
            <a:ext cx="9346441" cy="548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b="1" u="sng">
                <a:effectLst/>
                <a:ea typeface="Aptos" panose="020B0004020202020204" pitchFamily="34" charset="0"/>
                <a:cs typeface="Aptos" panose="020B0004020202020204" pitchFamily="34" charset="0"/>
              </a:rPr>
              <a:t>Webinars</a:t>
            </a:r>
            <a:r>
              <a:rPr lang="en-US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AU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 x 1-hour information sessions on HPV self-collection (cervical screening)</a:t>
            </a: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>
                <a:effectLst/>
                <a:ea typeface="Aptos" panose="020B0004020202020204" pitchFamily="34" charset="0"/>
                <a:cs typeface="Aptos" panose="020B0004020202020204" pitchFamily="34" charset="0"/>
              </a:rPr>
              <a:t>Open to all ACCHO staff wanting to learn more about self-collect cervical screening</a:t>
            </a:r>
          </a:p>
          <a:p>
            <a:pPr lvl="0">
              <a:lnSpc>
                <a:spcPct val="116000"/>
              </a:lnSpc>
            </a:pPr>
            <a:endParaRPr lang="en-US" b="1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r>
              <a:rPr lang="en-US" b="1">
                <a:solidFill>
                  <a:schemeClr val="accent6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Webinar 1: </a:t>
            </a:r>
            <a:r>
              <a:rPr lang="en-AU">
                <a:effectLst/>
                <a:ea typeface="Aptos" panose="020B0004020202020204" pitchFamily="34" charset="0"/>
                <a:cs typeface="Aptos" panose="020B0004020202020204" pitchFamily="34" charset="0"/>
              </a:rPr>
              <a:t>				</a:t>
            </a:r>
            <a:r>
              <a:rPr lang="en-US" b="1">
                <a:solidFill>
                  <a:schemeClr val="accent2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Webinar 2: </a:t>
            </a:r>
          </a:p>
          <a:p>
            <a:pPr fontAlgn="base"/>
            <a:r>
              <a:rPr lang="en-US" b="1">
                <a:effectLst/>
                <a:ea typeface="Aptos" panose="020B0004020202020204" pitchFamily="34" charset="0"/>
                <a:cs typeface="Aptos" panose="020B0004020202020204" pitchFamily="34" charset="0"/>
              </a:rPr>
              <a:t>Date: Tuesday the 30</a:t>
            </a:r>
            <a:r>
              <a:rPr lang="en-US" b="1" baseline="30000">
                <a:effectLst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US" b="1">
                <a:effectLst/>
                <a:ea typeface="Aptos" panose="020B0004020202020204" pitchFamily="34" charset="0"/>
                <a:cs typeface="Aptos" panose="020B0004020202020204" pitchFamily="34" charset="0"/>
              </a:rPr>
              <a:t> of July  		Date: Wednesday the 14</a:t>
            </a:r>
            <a:r>
              <a:rPr lang="en-US" b="1" baseline="30000">
                <a:effectLst/>
                <a:ea typeface="Aptos" panose="020B0004020202020204" pitchFamily="34" charset="0"/>
                <a:cs typeface="Aptos" panose="020B0004020202020204" pitchFamily="34" charset="0"/>
              </a:rPr>
              <a:t>th</a:t>
            </a:r>
            <a:r>
              <a:rPr lang="en-US" b="1">
                <a:effectLst/>
                <a:ea typeface="Aptos" panose="020B0004020202020204" pitchFamily="34" charset="0"/>
                <a:cs typeface="Aptos" panose="020B0004020202020204" pitchFamily="34" charset="0"/>
              </a:rPr>
              <a:t> of August</a:t>
            </a:r>
            <a:r>
              <a:rPr lang="en-AU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b="1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r>
              <a:rPr lang="en-US">
                <a:ea typeface="Aptos" panose="020B0004020202020204" pitchFamily="34" charset="0"/>
                <a:cs typeface="Aptos" panose="020B0004020202020204" pitchFamily="34" charset="0"/>
              </a:rPr>
              <a:t>1-2PM AEST		</a:t>
            </a:r>
            <a:r>
              <a:rPr lang="en-US">
                <a:effectLst/>
                <a:ea typeface="Aptos" panose="020B0004020202020204" pitchFamily="34" charset="0"/>
                <a:cs typeface="Aptos" panose="020B0004020202020204" pitchFamily="34" charset="0"/>
              </a:rPr>
              <a:t>  		2-3PM AEST</a:t>
            </a:r>
            <a:endParaRPr lang="en-AU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r>
              <a:rPr lang="en-US" b="1">
                <a:ea typeface="Aptos" panose="020B0004020202020204" pitchFamily="34" charset="0"/>
                <a:cs typeface="Aptos" panose="020B0004020202020204" pitchFamily="34" charset="0"/>
              </a:rPr>
              <a:t>Registration QR code	</a:t>
            </a:r>
            <a:r>
              <a:rPr lang="en-AU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US" b="1">
                <a:effectLst/>
                <a:ea typeface="Aptos" panose="020B0004020202020204" pitchFamily="34" charset="0"/>
                <a:cs typeface="Aptos" panose="020B0004020202020204" pitchFamily="34" charset="0"/>
              </a:rPr>
              <a:t>		</a:t>
            </a:r>
            <a:r>
              <a:rPr lang="en-US" b="1">
                <a:ea typeface="Aptos" panose="020B0004020202020204" pitchFamily="34" charset="0"/>
                <a:cs typeface="Aptos" panose="020B0004020202020204" pitchFamily="34" charset="0"/>
              </a:rPr>
              <a:t>Registration QR code</a:t>
            </a:r>
          </a:p>
          <a:p>
            <a:pPr fontAlgn="base"/>
            <a:endParaRPr lang="en-US" b="1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 u="sng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endParaRPr lang="en-US" b="1" u="sng"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r>
              <a:rPr lang="en-US" b="1" u="sng">
                <a:ea typeface="Aptos" panose="020B0004020202020204" pitchFamily="34" charset="0"/>
                <a:cs typeface="Aptos" panose="020B0004020202020204" pitchFamily="34" charset="0"/>
              </a:rPr>
              <a:t>Health promotion materials</a:t>
            </a:r>
          </a:p>
          <a:p>
            <a:pPr fontAlgn="base"/>
            <a:r>
              <a:rPr lang="en-US" sz="1800">
                <a:effectLst/>
                <a:ea typeface="Aptos" panose="020B0004020202020204" pitchFamily="34" charset="0"/>
                <a:cs typeface="Aptos" panose="020B0004020202020204" pitchFamily="34" charset="0"/>
              </a:rPr>
              <a:t>We will be sending health promotion resources to all ACCHOs soon! Watch this space! </a:t>
            </a:r>
            <a:endParaRPr lang="en-US">
              <a:ea typeface="Aptos" panose="020B0004020202020204" pitchFamily="34" charset="0"/>
              <a:cs typeface="Aptos" panose="020B0004020202020204" pitchFamily="34" charset="0"/>
            </a:endParaRPr>
          </a:p>
          <a:p>
            <a:pPr fontAlgn="base"/>
            <a:r>
              <a:rPr lang="en-US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en-AU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AU" sz="20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6F793-3C32-49F9-890E-048AFE84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13"/>
          <a:stretch/>
        </p:blipFill>
        <p:spPr>
          <a:xfrm>
            <a:off x="940711" y="3176242"/>
            <a:ext cx="1532173" cy="1566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0FB90-E624-5997-0FDF-F869A331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913" y="3210770"/>
            <a:ext cx="1532173" cy="1532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99FE2-3BE3-3C90-E10E-2055076B6E34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222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3472F8E3-2F96-C6D5-A774-24B7C3D9E2C9}"/>
              </a:ext>
            </a:extLst>
          </p:cNvPr>
          <p:cNvSpPr txBox="1">
            <a:spLocks/>
          </p:cNvSpPr>
          <p:nvPr/>
        </p:nvSpPr>
        <p:spPr>
          <a:xfrm>
            <a:off x="1423780" y="454720"/>
            <a:ext cx="8974577" cy="869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Bowel cancer screening  </a:t>
            </a: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1180E-A51C-5AFB-0D4C-9FFA0DD79345}"/>
              </a:ext>
            </a:extLst>
          </p:cNvPr>
          <p:cNvSpPr txBox="1"/>
          <p:nvPr/>
        </p:nvSpPr>
        <p:spPr>
          <a:xfrm>
            <a:off x="1165871" y="1237955"/>
            <a:ext cx="8974577" cy="2794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Alternative Access Model (AAM) </a:t>
            </a:r>
            <a:r>
              <a:rPr lang="en-AU" sz="2200" kern="100"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AU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community members can receive bowel cancer screening kits directly from a healthcare professional at their local ACCHO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AU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NACCHO was funded for the roll out of the AAM until August 2023, however, continues to support ACCHOs with bowel cancer screening to improve screening participation rates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Bowel cancer screening age </a:t>
            </a:r>
            <a:r>
              <a:rPr lang="en-AU" sz="2200" kern="100">
                <a:ea typeface="Aptos" panose="020B0004020202020204" pitchFamily="34" charset="0"/>
                <a:cs typeface="Times New Roman" panose="02020603050405020304" pitchFamily="18" charset="0"/>
              </a:rPr>
              <a:t>has</a:t>
            </a:r>
            <a:r>
              <a:rPr lang="en-AU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been lowered </a:t>
            </a:r>
            <a:r>
              <a:rPr lang="en-AU" sz="2200" b="1" kern="100">
                <a:ea typeface="Aptos" panose="020B0004020202020204" pitchFamily="34" charset="0"/>
                <a:cs typeface="Times New Roman" panose="02020603050405020304" pitchFamily="18" charset="0"/>
              </a:rPr>
              <a:t>50 to 45 </a:t>
            </a:r>
            <a:r>
              <a:rPr lang="en-AU" sz="22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from </a:t>
            </a:r>
            <a:r>
              <a:rPr lang="en-AU" sz="22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July 2024</a:t>
            </a:r>
            <a:endParaRPr lang="en-AU" sz="2200"/>
          </a:p>
        </p:txBody>
      </p:sp>
      <p:pic>
        <p:nvPicPr>
          <p:cNvPr id="5" name="Picture 4" descr="A logo with colorful circles and text with Thanks-Giving Square in the background&#10;&#10;Description automatically generated">
            <a:extLst>
              <a:ext uri="{FF2B5EF4-FFF2-40B4-BE49-F238E27FC236}">
                <a16:creationId xmlns:a16="http://schemas.microsoft.com/office/drawing/2014/main" id="{6AD27732-4E79-4398-36C5-BE94738EB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23" y="4134851"/>
            <a:ext cx="2373568" cy="2373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7D5ADC-AC28-3F84-886D-95BC7F6BC465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11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455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FEA8923-A997-4328-843F-411237407579}"/>
              </a:ext>
            </a:extLst>
          </p:cNvPr>
          <p:cNvSpPr txBox="1">
            <a:spLocks/>
          </p:cNvSpPr>
          <p:nvPr/>
        </p:nvSpPr>
        <p:spPr>
          <a:xfrm>
            <a:off x="2215874" y="609378"/>
            <a:ext cx="6437149" cy="11152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ACCHO Sector Cancer Program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0930D-A143-28CE-3D01-8F981977BC75}"/>
              </a:ext>
            </a:extLst>
          </p:cNvPr>
          <p:cNvSpPr txBox="1"/>
          <p:nvPr/>
        </p:nvSpPr>
        <p:spPr>
          <a:xfrm>
            <a:off x="933254" y="1719739"/>
            <a:ext cx="9007436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i="1" dirty="0"/>
              <a:t>Improving First Nations Cancer Outcomes Program </a:t>
            </a:r>
            <a:r>
              <a:rPr lang="en-AU" sz="2200" dirty="0"/>
              <a:t>was </a:t>
            </a:r>
            <a:r>
              <a:rPr lang="en-AU" sz="2200" dirty="0">
                <a:solidFill>
                  <a:schemeClr val="tx2">
                    <a:lumMod val="50000"/>
                  </a:schemeClr>
                </a:solidFill>
              </a:rPr>
              <a:t>announced</a:t>
            </a:r>
            <a:r>
              <a:rPr lang="en-AU" sz="2200" dirty="0"/>
              <a:t> after the May 2023 Budget</a:t>
            </a:r>
            <a:endParaRPr lang="en-AU" sz="2200" dirty="0">
              <a:ea typeface="Calibri"/>
              <a:cs typeface="Calibri"/>
            </a:endParaRPr>
          </a:p>
          <a:p>
            <a:endParaRPr lang="en-AU" sz="22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Program provides funding over three years </a:t>
            </a:r>
            <a:endParaRPr lang="en-AU" sz="2200" dirty="0">
              <a:ea typeface="Calibri"/>
              <a:cs typeface="Calibri"/>
            </a:endParaRPr>
          </a:p>
          <a:p>
            <a:endParaRPr lang="en-AU" sz="22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Tailored to local needs and priorities to achieve equitable outcomes across a cancer journey</a:t>
            </a:r>
            <a:endParaRPr lang="en-AU" sz="2200" dirty="0">
              <a:ea typeface="Calibri"/>
              <a:cs typeface="Calibri"/>
            </a:endParaRPr>
          </a:p>
          <a:p>
            <a:endParaRPr lang="en-AU" sz="22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/>
              <a:t>Focus on reshaping the cancer narrative through a strengthened workforce (260 FTE) particularly in remote and very remote areas</a:t>
            </a:r>
            <a:endParaRPr lang="en-AU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E4011-51EF-74B9-D6D4-AAF49CFFF67A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87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4961434-539C-0F43-2DA8-78752D144365}"/>
              </a:ext>
            </a:extLst>
          </p:cNvPr>
          <p:cNvSpPr txBox="1">
            <a:spLocks/>
          </p:cNvSpPr>
          <p:nvPr/>
        </p:nvSpPr>
        <p:spPr>
          <a:xfrm>
            <a:off x="713914" y="397791"/>
            <a:ext cx="9517213" cy="982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Affiliate Cancer Workforce </a:t>
            </a:r>
            <a:endParaRPr lang="en-US"/>
          </a:p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Cancer Liaison Officers (CLOs)</a:t>
            </a:r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5C54B-6673-846B-9EE8-409BD6C09E55}"/>
              </a:ext>
            </a:extLst>
          </p:cNvPr>
          <p:cNvSpPr txBox="1"/>
          <p:nvPr/>
        </p:nvSpPr>
        <p:spPr>
          <a:xfrm>
            <a:off x="713913" y="1859339"/>
            <a:ext cx="9112257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AU" sz="22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CLOs are state/territory-based roles that will:</a:t>
            </a:r>
            <a:endParaRPr lang="en-AU" sz="2200" b="0" i="0" u="none" strike="noStrike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AU" sz="2200" b="0" i="0" u="none" strike="noStrike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AU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Work with program governance to identify the needs and priorities of their jurisdiction and ensure ACCHOs are enabled to deliver cancer services and support to Community members</a:t>
            </a:r>
            <a:r>
              <a:rPr lang="en-US" sz="2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AU" sz="22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AU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Advocate and work with state and territory governments and networks to support the development of relevant and culturally appropriate cancer policy and programs that reflect the </a:t>
            </a:r>
            <a:br>
              <a:rPr lang="en-AU" sz="2200" b="0" i="0" u="none" strike="noStrike">
                <a:effectLst/>
                <a:latin typeface="Calibri"/>
                <a:ea typeface="Calibri"/>
                <a:cs typeface="Calibri"/>
              </a:rPr>
            </a:br>
            <a:r>
              <a:rPr lang="en-AU" sz="2200" b="0" i="1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National Agreement on Closing the Gap</a:t>
            </a:r>
            <a:r>
              <a:rPr lang="en-US" sz="22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endParaRPr lang="en-AU" sz="22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AU" sz="22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Participate in the Community of Practice</a:t>
            </a:r>
            <a:endParaRPr lang="en-US" sz="2200" b="0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CDCB0-A454-E8A3-2BFB-5FC6CB49B6EF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94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A9BBFEB-BD1F-08BB-06BF-4355C361030C}"/>
              </a:ext>
            </a:extLst>
          </p:cNvPr>
          <p:cNvSpPr txBox="1">
            <a:spLocks/>
          </p:cNvSpPr>
          <p:nvPr/>
        </p:nvSpPr>
        <p:spPr>
          <a:xfrm>
            <a:off x="1328530" y="463379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Workforce 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7AFAB-D29F-5304-6AB9-C353D1601868}"/>
              </a:ext>
            </a:extLst>
          </p:cNvPr>
          <p:cNvSpPr txBox="1"/>
          <p:nvPr/>
        </p:nvSpPr>
        <p:spPr>
          <a:xfrm>
            <a:off x="1526159" y="1531934"/>
            <a:ext cx="877629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r>
              <a:rPr lang="en-AU" sz="24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The following positions will be funded through the Program: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r>
              <a:rPr lang="en-AU" sz="2400" b="0" i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B0536D-BA42-6345-D772-116AA1BF3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44331"/>
              </p:ext>
            </p:extLst>
          </p:nvPr>
        </p:nvGraphicFramePr>
        <p:xfrm>
          <a:off x="1665317" y="2246376"/>
          <a:ext cx="9343418" cy="394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09">
                  <a:extLst>
                    <a:ext uri="{9D8B030D-6E8A-4147-A177-3AD203B41FA5}">
                      <a16:colId xmlns:a16="http://schemas.microsoft.com/office/drawing/2014/main" val="1532460691"/>
                    </a:ext>
                  </a:extLst>
                </a:gridCol>
                <a:gridCol w="4671709">
                  <a:extLst>
                    <a:ext uri="{9D8B030D-6E8A-4147-A177-3AD203B41FA5}">
                      <a16:colId xmlns:a16="http://schemas.microsoft.com/office/drawing/2014/main" val="3441207653"/>
                    </a:ext>
                  </a:extLst>
                </a:gridCol>
              </a:tblGrid>
              <a:tr h="770065">
                <a:tc>
                  <a:txBody>
                    <a:bodyPr/>
                    <a:lstStyle/>
                    <a:p>
                      <a:r>
                        <a:rPr lang="en-US" sz="2400"/>
                        <a:t>Positions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FTE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17454"/>
                  </a:ext>
                </a:extLst>
              </a:tr>
              <a:tr h="7700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Cancer Liaison Officers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/>
                        <a:t>Up to 10 FTE Affiliates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70494"/>
                  </a:ext>
                </a:extLst>
              </a:tr>
              <a:tr h="770065">
                <a:tc>
                  <a:txBody>
                    <a:bodyPr/>
                    <a:lstStyle/>
                    <a:p>
                      <a:r>
                        <a:rPr lang="en-US" sz="2400"/>
                        <a:t>Health Promotion Officers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Up to 100 FTE ACCHOs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29645"/>
                  </a:ext>
                </a:extLst>
              </a:tr>
              <a:tr h="770065">
                <a:tc>
                  <a:txBody>
                    <a:bodyPr/>
                    <a:lstStyle/>
                    <a:p>
                      <a:r>
                        <a:rPr lang="en-US" sz="2400"/>
                        <a:t>Cancer Support Officers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Up to 100 FTE ACCHOs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39932"/>
                  </a:ext>
                </a:extLst>
              </a:tr>
              <a:tr h="866323">
                <a:tc>
                  <a:txBody>
                    <a:bodyPr/>
                    <a:lstStyle/>
                    <a:p>
                      <a:r>
                        <a:rPr lang="en-US" sz="2400"/>
                        <a:t>Cancer Treatment Health Practitioners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Up to 50 FTE ACCHOs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171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E42182-F57F-50F4-393B-2EFEC50DD3AD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14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741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A9BBFEB-BD1F-08BB-06BF-4355C361030C}"/>
              </a:ext>
            </a:extLst>
          </p:cNvPr>
          <p:cNvSpPr txBox="1">
            <a:spLocks/>
          </p:cNvSpPr>
          <p:nvPr/>
        </p:nvSpPr>
        <p:spPr>
          <a:xfrm>
            <a:off x="1423780" y="454720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ACCHO Sector Cancer Program Governance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FF49C6-4FE1-C03C-B43B-B458C9477E08}"/>
              </a:ext>
            </a:extLst>
          </p:cNvPr>
          <p:cNvSpPr txBox="1">
            <a:spLocks/>
          </p:cNvSpPr>
          <p:nvPr/>
        </p:nvSpPr>
        <p:spPr>
          <a:xfrm>
            <a:off x="1328530" y="1949800"/>
            <a:ext cx="10149556" cy="3903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sz="2000">
              <a:highlight>
                <a:srgbClr val="FFFFFF"/>
              </a:highlight>
              <a:latin typeface="Calibri"/>
            </a:endParaRPr>
          </a:p>
        </p:txBody>
      </p:sp>
      <p:pic>
        <p:nvPicPr>
          <p:cNvPr id="3" name="Picture 2" descr="A diagram of a group">
            <a:extLst>
              <a:ext uri="{FF2B5EF4-FFF2-40B4-BE49-F238E27FC236}">
                <a16:creationId xmlns:a16="http://schemas.microsoft.com/office/drawing/2014/main" id="{B9568083-7459-FEE5-2CB2-4B913ADF4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60" t="9916" r="15509" b="7563"/>
          <a:stretch/>
        </p:blipFill>
        <p:spPr>
          <a:xfrm>
            <a:off x="2410227" y="1094187"/>
            <a:ext cx="6308032" cy="5300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510B82-76F1-3960-42FF-A72F18590DE4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21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A9BBFEB-BD1F-08BB-06BF-4355C361030C}"/>
              </a:ext>
            </a:extLst>
          </p:cNvPr>
          <p:cNvSpPr txBox="1">
            <a:spLocks/>
          </p:cNvSpPr>
          <p:nvPr/>
        </p:nvSpPr>
        <p:spPr>
          <a:xfrm>
            <a:off x="716051" y="721083"/>
            <a:ext cx="10368690" cy="771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Update - Outpatient chemotherapy services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FF49C6-4FE1-C03C-B43B-B458C9477E08}"/>
              </a:ext>
            </a:extLst>
          </p:cNvPr>
          <p:cNvSpPr txBox="1">
            <a:spLocks/>
          </p:cNvSpPr>
          <p:nvPr/>
        </p:nvSpPr>
        <p:spPr>
          <a:xfrm>
            <a:off x="713914" y="1724446"/>
            <a:ext cx="10367388" cy="3920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Investigating the potential to provide low-level chemotherapy services to remote areas for outpatients.</a:t>
            </a:r>
            <a:br>
              <a:rPr lang="en-US" sz="2400">
                <a:highlight>
                  <a:srgbClr val="FFFFFF"/>
                </a:highlight>
                <a:latin typeface="Calibri" panose="020F0502020204030204" pitchFamily="34" charset="0"/>
              </a:rPr>
            </a:b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Dr Anthony Zheng (Principal Consultant – Public Health Matters) to produce: 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evidence review on the state of outpatient chemotherapy services </a:t>
            </a:r>
            <a:endParaRPr lang="en-US" sz="18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457200" indent="-457200">
              <a:lnSpc>
                <a:spcPct val="100000"/>
              </a:lnSpc>
              <a:buAutoNum type="alphaLcParenR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a draft implementation strategy for outpatient chemotherapy services to be delivered within ACCHOs </a:t>
            </a:r>
            <a:br>
              <a:rPr lang="en-US" sz="1800">
                <a:highlight>
                  <a:srgbClr val="FFFFFF"/>
                </a:highlight>
                <a:latin typeface="Calibri" panose="020F0502020204030204" pitchFamily="34" charset="0"/>
              </a:rPr>
            </a:br>
            <a:endParaRPr lang="en-US" sz="18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n-US" sz="18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/>
              <a:cs typeface="Calibri"/>
            </a:endParaRPr>
          </a:p>
          <a:p>
            <a:pPr marL="536575" indent="-536575">
              <a:lnSpc>
                <a:spcPct val="100000"/>
              </a:lnSpc>
              <a:buAutoNum type="alphaLcParenR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45148D-85D5-EFF7-B0A4-65D9530F6DFC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16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98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cancer community">
            <a:extLst>
              <a:ext uri="{FF2B5EF4-FFF2-40B4-BE49-F238E27FC236}">
                <a16:creationId xmlns:a16="http://schemas.microsoft.com/office/drawing/2014/main" id="{FDC6BE82-0341-83C9-BC29-56A742650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5" t="3392" r="22220" b="7530"/>
          <a:stretch/>
        </p:blipFill>
        <p:spPr>
          <a:xfrm>
            <a:off x="3268381" y="1112262"/>
            <a:ext cx="5363739" cy="542830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B541204-D993-744F-97EA-D14DCC97EAAC}"/>
              </a:ext>
            </a:extLst>
          </p:cNvPr>
          <p:cNvSpPr txBox="1">
            <a:spLocks/>
          </p:cNvSpPr>
          <p:nvPr/>
        </p:nvSpPr>
        <p:spPr>
          <a:xfrm>
            <a:off x="3051425" y="322773"/>
            <a:ext cx="5821539" cy="7894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NACCHO Cancer Model  </a:t>
            </a:r>
            <a:endParaRPr lang="en-AU" sz="3600" b="1">
              <a:solidFill>
                <a:srgbClr val="263D6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0340-C204-0AAB-FF15-729287D52854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17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850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3C1CE84-302C-232B-1578-9ACEAFD1EA46}"/>
              </a:ext>
            </a:extLst>
          </p:cNvPr>
          <p:cNvSpPr txBox="1">
            <a:spLocks/>
          </p:cNvSpPr>
          <p:nvPr/>
        </p:nvSpPr>
        <p:spPr>
          <a:xfrm>
            <a:off x="1423780" y="454720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72F1DF-528E-31E5-0388-33CF930D397F}"/>
              </a:ext>
            </a:extLst>
          </p:cNvPr>
          <p:cNvSpPr txBox="1">
            <a:spLocks/>
          </p:cNvSpPr>
          <p:nvPr/>
        </p:nvSpPr>
        <p:spPr>
          <a:xfrm>
            <a:off x="947496" y="645989"/>
            <a:ext cx="8974577" cy="924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br>
              <a:rPr lang="en-AU" sz="2000" b="1">
                <a:latin typeface="Futura PT" panose="020B0502020204020303" pitchFamily="34" charset="77"/>
              </a:rPr>
            </a:b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Questions  </a:t>
            </a:r>
            <a:b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 b="1">
              <a:solidFill>
                <a:srgbClr val="263D6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1AD5C-0498-1C31-828D-4ED4156F3311}"/>
              </a:ext>
            </a:extLst>
          </p:cNvPr>
          <p:cNvSpPr txBox="1"/>
          <p:nvPr/>
        </p:nvSpPr>
        <p:spPr>
          <a:xfrm>
            <a:off x="11301984" y="6227064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18</a:t>
            </a:r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2AC03-C6DA-B628-92BF-7BDE004AABDF}"/>
              </a:ext>
            </a:extLst>
          </p:cNvPr>
          <p:cNvSpPr txBox="1"/>
          <p:nvPr/>
        </p:nvSpPr>
        <p:spPr>
          <a:xfrm>
            <a:off x="951825" y="1749144"/>
            <a:ext cx="475866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Bowel Screening</a:t>
            </a:r>
          </a:p>
          <a:p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How are follow up screenings conducted? 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What systems would make it easier for ACCHOs to conduct bowel screenings? 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0FFC5-DEBC-FF9E-65DB-7D37250F27D0}"/>
              </a:ext>
            </a:extLst>
          </p:cNvPr>
          <p:cNvSpPr txBox="1"/>
          <p:nvPr/>
        </p:nvSpPr>
        <p:spPr>
          <a:xfrm>
            <a:off x="6097678" y="1749144"/>
            <a:ext cx="5624141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Breast Screening</a:t>
            </a:r>
          </a:p>
          <a:p>
            <a:endParaRPr lang="en-US" sz="24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How are follow ups of Breast Screenings conducted? 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Provide cases of what is working or ideas of what does work? 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Highlight issues of what clients face out of community obtaining referrals? 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2D7BE613-D89F-2965-A350-B83DDC32F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6726" y="5540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3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9139F-857F-2A18-A847-BFA0DCE356EA}"/>
              </a:ext>
            </a:extLst>
          </p:cNvPr>
          <p:cNvSpPr txBox="1"/>
          <p:nvPr/>
        </p:nvSpPr>
        <p:spPr>
          <a:xfrm>
            <a:off x="1793539" y="806271"/>
            <a:ext cx="706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SUMMARY &amp; WRAP UP  </a:t>
            </a:r>
            <a:b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/>
          </a:p>
        </p:txBody>
      </p:sp>
      <p:pic>
        <p:nvPicPr>
          <p:cNvPr id="1026" name="Picture 2" descr="Cartoon Clapping Hands Images – Browse 14,284 Stock Photos, Vectors, and  Video | Adobe Stock">
            <a:extLst>
              <a:ext uri="{FF2B5EF4-FFF2-40B4-BE49-F238E27FC236}">
                <a16:creationId xmlns:a16="http://schemas.microsoft.com/office/drawing/2014/main" id="{FF51CC19-8D6F-C5AC-EB92-294E302DF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26" y="2006600"/>
            <a:ext cx="647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3F936-859D-C306-32C0-17EA946D2D34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0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44EA7BE-FB9A-4821-8F86-B7AD4948CEBB}"/>
              </a:ext>
            </a:extLst>
          </p:cNvPr>
          <p:cNvSpPr txBox="1">
            <a:spLocks/>
          </p:cNvSpPr>
          <p:nvPr/>
        </p:nvSpPr>
        <p:spPr>
          <a:xfrm>
            <a:off x="933231" y="452096"/>
            <a:ext cx="9385853" cy="944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Why</a:t>
            </a:r>
            <a:b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 b="1">
              <a:solidFill>
                <a:srgbClr val="263D6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854CA-1203-8CB0-41E7-2630D45F29CE}"/>
              </a:ext>
            </a:extLst>
          </p:cNvPr>
          <p:cNvSpPr txBox="1">
            <a:spLocks/>
          </p:cNvSpPr>
          <p:nvPr/>
        </p:nvSpPr>
        <p:spPr>
          <a:xfrm>
            <a:off x="1071776" y="1957518"/>
            <a:ext cx="10118194" cy="3660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Cancer is the leading cause of death</a:t>
            </a:r>
          </a:p>
          <a:p>
            <a:pPr marL="993775" lvl="1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0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responsible for 23.4% of all deaths among </a:t>
            </a:r>
            <a:r>
              <a:rPr lang="en-AU" sz="2000">
                <a:solidFill>
                  <a:srgbClr val="000000"/>
                </a:solidFill>
                <a:latin typeface="Calibri"/>
                <a:cs typeface="Calibri"/>
              </a:rPr>
              <a:t>Aboriginal and Torres Strait Islander peoples.</a:t>
            </a:r>
            <a:endParaRPr lang="en-AU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536575" indent="-536575">
              <a:lnSpc>
                <a:spcPct val="100000"/>
              </a:lnSpc>
            </a:pPr>
            <a:endParaRPr lang="en-AU" sz="24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marL="536575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Aboriginal and Torres Strait Islander </a:t>
            </a:r>
            <a:r>
              <a:rPr lang="en-AU" sz="2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/>
                <a:cs typeface="Calibri"/>
              </a:rPr>
              <a:t>peoples experience cancer differently </a:t>
            </a:r>
          </a:p>
          <a:p>
            <a:pPr marL="993775" lvl="1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0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/>
                <a:cs typeface="Calibri"/>
              </a:rPr>
              <a:t>lower cancer screening participation</a:t>
            </a:r>
          </a:p>
          <a:p>
            <a:pPr marL="993775" lvl="1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0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/>
                <a:cs typeface="Calibri"/>
              </a:rPr>
              <a:t>higher cancer diagnosis rates</a:t>
            </a:r>
          </a:p>
          <a:p>
            <a:pPr marL="993775" lvl="1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0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/>
                <a:cs typeface="Calibri"/>
              </a:rPr>
              <a:t>lower survival rates</a:t>
            </a:r>
            <a:endParaRPr lang="en-AU" sz="1400" u="sng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20B8D-DCB1-CD95-83B7-9813C245177C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99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9139F-857F-2A18-A847-BFA0DCE356EA}"/>
              </a:ext>
            </a:extLst>
          </p:cNvPr>
          <p:cNvSpPr txBox="1"/>
          <p:nvPr/>
        </p:nvSpPr>
        <p:spPr>
          <a:xfrm>
            <a:off x="1793539" y="806271"/>
            <a:ext cx="706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Contact</a:t>
            </a:r>
            <a:br>
              <a:rPr lang="en-AU" sz="3600" b="1" dirty="0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3F936-859D-C306-32C0-17EA946D2D34}"/>
              </a:ext>
            </a:extLst>
          </p:cNvPr>
          <p:cNvSpPr txBox="1"/>
          <p:nvPr/>
        </p:nvSpPr>
        <p:spPr>
          <a:xfrm>
            <a:off x="640080" y="6099048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23</a:t>
            </a:r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21544-42CA-349B-9EA9-52A0DA01811E}"/>
              </a:ext>
            </a:extLst>
          </p:cNvPr>
          <p:cNvSpPr txBox="1"/>
          <p:nvPr/>
        </p:nvSpPr>
        <p:spPr>
          <a:xfrm>
            <a:off x="1719921" y="1794864"/>
            <a:ext cx="83933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Email: </a:t>
            </a:r>
            <a:r>
              <a:rPr lang="en-US" sz="2400" dirty="0">
                <a:ea typeface="Calibri"/>
                <a:cs typeface="Calibri"/>
                <a:hlinkClick r:id="rId2"/>
              </a:rPr>
              <a:t>cancer.team@naccho.org.au</a:t>
            </a:r>
            <a:r>
              <a:rPr lang="en-US" sz="2400" dirty="0">
                <a:ea typeface="Calibri"/>
                <a:cs typeface="Calibri"/>
              </a:rPr>
              <a:t>  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60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44EA7BE-FB9A-4821-8F86-B7AD4948CEBB}"/>
              </a:ext>
            </a:extLst>
          </p:cNvPr>
          <p:cNvSpPr txBox="1">
            <a:spLocks/>
          </p:cNvSpPr>
          <p:nvPr/>
        </p:nvSpPr>
        <p:spPr>
          <a:xfrm>
            <a:off x="933231" y="452096"/>
            <a:ext cx="9385853" cy="944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Why</a:t>
            </a:r>
            <a:b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 b="1">
              <a:solidFill>
                <a:srgbClr val="263D6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854CA-1203-8CB0-41E7-2630D45F29CE}"/>
              </a:ext>
            </a:extLst>
          </p:cNvPr>
          <p:cNvSpPr txBox="1">
            <a:spLocks/>
          </p:cNvSpPr>
          <p:nvPr/>
        </p:nvSpPr>
        <p:spPr>
          <a:xfrm>
            <a:off x="1141960" y="1305808"/>
            <a:ext cx="10118194" cy="3660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536575">
              <a:lnSpc>
                <a:spcPct val="100000"/>
              </a:lnSpc>
              <a:buFont typeface="Arial" panose="05000000000000000000" pitchFamily="2" charset="2"/>
              <a:buChar char="•"/>
            </a:pPr>
            <a:r>
              <a:rPr lang="en-AU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Mortality rates have been declining for non-Indigenous people for at least two decades but </a:t>
            </a:r>
            <a:r>
              <a:rPr lang="en-AU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cancer mortality</a:t>
            </a:r>
            <a:r>
              <a:rPr lang="en-AU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for Aboriginal and Torres Strait Islander peoples has </a:t>
            </a:r>
            <a:r>
              <a:rPr lang="en-AU" sz="2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continued to increase. </a:t>
            </a:r>
            <a:endParaRPr lang="en-AU" sz="2000" b="1" i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536575" indent="-536575">
              <a:lnSpc>
                <a:spcPct val="100000"/>
              </a:lnSpc>
              <a:buFont typeface="Arial" panose="05000000000000000000" pitchFamily="2" charset="2"/>
            </a:pPr>
            <a:endParaRPr lang="en-AU" sz="24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6B68E-DA7A-E375-DA53-A2BA9B7D9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04" y="2569997"/>
            <a:ext cx="7482639" cy="3823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143839-822F-A8CA-7820-0FCCA92CB0BE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516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FA7CE44-9977-334A-88B4-BCAD935A6690}"/>
              </a:ext>
            </a:extLst>
          </p:cNvPr>
          <p:cNvSpPr txBox="1">
            <a:spLocks/>
          </p:cNvSpPr>
          <p:nvPr/>
        </p:nvSpPr>
        <p:spPr>
          <a:xfrm>
            <a:off x="1608712" y="171988"/>
            <a:ext cx="9355577" cy="10066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Aboriginal and Torres Strait Islander 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Cancer Plan</a:t>
            </a:r>
            <a:b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 b="1">
              <a:solidFill>
                <a:srgbClr val="263D6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35402-5A1C-2146-B230-522583D9564B}"/>
              </a:ext>
            </a:extLst>
          </p:cNvPr>
          <p:cNvSpPr txBox="1">
            <a:spLocks/>
          </p:cNvSpPr>
          <p:nvPr/>
        </p:nvSpPr>
        <p:spPr>
          <a:xfrm>
            <a:off x="2016211" y="1746143"/>
            <a:ext cx="4079790" cy="28669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tabLst>
                <a:tab pos="457200" algn="l"/>
              </a:tabLst>
            </a:pPr>
            <a:endParaRPr lang="en-AU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endParaRPr lang="en-AU" sz="1000">
              <a:ea typeface="+mn-lt"/>
              <a:cs typeface="+mn-lt"/>
            </a:endParaRPr>
          </a:p>
          <a:p>
            <a:pPr>
              <a:buNone/>
            </a:pPr>
            <a:endParaRPr lang="en-AU" sz="1000">
              <a:ea typeface="+mn-lt"/>
              <a:cs typeface="+mn-lt"/>
            </a:endParaRPr>
          </a:p>
          <a:p>
            <a:pPr>
              <a:buNone/>
            </a:pPr>
            <a:endParaRPr lang="en-AU" sz="1000">
              <a:ea typeface="+mn-lt"/>
              <a:cs typeface="+mn-lt"/>
            </a:endParaRPr>
          </a:p>
          <a:p>
            <a:pPr>
              <a:buNone/>
            </a:pPr>
            <a:endParaRPr lang="en-AU" sz="100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AU" sz="2800">
              <a:solidFill>
                <a:srgbClr val="263D69"/>
              </a:solidFill>
              <a:latin typeface="Futura PT Book"/>
            </a:endParaRPr>
          </a:p>
        </p:txBody>
      </p:sp>
      <p:pic>
        <p:nvPicPr>
          <p:cNvPr id="6" name="Picture 5" descr="A poster of a cancer plan&#10;&#10;Description automatically generated with medium confidence">
            <a:extLst>
              <a:ext uri="{FF2B5EF4-FFF2-40B4-BE49-F238E27FC236}">
                <a16:creationId xmlns:a16="http://schemas.microsoft.com/office/drawing/2014/main" id="{AD889C7B-416D-7D5A-E043-BCE18906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9" y="1370075"/>
            <a:ext cx="3532060" cy="4665884"/>
          </a:xfrm>
          <a:prstGeom prst="rect">
            <a:avLst/>
          </a:prstGeom>
        </p:spPr>
      </p:pic>
      <p:pic>
        <p:nvPicPr>
          <p:cNvPr id="7" name="Picture 6" descr="A poster of a group of people&#10;&#10;Description automatically generated">
            <a:extLst>
              <a:ext uri="{FF2B5EF4-FFF2-40B4-BE49-F238E27FC236}">
                <a16:creationId xmlns:a16="http://schemas.microsoft.com/office/drawing/2014/main" id="{1E248638-D378-FCA6-4221-FEC93C256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701" y="1507260"/>
            <a:ext cx="3540482" cy="4946072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CD65133-8C3C-B337-4727-D15D617AE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432" y="1787236"/>
            <a:ext cx="285750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1F0481-9558-6FC5-6FE2-342B70DC9979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31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4961434-539C-0F43-2DA8-78752D144365}"/>
              </a:ext>
            </a:extLst>
          </p:cNvPr>
          <p:cNvSpPr txBox="1">
            <a:spLocks/>
          </p:cNvSpPr>
          <p:nvPr/>
        </p:nvSpPr>
        <p:spPr>
          <a:xfrm>
            <a:off x="713914" y="593738"/>
            <a:ext cx="8974577" cy="924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br>
              <a:rPr lang="en-AU" sz="2000" b="1">
                <a:latin typeface="Futura PT" panose="020B0502020204020303" pitchFamily="34" charset="77"/>
              </a:rPr>
            </a:br>
            <a:b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</a:br>
            <a:endParaRPr lang="en-AU" sz="3600" b="1">
              <a:solidFill>
                <a:srgbClr val="263D6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73027A6-BF86-4256-64FA-4D2DA12A3AAC}"/>
              </a:ext>
            </a:extLst>
          </p:cNvPr>
          <p:cNvSpPr txBox="1">
            <a:spLocks/>
          </p:cNvSpPr>
          <p:nvPr/>
        </p:nvSpPr>
        <p:spPr>
          <a:xfrm>
            <a:off x="1055360" y="319605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NACCHO Cancer Programs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29314AD-C7D3-58ED-F0A1-E7AEF7A13145}"/>
              </a:ext>
            </a:extLst>
          </p:cNvPr>
          <p:cNvSpPr txBox="1">
            <a:spLocks/>
          </p:cNvSpPr>
          <p:nvPr/>
        </p:nvSpPr>
        <p:spPr>
          <a:xfrm>
            <a:off x="713914" y="1724446"/>
            <a:ext cx="10367388" cy="3920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Other cancer programs of work include: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libri"/>
              <a:cs typeface="Calibri"/>
            </a:endParaRPr>
          </a:p>
          <a:p>
            <a:pPr fontAlgn="base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National Lung Cancer Screening Program </a:t>
            </a:r>
          </a:p>
          <a:p>
            <a:pPr fontAlgn="base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Cervical Screening Program </a:t>
            </a:r>
            <a:endParaRPr lang="en-US" sz="24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fontAlgn="base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Bowel cancer screening</a:t>
            </a:r>
            <a:endParaRPr lang="en-US" sz="18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cs typeface="Calibri"/>
              </a:rPr>
              <a:t>ACCHO Sector Cancer Program </a:t>
            </a:r>
            <a:br>
              <a:rPr lang="en-US" sz="1800">
                <a:highlight>
                  <a:srgbClr val="FFFFFF"/>
                </a:highlight>
                <a:latin typeface="Calibri" panose="020F0502020204030204" pitchFamily="34" charset="0"/>
              </a:rPr>
            </a:br>
            <a:endParaRPr lang="en-US" sz="18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/>
            </a:endParaRPr>
          </a:p>
          <a:p>
            <a:pPr marL="0" indent="0" fontAlgn="base">
              <a:lnSpc>
                <a:spcPct val="100000"/>
              </a:lnSpc>
              <a:buNone/>
            </a:pPr>
            <a:endParaRPr lang="en-US" sz="180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/>
              <a:cs typeface="Calibri"/>
            </a:endParaRPr>
          </a:p>
          <a:p>
            <a:pPr marL="536575" indent="-536575">
              <a:lnSpc>
                <a:spcPct val="100000"/>
              </a:lnSpc>
              <a:buAutoNum type="alphaLcParenR"/>
            </a:pPr>
            <a:endParaRPr lang="en-US" sz="1800" b="0" i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9ED53-0F75-25DF-4E3E-D19F0EA1CDB8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5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0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9BFADDA4-D836-D205-DCB3-CC31FDBAB7C0}"/>
              </a:ext>
            </a:extLst>
          </p:cNvPr>
          <p:cNvSpPr txBox="1">
            <a:spLocks/>
          </p:cNvSpPr>
          <p:nvPr/>
        </p:nvSpPr>
        <p:spPr>
          <a:xfrm>
            <a:off x="473148" y="649298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National Lung Cancer Screening Program</a:t>
            </a:r>
            <a:r>
              <a:rPr lang="en-AU" sz="3600" b="1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 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9CD4F-1AC7-EEFF-C5B1-6DF00FF6F83F}"/>
              </a:ext>
            </a:extLst>
          </p:cNvPr>
          <p:cNvSpPr txBox="1"/>
          <p:nvPr/>
        </p:nvSpPr>
        <p:spPr>
          <a:xfrm>
            <a:off x="657100" y="1479810"/>
            <a:ext cx="8606672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AU" sz="2200">
                <a:effectLst/>
                <a:latin typeface="Calibri"/>
                <a:cs typeface="Calibri"/>
              </a:rPr>
              <a:t>NACCHO is working with the Department of Health and Aged Care and Cancer Australia on the National Lung Cancer Screening Program (NLCSP)</a:t>
            </a:r>
            <a:endParaRPr lang="en-AU" sz="220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200">
              <a:effectLst/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200">
                <a:latin typeface="Calibri"/>
                <a:cs typeface="Calibri"/>
              </a:rPr>
              <a:t>Screening will </a:t>
            </a:r>
            <a:r>
              <a:rPr lang="en-AU" sz="2200">
                <a:effectLst/>
                <a:latin typeface="Calibri"/>
                <a:cs typeface="Calibri"/>
              </a:rPr>
              <a:t>commence from </a:t>
            </a:r>
            <a:r>
              <a:rPr lang="en-AU" sz="2200" b="1">
                <a:effectLst/>
                <a:latin typeface="Calibri"/>
                <a:cs typeface="Calibri"/>
              </a:rPr>
              <a:t>1 July 202</a:t>
            </a:r>
            <a:r>
              <a:rPr lang="en-AU" sz="2200" b="1">
                <a:latin typeface="Calibri"/>
                <a:cs typeface="Calibri"/>
              </a:rPr>
              <a:t>5</a:t>
            </a:r>
            <a:endParaRPr lang="en-AU" sz="2200" b="1">
              <a:latin typeface="Calibri"/>
              <a:ea typeface="Calibri"/>
              <a:cs typeface="Calibri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200" b="1">
              <a:latin typeface="Calibri"/>
              <a:cs typeface="Calibri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AU" sz="2200">
                <a:latin typeface="Calibri"/>
                <a:cs typeface="Calibri"/>
              </a:rPr>
              <a:t>The Program Guidelines are under development. These guidelines will support healthcare workers to guide participants through the program and ensure evidence-based best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>
              <a:latin typeface="Calibri"/>
              <a:cs typeface="Calibri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n-AU" sz="2200">
                <a:latin typeface="Calibri"/>
                <a:cs typeface="Calibri"/>
              </a:rPr>
              <a:t>The development of materials to support shared decision-making and consent for Aboriginal and Torres Strait Islander people to participate in the NLCSP is being led by the Australian National University (ANU).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611504-AFA3-00F6-DD22-308245110DDA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6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6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305F7-E4C0-3602-5CE5-C7CAB688B105}"/>
              </a:ext>
            </a:extLst>
          </p:cNvPr>
          <p:cNvSpPr txBox="1"/>
          <p:nvPr/>
        </p:nvSpPr>
        <p:spPr>
          <a:xfrm>
            <a:off x="1039772" y="1011821"/>
            <a:ext cx="787790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200" b="1">
                <a:solidFill>
                  <a:srgbClr val="263D69"/>
                </a:solidFill>
                <a:ea typeface="Calibri" panose="020F0502020204030204"/>
                <a:cs typeface="Calibri"/>
              </a:rPr>
              <a:t>NLCSP PROGRAM ACTIVITIES</a:t>
            </a:r>
          </a:p>
          <a:p>
            <a:endParaRPr lang="en-AU" sz="2200" b="1">
              <a:solidFill>
                <a:srgbClr val="263D69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>
                <a:cs typeface="Calibri"/>
              </a:rPr>
              <a:t>Tailored lung cancer screening participant information and workforce education materials will be developed with and for the ACCHO sector and Aboriginal and Torres Strait Islander people</a:t>
            </a:r>
            <a:endParaRPr lang="en-AU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>
                <a:effectLst/>
                <a:cs typeface="Calibri"/>
              </a:rPr>
              <a:t>Heart of Australia will be delivering mobile screening to rural and remote </a:t>
            </a:r>
            <a:r>
              <a:rPr lang="en-AU" sz="2200">
                <a:cs typeface="Calibri"/>
              </a:rPr>
              <a:t>areas</a:t>
            </a:r>
            <a:endParaRPr lang="en-AU" sz="2200">
              <a:ea typeface="Calibri"/>
              <a:cs typeface="Calibri"/>
            </a:endParaRP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AU" sz="2200">
                <a:cs typeface="Calibri"/>
              </a:rPr>
              <a:t>NACCHO</a:t>
            </a:r>
            <a:r>
              <a:rPr lang="en-AU" sz="2200">
                <a:effectLst/>
                <a:cs typeface="Calibri"/>
              </a:rPr>
              <a:t> will be co-designing the routes over the coming months with ACCHOs, Heart of Australia and the Department of Health and Aged Care</a:t>
            </a:r>
            <a:endParaRPr lang="en-AU" sz="2200">
              <a:effectLst/>
              <a:ea typeface="Calibri" panose="020F0502020204030204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>
                <a:effectLst/>
                <a:cs typeface="Calibri"/>
              </a:rPr>
              <a:t>Community Engagement grants will </a:t>
            </a:r>
            <a:r>
              <a:rPr lang="en-AU" sz="2200">
                <a:cs typeface="Calibri"/>
              </a:rPr>
              <a:t>be available to ACCHOs</a:t>
            </a:r>
            <a:r>
              <a:rPr lang="en-AU" sz="2200">
                <a:effectLst/>
                <a:cs typeface="Calibri"/>
              </a:rPr>
              <a:t> from July 2025</a:t>
            </a:r>
            <a:endParaRPr lang="en-AU" sz="2200">
              <a:effectLst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991DD-619E-7770-F027-6E14CA94E2F1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67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DBFAF7-6875-32EA-7833-F5353B24D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50" y="2369984"/>
            <a:ext cx="2118032" cy="2118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494FD-9A31-884E-1B8B-08392B554FA3}"/>
              </a:ext>
            </a:extLst>
          </p:cNvPr>
          <p:cNvSpPr txBox="1"/>
          <p:nvPr/>
        </p:nvSpPr>
        <p:spPr>
          <a:xfrm>
            <a:off x="665978" y="1860454"/>
            <a:ext cx="860667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Consultations led by A/Prof Lisa Whop, A/Prof Raglan Maddox, and Miss Samantha Pope.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endParaRPr lang="en-US" b="0" i="0">
              <a:solidFill>
                <a:srgbClr val="000000"/>
              </a:solidFill>
              <a:effectLst/>
              <a:cs typeface="Calibri"/>
            </a:endParaRPr>
          </a:p>
          <a:p>
            <a:r>
              <a:rPr lang="en-US" b="1" i="0">
                <a:solidFill>
                  <a:srgbClr val="000000"/>
                </a:solidFill>
                <a:effectLst/>
              </a:rPr>
              <a:t>Looking to talk with:</a:t>
            </a:r>
            <a:endParaRPr lang="en-US" b="1" i="0">
              <a:solidFill>
                <a:srgbClr val="000000"/>
              </a:solidFill>
              <a:effectLst/>
              <a:cs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</a:rPr>
              <a:t>Aboriginal and Torres Strait Islander people who are eligible for the lung cancer screening program or will be in the next five years:</a:t>
            </a:r>
          </a:p>
          <a:p>
            <a:pPr lvl="1">
              <a:spcBef>
                <a:spcPts val="600"/>
              </a:spcBef>
            </a:pPr>
            <a:r>
              <a:rPr lang="en-US" sz="1600" b="0" i="0">
                <a:solidFill>
                  <a:srgbClr val="000000"/>
                </a:solidFill>
                <a:effectLst/>
              </a:rPr>
              <a:t>	1) aged 45 years or older </a:t>
            </a:r>
            <a:r>
              <a:rPr lang="en-US" sz="1600" b="1" i="0">
                <a:solidFill>
                  <a:srgbClr val="000000"/>
                </a:solidFill>
                <a:effectLst/>
              </a:rPr>
              <a:t>AND</a:t>
            </a:r>
            <a:endParaRPr lang="en-US" sz="1600" b="0" i="0">
              <a:solidFill>
                <a:srgbClr val="000000"/>
              </a:solidFill>
              <a:effectLst/>
            </a:endParaRPr>
          </a:p>
          <a:p>
            <a:pPr lvl="1">
              <a:spcBef>
                <a:spcPts val="600"/>
              </a:spcBef>
            </a:pPr>
            <a:r>
              <a:rPr lang="en-US" sz="1600">
                <a:solidFill>
                  <a:srgbClr val="000000"/>
                </a:solidFill>
              </a:rPr>
              <a:t>	</a:t>
            </a:r>
            <a:r>
              <a:rPr lang="en-US" sz="1600" b="0" i="0">
                <a:solidFill>
                  <a:srgbClr val="000000"/>
                </a:solidFill>
                <a:effectLst/>
              </a:rPr>
              <a:t>2) people who currently smoke or have smoked in the past ten years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="0" i="0">
                <a:solidFill>
                  <a:srgbClr val="000000"/>
                </a:solidFill>
                <a:effectLst/>
              </a:rPr>
              <a:t>eople who have family or care for others, as well as health or support workers.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000000"/>
                </a:solidFill>
                <a:effectLst/>
              </a:rPr>
              <a:t>Those who have been affected by lung cancer.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Opportunity to join online consultations on Wednesday 17 and Thursday 18 July</a:t>
            </a:r>
          </a:p>
          <a:p>
            <a:r>
              <a:rPr lang="en-US" sz="2000">
                <a:solidFill>
                  <a:srgbClr val="5C7FC4"/>
                </a:solidFill>
              </a:rPr>
              <a:t>(Scan QR code to register)</a:t>
            </a:r>
          </a:p>
          <a:p>
            <a:endParaRPr lang="en-US" sz="1200">
              <a:solidFill>
                <a:srgbClr val="5C7FC4"/>
              </a:solidFill>
              <a:cs typeface="Calibri"/>
            </a:endParaRPr>
          </a:p>
          <a:p>
            <a:r>
              <a:rPr lang="en-US" sz="1400">
                <a:solidFill>
                  <a:srgbClr val="000000"/>
                </a:solidFill>
                <a:cs typeface="Calibri"/>
              </a:rPr>
              <a:t>If you would like to join but these dates don't suit, email Lisa: </a:t>
            </a:r>
            <a:r>
              <a:rPr lang="en-US" sz="1400">
                <a:solidFill>
                  <a:srgbClr val="000000"/>
                </a:solidFill>
                <a:ea typeface="+mn-lt"/>
                <a:cs typeface="+mn-lt"/>
                <a:hlinkClick r:id="rId4"/>
              </a:rPr>
              <a:t>lisa.whop@anu.edu.au</a:t>
            </a:r>
            <a:endParaRPr lang="en-AU" sz="2200">
              <a:latin typeface="Calibri"/>
              <a:cs typeface="Calibri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360E31D-17F4-4BDE-29AA-130D67F9835D}"/>
              </a:ext>
            </a:extLst>
          </p:cNvPr>
          <p:cNvSpPr txBox="1">
            <a:spLocks/>
          </p:cNvSpPr>
          <p:nvPr/>
        </p:nvSpPr>
        <p:spPr>
          <a:xfrm>
            <a:off x="0" y="372871"/>
            <a:ext cx="12192000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i="0">
                <a:solidFill>
                  <a:srgbClr val="263D69"/>
                </a:solidFill>
                <a:effectLst/>
                <a:highlight>
                  <a:srgbClr val="FFFFFF"/>
                </a:highlight>
              </a:rPr>
              <a:t>Aboriginal and Torres Strait Islander Consultations:</a:t>
            </a:r>
            <a:r>
              <a:rPr lang="en-US" sz="3600" i="0">
                <a:solidFill>
                  <a:srgbClr val="263D69"/>
                </a:solidFill>
                <a:effectLst/>
                <a:highlight>
                  <a:srgbClr val="FFFFFF"/>
                </a:highlight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0">
                <a:solidFill>
                  <a:srgbClr val="263D69"/>
                </a:solidFill>
                <a:effectLst/>
                <a:highlight>
                  <a:srgbClr val="FFFFFF"/>
                </a:highlight>
              </a:rPr>
              <a:t>National Lung Cancer Screening Program Guidelines</a:t>
            </a:r>
            <a:endParaRPr lang="en-US" sz="3600" b="1" i="0">
              <a:solidFill>
                <a:srgbClr val="263D69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404BA-B9C8-E09B-C1C1-C09B9DE05FA4}"/>
              </a:ext>
            </a:extLst>
          </p:cNvPr>
          <p:cNvSpPr txBox="1"/>
          <p:nvPr/>
        </p:nvSpPr>
        <p:spPr>
          <a:xfrm>
            <a:off x="640080" y="6099048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91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3C1CE84-302C-232B-1578-9ACEAFD1EA46}"/>
              </a:ext>
            </a:extLst>
          </p:cNvPr>
          <p:cNvSpPr txBox="1">
            <a:spLocks/>
          </p:cNvSpPr>
          <p:nvPr/>
        </p:nvSpPr>
        <p:spPr>
          <a:xfrm>
            <a:off x="1423780" y="454720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en-AU" sz="3600" b="1" dirty="0">
                <a:solidFill>
                  <a:srgbClr val="263D69"/>
                </a:solidFill>
                <a:latin typeface="Calibri"/>
                <a:ea typeface="Calibri"/>
                <a:cs typeface="Calibri"/>
              </a:rPr>
              <a:t>ervical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26B84-E7B1-25A3-3FD9-9DA6985AE927}"/>
              </a:ext>
            </a:extLst>
          </p:cNvPr>
          <p:cNvSpPr txBox="1"/>
          <p:nvPr/>
        </p:nvSpPr>
        <p:spPr>
          <a:xfrm>
            <a:off x="1243325" y="1088463"/>
            <a:ext cx="9335485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2200" b="1" u="sng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National Campaign:</a:t>
            </a:r>
            <a:endParaRPr lang="en-AU" sz="22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 algn="just" fontAlgn="base">
              <a:buFont typeface="Symbol" panose="05050102010706020507" pitchFamily="18" charset="2"/>
              <a:buChar char=""/>
            </a:pPr>
            <a:r>
              <a:rPr lang="en-AU" sz="2200" dirty="0">
                <a:effectLst/>
                <a:ea typeface="Aptos" panose="020B0004020202020204" pitchFamily="34" charset="0"/>
              </a:rPr>
              <a:t>NACCHO is working to co-design</a:t>
            </a:r>
            <a:r>
              <a:rPr lang="en-AU" sz="2200" dirty="0">
                <a:ea typeface="Aptos" panose="020B0004020202020204" pitchFamily="34" charset="0"/>
              </a:rPr>
              <a:t> </a:t>
            </a:r>
            <a:r>
              <a:rPr lang="en-AU" sz="2200" dirty="0">
                <a:effectLst/>
                <a:ea typeface="Aptos" panose="020B0004020202020204" pitchFamily="34" charset="0"/>
              </a:rPr>
              <a:t>a national education awareness campaign</a:t>
            </a:r>
            <a:r>
              <a:rPr lang="en-AU" sz="2200" dirty="0">
                <a:ea typeface="Aptos" panose="020B0004020202020204" pitchFamily="34" charset="0"/>
              </a:rPr>
              <a:t> </a:t>
            </a:r>
            <a:endParaRPr lang="en-AU" sz="2200" dirty="0">
              <a:effectLst/>
              <a:ea typeface="Aptos" panose="020B0004020202020204" pitchFamily="34" charset="0"/>
              <a:cs typeface="Calibri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endParaRPr lang="en-AU" sz="2200" dirty="0">
              <a:effectLst/>
              <a:ea typeface="Aptos" panose="020B000402020202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en-AU" sz="2200" dirty="0">
                <a:effectLst/>
                <a:ea typeface="Aptos" panose="020B0004020202020204" pitchFamily="34" charset="0"/>
              </a:rPr>
              <a:t>The campaign aims to maximise the benefit and uptake of self-collect cervical screening in various underscreened populations, including Aboriginal and Torres Strait Islander peoples</a:t>
            </a:r>
            <a:endParaRPr lang="en-AU" sz="2200" dirty="0">
              <a:effectLst/>
              <a:ea typeface="Aptos" panose="020B0004020202020204" pitchFamily="34" charset="0"/>
              <a:cs typeface="Calibri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endParaRPr lang="en-AU" sz="2200" dirty="0">
              <a:effectLst/>
              <a:ea typeface="Aptos" panose="020B0004020202020204" pitchFamily="34" charset="0"/>
            </a:endParaRPr>
          </a:p>
          <a:p>
            <a:pPr marL="342900" lvl="0" indent="-342900" algn="just" fontAlgn="base">
              <a:buFont typeface="Symbol" panose="05050102010706020507" pitchFamily="18" charset="2"/>
              <a:buChar char=""/>
            </a:pPr>
            <a:r>
              <a:rPr lang="en-AU" sz="2200" dirty="0">
                <a:effectLst/>
                <a:ea typeface="Aptos" panose="020B0004020202020204" pitchFamily="34" charset="0"/>
              </a:rPr>
              <a:t>The campaign will focus on both Aboriginal and Torres Strait Islander women and people with a cervix aged between 25-74 years and the healthcare professionals who provide care to these community members</a:t>
            </a:r>
            <a:endParaRPr lang="en-AU" sz="2200" dirty="0">
              <a:effectLst/>
              <a:ea typeface="Aptos" panose="020B0004020202020204" pitchFamily="34" charset="0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C24AAB-8743-67AA-18C1-8BF61DDC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71" y="4687649"/>
            <a:ext cx="71247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7534EAE-10E9-FBB7-17DA-084731A6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4" y="4685917"/>
            <a:ext cx="41719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ack background with text&#10;&#10;Description automatically generated">
            <a:extLst>
              <a:ext uri="{FF2B5EF4-FFF2-40B4-BE49-F238E27FC236}">
                <a16:creationId xmlns:a16="http://schemas.microsoft.com/office/drawing/2014/main" id="{1D9B196A-E251-6BC2-90FD-FEC08E6F3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686" y="5787737"/>
            <a:ext cx="3270538" cy="102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53DD3-6E26-92E4-6773-3207142BA655}"/>
              </a:ext>
            </a:extLst>
          </p:cNvPr>
          <p:cNvSpPr txBox="1"/>
          <p:nvPr/>
        </p:nvSpPr>
        <p:spPr>
          <a:xfrm>
            <a:off x="11356848" y="6114823"/>
            <a:ext cx="2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3965232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46336558-C7E6-4F2B-9179-6B53E536B94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F5054145-1166-4AB4-AE5A-77ACFC1F2AF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E72F3DE2-A9A3-4870-8D13-1E39C5B286F0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3EC062DA-1DE2-47E5-9BB3-8F7E2487B2A6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3FBBF5C0-2E3C-492E-A772-82D3CCD3E511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E8127D70-A0AC-4527-98EF-97CF2BEE42CD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77DE1ECE-538A-462F-9E3D-C891400D0DD0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CCHO PowerPoint Template" id="{FEBE2574-0A62-499B-89F2-F26DE7DAA7AE}" vid="{0314F54F-AC7F-4E28-BBD9-82C8B9652F4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1767C2DF6C242976BD5ED39A4CEE6" ma:contentTypeVersion="23" ma:contentTypeDescription="Create a new document." ma:contentTypeScope="" ma:versionID="d9b65047c029f9f90e20eb77b29a81c2">
  <xsd:schema xmlns:xsd="http://www.w3.org/2001/XMLSchema" xmlns:xs="http://www.w3.org/2001/XMLSchema" xmlns:p="http://schemas.microsoft.com/office/2006/metadata/properties" xmlns:ns2="1090fde1-1f84-4dc1-ac73-15249e7eedd8" xmlns:ns3="d0c407d3-85c5-4fa2-89d9-894f000eb9b5" targetNamespace="http://schemas.microsoft.com/office/2006/metadata/properties" ma:root="true" ma:fieldsID="ee374ab651e6105a73dc56f84c348cdb" ns2:_="" ns3:_="">
    <xsd:import namespace="1090fde1-1f84-4dc1-ac73-15249e7eedd8"/>
    <xsd:import namespace="d0c407d3-85c5-4fa2-89d9-894f000eb9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Comment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0fde1-1f84-4dc1-ac73-15249e7ee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" ma:index="21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954b5c0-47a7-4221-a3a8-a56c93800a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407d3-85c5-4fa2-89d9-894f000eb9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accb720-6b22-4823-9a0d-b61ae5b97663}" ma:internalName="TaxCatchAll" ma:showField="CatchAllData" ma:web="d0c407d3-85c5-4fa2-89d9-894f000eb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90fde1-1f84-4dc1-ac73-15249e7eedd8">
      <Terms xmlns="http://schemas.microsoft.com/office/infopath/2007/PartnerControls"/>
    </lcf76f155ced4ddcb4097134ff3c332f>
    <TaxCatchAll xmlns="d0c407d3-85c5-4fa2-89d9-894f000eb9b5" xsi:nil="true"/>
    <SharedWithUsers xmlns="d0c407d3-85c5-4fa2-89d9-894f000eb9b5">
      <UserInfo>
        <DisplayName>SharingLinks.426735ed-bfb2-434e-8560-2ca3d62a269a.OrganizationEdit.472dc2c4-bfb7-4045-bce6-7f2fbffd920b</DisplayName>
        <AccountId>1095</AccountId>
        <AccountType/>
      </UserInfo>
      <UserInfo>
        <DisplayName>SharingLinks.72a5b93a-99da-470a-87ca-48e7bad662a5.OrganizationEdit.e9a2193e-0b79-4f16-ac44-6d6423631d1c</DisplayName>
        <AccountId>1412</AccountId>
        <AccountType/>
      </UserInfo>
      <UserInfo>
        <DisplayName>Kate Armstrong</DisplayName>
        <AccountId>15</AccountId>
        <AccountType/>
      </UserInfo>
      <UserInfo>
        <DisplayName>SharingLinks.ec55759a-34cf-423a-b7cc-28d250f57666.AnonymousView.0106bf2f-672e-476b-9294-da0713fd04a3</DisplayName>
        <AccountId>326</AccountId>
        <AccountType/>
      </UserInfo>
      <UserInfo>
        <DisplayName>SharingLinks.5507f2a4-9ba3-4f66-8ee2-4353cf162a5a.OrganizationView.d42e151b-d900-4591-8c5d-737f6853c1b5</DisplayName>
        <AccountId>21</AccountId>
        <AccountType/>
      </UserInfo>
      <UserInfo>
        <DisplayName>SharingLinks.6d793e48-ae1a-4236-be78-0945d75a3802.OrganizationEdit.09425ac8-ccd3-44e9-a556-41ae46756ed6</DisplayName>
        <AccountId>998</AccountId>
        <AccountType/>
      </UserInfo>
      <UserInfo>
        <DisplayName>SharingLinks.c67edfa0-2482-452f-b80c-a0644f85123c.OrganizationView.d22e5bd8-23a6-4263-8232-254a4ccbd15e</DisplayName>
        <AccountId>167</AccountId>
        <AccountType/>
      </UserInfo>
      <UserInfo>
        <DisplayName>Stephanie Hamilton</DisplayName>
        <AccountId>997</AccountId>
        <AccountType/>
      </UserInfo>
      <UserInfo>
        <DisplayName>Casey Luttrell</DisplayName>
        <AccountId>29</AccountId>
        <AccountType/>
      </UserInfo>
    </SharedWithUsers>
    <Comment xmlns="1090fde1-1f84-4dc1-ac73-15249e7eedd8" xsi:nil="true"/>
  </documentManagement>
</p:properties>
</file>

<file path=customXml/itemProps1.xml><?xml version="1.0" encoding="utf-8"?>
<ds:datastoreItem xmlns:ds="http://schemas.openxmlformats.org/officeDocument/2006/customXml" ds:itemID="{89A44EF6-7F9B-4ED9-A73C-8E74D67F4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86EAD-7C3B-472C-8C94-9BA88B8187A3}"/>
</file>

<file path=customXml/itemProps3.xml><?xml version="1.0" encoding="utf-8"?>
<ds:datastoreItem xmlns:ds="http://schemas.openxmlformats.org/officeDocument/2006/customXml" ds:itemID="{DFCDB1DE-2233-4937-B7D7-2E3F6D2DA28C}">
  <ds:schemaRefs>
    <ds:schemaRef ds:uri="7d8cb3f1-ad6f-4a10-ae23-1c6595ee624c"/>
    <ds:schemaRef ds:uri="e7805ccc-b3e2-4704-886c-ccbe625878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NACCHO PowerPoint Template</Template>
  <TotalTime>0</TotalTime>
  <Words>1062</Words>
  <Application>Microsoft Office PowerPoint</Application>
  <PresentationFormat>Widescreen</PresentationFormat>
  <Paragraphs>181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Futura PT</vt:lpstr>
      <vt:lpstr>Futura PT Book</vt:lpstr>
      <vt:lpstr>Symbol</vt:lpstr>
      <vt:lpstr>Times New Roman</vt:lpstr>
      <vt:lpstr>Wingdings</vt:lpstr>
      <vt:lpstr>WordVisi_MSFontService</vt:lpstr>
      <vt:lpstr>8_Office Theme</vt:lpstr>
      <vt:lpstr>1_Office Theme</vt:lpstr>
      <vt:lpstr>4_Office Theme</vt:lpstr>
      <vt:lpstr>3_Office Theme</vt:lpstr>
      <vt:lpstr>5_Office Theme</vt:lpstr>
      <vt:lpstr>7_Office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Ratcliffe</dc:creator>
  <cp:lastModifiedBy>Charlotte Ratu</cp:lastModifiedBy>
  <cp:revision>22</cp:revision>
  <cp:lastPrinted>2024-07-10T00:50:17Z</cp:lastPrinted>
  <dcterms:created xsi:type="dcterms:W3CDTF">2024-06-17T03:23:28Z</dcterms:created>
  <dcterms:modified xsi:type="dcterms:W3CDTF">2024-07-12T01:04:53Z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0x0101001971767C2DF6C242976BD5ED39A4CEE6</vt:lpwstr>
  </property>
  <property fmtid="{D5CDD505-2E9C-101B-9397-08002B2CF9AE}" pid="3" name="MediaServiceImageTags">
    <vt:lpwstr/>
  </property>
</Properties>
</file>