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650" r:id="rId5"/>
    <p:sldMasterId id="2147483656" r:id="rId6"/>
    <p:sldMasterId id="2147483654" r:id="rId7"/>
    <p:sldMasterId id="2147483658" r:id="rId8"/>
    <p:sldMasterId id="2147483662" r:id="rId9"/>
    <p:sldMasterId id="2147483660" r:id="rId10"/>
    <p:sldMasterId id="2147483652" r:id="rId11"/>
  </p:sldMasterIdLst>
  <p:sldIdLst>
    <p:sldId id="263" r:id="rId12"/>
    <p:sldId id="271" r:id="rId13"/>
    <p:sldId id="277" r:id="rId14"/>
    <p:sldId id="265" r:id="rId15"/>
    <p:sldId id="270" r:id="rId16"/>
    <p:sldId id="269" r:id="rId17"/>
    <p:sldId id="266" r:id="rId18"/>
    <p:sldId id="276" r:id="rId19"/>
    <p:sldId id="261" r:id="rId20"/>
    <p:sldId id="26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D5D5CD-C060-4E3F-AB67-3D3EDAE11E71}" v="3" dt="2024-07-08T04:56:38.2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60"/>
  </p:normalViewPr>
  <p:slideViewPr>
    <p:cSldViewPr snapToGrid="0">
      <p:cViewPr varScale="1">
        <p:scale>
          <a:sx n="63" d="100"/>
          <a:sy n="63" d="100"/>
        </p:scale>
        <p:origin x="73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254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664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934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058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1541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219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906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6363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xml"/><Relationship Id="rId1" Type="http://schemas.openxmlformats.org/officeDocument/2006/relationships/slideLayout" Target="../slideLayouts/slideLayout8.xml"/><Relationship Id="rId6" Type="http://schemas.openxmlformats.org/officeDocument/2006/relationships/image" Target="../media/image3.emf"/><Relationship Id="rId5" Type="http://schemas.openxmlformats.org/officeDocument/2006/relationships/image" Target="../media/image4.emf"/><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ackground pattern&#10;&#10;Description automatically generated with medium confidence">
            <a:extLst>
              <a:ext uri="{FF2B5EF4-FFF2-40B4-BE49-F238E27FC236}">
                <a16:creationId xmlns:a16="http://schemas.microsoft.com/office/drawing/2014/main" id="{7B0FD1A7-32B0-E243-AA20-F15784A94A56}"/>
              </a:ext>
            </a:extLst>
          </p:cNvPr>
          <p:cNvPicPr>
            <a:picLocks noChangeAspect="1"/>
          </p:cNvPicPr>
          <p:nvPr userDrawn="1"/>
        </p:nvPicPr>
        <p:blipFill rotWithShape="1">
          <a:blip r:embed="rId3"/>
          <a:srcRect t="1" b="20451"/>
          <a:stretch/>
        </p:blipFill>
        <p:spPr>
          <a:xfrm>
            <a:off x="0" y="-10759"/>
            <a:ext cx="12204748" cy="6868759"/>
          </a:xfrm>
          <a:prstGeom prst="rect">
            <a:avLst/>
          </a:prstGeom>
        </p:spPr>
      </p:pic>
      <p:pic>
        <p:nvPicPr>
          <p:cNvPr id="8" name="Picture 7">
            <a:extLst>
              <a:ext uri="{FF2B5EF4-FFF2-40B4-BE49-F238E27FC236}">
                <a16:creationId xmlns:a16="http://schemas.microsoft.com/office/drawing/2014/main" id="{76702895-E6F4-8547-BBDF-502AAF97E147}"/>
              </a:ext>
            </a:extLst>
          </p:cNvPr>
          <p:cNvPicPr>
            <a:picLocks noChangeAspect="1"/>
          </p:cNvPicPr>
          <p:nvPr userDrawn="1"/>
        </p:nvPicPr>
        <p:blipFill>
          <a:blip r:embed="rId4"/>
          <a:stretch>
            <a:fillRect/>
          </a:stretch>
        </p:blipFill>
        <p:spPr>
          <a:xfrm rot="10180440" flipH="1">
            <a:off x="-2595344" y="-3911346"/>
            <a:ext cx="18334699" cy="6457002"/>
          </a:xfrm>
          <a:prstGeom prst="rect">
            <a:avLst/>
          </a:prstGeom>
        </p:spPr>
      </p:pic>
      <p:pic>
        <p:nvPicPr>
          <p:cNvPr id="5" name="Picture 4">
            <a:extLst>
              <a:ext uri="{FF2B5EF4-FFF2-40B4-BE49-F238E27FC236}">
                <a16:creationId xmlns:a16="http://schemas.microsoft.com/office/drawing/2014/main" id="{FDD0C935-0D32-814C-8CA0-4FADD01FA5CE}"/>
              </a:ext>
            </a:extLst>
          </p:cNvPr>
          <p:cNvPicPr>
            <a:picLocks noChangeAspect="1"/>
          </p:cNvPicPr>
          <p:nvPr userDrawn="1"/>
        </p:nvPicPr>
        <p:blipFill rotWithShape="1">
          <a:blip r:embed="rId5"/>
          <a:srcRect b="72"/>
          <a:stretch/>
        </p:blipFill>
        <p:spPr>
          <a:xfrm>
            <a:off x="10340232" y="4859988"/>
            <a:ext cx="1290904" cy="1547299"/>
          </a:xfrm>
          <a:prstGeom prst="rect">
            <a:avLst/>
          </a:prstGeom>
        </p:spPr>
      </p:pic>
      <p:sp>
        <p:nvSpPr>
          <p:cNvPr id="6" name="TextBox 5">
            <a:extLst>
              <a:ext uri="{FF2B5EF4-FFF2-40B4-BE49-F238E27FC236}">
                <a16:creationId xmlns:a16="http://schemas.microsoft.com/office/drawing/2014/main" id="{F8F80F8B-ED2E-0844-9BF6-6B9BC8900B75}"/>
              </a:ext>
            </a:extLst>
          </p:cNvPr>
          <p:cNvSpPr txBox="1"/>
          <p:nvPr userDrawn="1"/>
        </p:nvSpPr>
        <p:spPr>
          <a:xfrm>
            <a:off x="-900854" y="6025600"/>
            <a:ext cx="7003228" cy="400110"/>
          </a:xfrm>
          <a:prstGeom prst="rect">
            <a:avLst/>
          </a:prstGeom>
          <a:noFill/>
        </p:spPr>
        <p:txBody>
          <a:bodyPr wrap="square" rtlCol="0">
            <a:spAutoFit/>
          </a:bodyPr>
          <a:lstStyle/>
          <a:p>
            <a:pPr algn="ctr"/>
            <a:r>
              <a:rPr lang="en-US" sz="2000" i="1" dirty="0">
                <a:solidFill>
                  <a:srgbClr val="E87D2B"/>
                </a:solidFill>
                <a:latin typeface="+mn-lt"/>
              </a:rPr>
              <a:t>Our Health in Our Hands</a:t>
            </a:r>
          </a:p>
        </p:txBody>
      </p:sp>
      <p:pic>
        <p:nvPicPr>
          <p:cNvPr id="10" name="Picture 9">
            <a:extLst>
              <a:ext uri="{FF2B5EF4-FFF2-40B4-BE49-F238E27FC236}">
                <a16:creationId xmlns:a16="http://schemas.microsoft.com/office/drawing/2014/main" id="{CAEE8294-371C-2A42-AB56-BBB907A8B720}"/>
              </a:ext>
            </a:extLst>
          </p:cNvPr>
          <p:cNvPicPr>
            <a:picLocks noChangeAspect="1"/>
          </p:cNvPicPr>
          <p:nvPr userDrawn="1"/>
        </p:nvPicPr>
        <p:blipFill>
          <a:blip r:embed="rId6"/>
          <a:stretch>
            <a:fillRect/>
          </a:stretch>
        </p:blipFill>
        <p:spPr>
          <a:xfrm>
            <a:off x="5359205" y="6025600"/>
            <a:ext cx="2032382" cy="372126"/>
          </a:xfrm>
          <a:prstGeom prst="rect">
            <a:avLst/>
          </a:prstGeom>
        </p:spPr>
      </p:pic>
    </p:spTree>
    <p:extLst>
      <p:ext uri="{BB962C8B-B14F-4D97-AF65-F5344CB8AC3E}">
        <p14:creationId xmlns:p14="http://schemas.microsoft.com/office/powerpoint/2010/main" val="1724403000"/>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254A8D-AAD1-4C49-BA54-0B2B3E7E485A}"/>
              </a:ext>
            </a:extLst>
          </p:cNvPr>
          <p:cNvPicPr>
            <a:picLocks noChangeAspect="1"/>
          </p:cNvPicPr>
          <p:nvPr userDrawn="1"/>
        </p:nvPicPr>
        <p:blipFill>
          <a:blip r:embed="rId3"/>
          <a:stretch>
            <a:fillRect/>
          </a:stretch>
        </p:blipFill>
        <p:spPr>
          <a:xfrm rot="1263560">
            <a:off x="-1702730" y="5118532"/>
            <a:ext cx="9408599" cy="3313463"/>
          </a:xfrm>
          <a:prstGeom prst="rect">
            <a:avLst/>
          </a:prstGeom>
        </p:spPr>
      </p:pic>
    </p:spTree>
    <p:extLst>
      <p:ext uri="{BB962C8B-B14F-4D97-AF65-F5344CB8AC3E}">
        <p14:creationId xmlns:p14="http://schemas.microsoft.com/office/powerpoint/2010/main" val="285498709"/>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254A8D-AAD1-4C49-BA54-0B2B3E7E485A}"/>
              </a:ext>
            </a:extLst>
          </p:cNvPr>
          <p:cNvPicPr>
            <a:picLocks noChangeAspect="1"/>
          </p:cNvPicPr>
          <p:nvPr userDrawn="1"/>
        </p:nvPicPr>
        <p:blipFill>
          <a:blip r:embed="rId3"/>
          <a:stretch>
            <a:fillRect/>
          </a:stretch>
        </p:blipFill>
        <p:spPr>
          <a:xfrm rot="20336440" flipH="1">
            <a:off x="4521608" y="5118532"/>
            <a:ext cx="9408599" cy="3313463"/>
          </a:xfrm>
          <a:prstGeom prst="rect">
            <a:avLst/>
          </a:prstGeom>
        </p:spPr>
      </p:pic>
    </p:spTree>
    <p:extLst>
      <p:ext uri="{BB962C8B-B14F-4D97-AF65-F5344CB8AC3E}">
        <p14:creationId xmlns:p14="http://schemas.microsoft.com/office/powerpoint/2010/main" val="3611088126"/>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FC0AF-76B8-D14E-B757-4408CA39475B}"/>
              </a:ext>
            </a:extLst>
          </p:cNvPr>
          <p:cNvPicPr>
            <a:picLocks noChangeAspect="1"/>
          </p:cNvPicPr>
          <p:nvPr userDrawn="1"/>
        </p:nvPicPr>
        <p:blipFill>
          <a:blip r:embed="rId3">
            <a:alphaModFix amt="20000"/>
          </a:blip>
          <a:stretch>
            <a:fillRect/>
          </a:stretch>
        </p:blipFill>
        <p:spPr>
          <a:xfrm rot="1263560">
            <a:off x="-2313176" y="4462574"/>
            <a:ext cx="12522846" cy="4410219"/>
          </a:xfrm>
          <a:prstGeom prst="rect">
            <a:avLst/>
          </a:prstGeom>
        </p:spPr>
      </p:pic>
    </p:spTree>
    <p:extLst>
      <p:ext uri="{BB962C8B-B14F-4D97-AF65-F5344CB8AC3E}">
        <p14:creationId xmlns:p14="http://schemas.microsoft.com/office/powerpoint/2010/main" val="3089013996"/>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53577"/>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8801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503202-C9B8-BF47-A0FA-CA3C83B3ED34}"/>
              </a:ext>
            </a:extLst>
          </p:cNvPr>
          <p:cNvPicPr>
            <a:picLocks noChangeAspect="1"/>
          </p:cNvPicPr>
          <p:nvPr userDrawn="1"/>
        </p:nvPicPr>
        <p:blipFill>
          <a:blip r:embed="rId3"/>
          <a:stretch>
            <a:fillRect/>
          </a:stretch>
        </p:blipFill>
        <p:spPr>
          <a:xfrm rot="16200000" flipH="1">
            <a:off x="4817131" y="1155739"/>
            <a:ext cx="13775131" cy="4851241"/>
          </a:xfrm>
          <a:prstGeom prst="rect">
            <a:avLst/>
          </a:prstGeom>
        </p:spPr>
      </p:pic>
    </p:spTree>
    <p:extLst>
      <p:ext uri="{BB962C8B-B14F-4D97-AF65-F5344CB8AC3E}">
        <p14:creationId xmlns:p14="http://schemas.microsoft.com/office/powerpoint/2010/main" val="250097293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ackground pattern&#10;&#10;Description automatically generated with medium confidence">
            <a:extLst>
              <a:ext uri="{FF2B5EF4-FFF2-40B4-BE49-F238E27FC236}">
                <a16:creationId xmlns:a16="http://schemas.microsoft.com/office/drawing/2014/main" id="{7B0FD1A7-32B0-E243-AA20-F15784A94A56}"/>
              </a:ext>
            </a:extLst>
          </p:cNvPr>
          <p:cNvPicPr>
            <a:picLocks noChangeAspect="1"/>
          </p:cNvPicPr>
          <p:nvPr userDrawn="1"/>
        </p:nvPicPr>
        <p:blipFill rotWithShape="1">
          <a:blip r:embed="rId3"/>
          <a:srcRect t="1" b="20451"/>
          <a:stretch/>
        </p:blipFill>
        <p:spPr>
          <a:xfrm>
            <a:off x="0" y="0"/>
            <a:ext cx="12204748" cy="6868759"/>
          </a:xfrm>
          <a:prstGeom prst="rect">
            <a:avLst/>
          </a:prstGeom>
        </p:spPr>
      </p:pic>
      <p:pic>
        <p:nvPicPr>
          <p:cNvPr id="5" name="Picture 4">
            <a:extLst>
              <a:ext uri="{FF2B5EF4-FFF2-40B4-BE49-F238E27FC236}">
                <a16:creationId xmlns:a16="http://schemas.microsoft.com/office/drawing/2014/main" id="{147C2F03-1A4E-E042-B4FC-A3D3600D5BBF}"/>
              </a:ext>
            </a:extLst>
          </p:cNvPr>
          <p:cNvPicPr>
            <a:picLocks noChangeAspect="1"/>
          </p:cNvPicPr>
          <p:nvPr userDrawn="1"/>
        </p:nvPicPr>
        <p:blipFill>
          <a:blip r:embed="rId4"/>
          <a:stretch>
            <a:fillRect/>
          </a:stretch>
        </p:blipFill>
        <p:spPr>
          <a:xfrm rot="620173">
            <a:off x="-788061" y="-3337496"/>
            <a:ext cx="15152644" cy="5336365"/>
          </a:xfrm>
          <a:prstGeom prst="rect">
            <a:avLst/>
          </a:prstGeom>
        </p:spPr>
      </p:pic>
      <p:pic>
        <p:nvPicPr>
          <p:cNvPr id="10" name="Picture 9">
            <a:extLst>
              <a:ext uri="{FF2B5EF4-FFF2-40B4-BE49-F238E27FC236}">
                <a16:creationId xmlns:a16="http://schemas.microsoft.com/office/drawing/2014/main" id="{2E4F87F5-D42E-D940-9EC8-D119A9F14864}"/>
              </a:ext>
            </a:extLst>
          </p:cNvPr>
          <p:cNvPicPr>
            <a:picLocks noChangeAspect="1"/>
          </p:cNvPicPr>
          <p:nvPr userDrawn="1"/>
        </p:nvPicPr>
        <p:blipFill>
          <a:blip r:embed="rId5"/>
          <a:stretch>
            <a:fillRect/>
          </a:stretch>
        </p:blipFill>
        <p:spPr>
          <a:xfrm>
            <a:off x="5079809" y="5395328"/>
            <a:ext cx="2032382" cy="372126"/>
          </a:xfrm>
          <a:prstGeom prst="rect">
            <a:avLst/>
          </a:prstGeom>
        </p:spPr>
      </p:pic>
      <p:pic>
        <p:nvPicPr>
          <p:cNvPr id="12" name="Picture 11">
            <a:extLst>
              <a:ext uri="{FF2B5EF4-FFF2-40B4-BE49-F238E27FC236}">
                <a16:creationId xmlns:a16="http://schemas.microsoft.com/office/drawing/2014/main" id="{A0C3E07D-4F95-B54C-BD9F-6BCA0B366772}"/>
              </a:ext>
            </a:extLst>
          </p:cNvPr>
          <p:cNvPicPr>
            <a:picLocks noChangeAspect="1"/>
          </p:cNvPicPr>
          <p:nvPr userDrawn="1"/>
        </p:nvPicPr>
        <p:blipFill rotWithShape="1">
          <a:blip r:embed="rId6"/>
          <a:srcRect b="72"/>
          <a:stretch/>
        </p:blipFill>
        <p:spPr>
          <a:xfrm>
            <a:off x="5315004" y="2131365"/>
            <a:ext cx="1561993" cy="1872232"/>
          </a:xfrm>
          <a:prstGeom prst="rect">
            <a:avLst/>
          </a:prstGeom>
        </p:spPr>
      </p:pic>
      <p:sp>
        <p:nvSpPr>
          <p:cNvPr id="13" name="TextBox 12">
            <a:extLst>
              <a:ext uri="{FF2B5EF4-FFF2-40B4-BE49-F238E27FC236}">
                <a16:creationId xmlns:a16="http://schemas.microsoft.com/office/drawing/2014/main" id="{B9429670-83FC-FC41-AFCF-190F07973B43}"/>
              </a:ext>
            </a:extLst>
          </p:cNvPr>
          <p:cNvSpPr txBox="1"/>
          <p:nvPr userDrawn="1"/>
        </p:nvSpPr>
        <p:spPr>
          <a:xfrm>
            <a:off x="2594386" y="4514593"/>
            <a:ext cx="7003228" cy="400110"/>
          </a:xfrm>
          <a:prstGeom prst="rect">
            <a:avLst/>
          </a:prstGeom>
          <a:noFill/>
        </p:spPr>
        <p:txBody>
          <a:bodyPr wrap="square" rtlCol="0">
            <a:spAutoFit/>
          </a:bodyPr>
          <a:lstStyle/>
          <a:p>
            <a:pPr algn="ctr"/>
            <a:r>
              <a:rPr lang="en-US" sz="2000" i="1" dirty="0">
                <a:solidFill>
                  <a:srgbClr val="E87D2B"/>
                </a:solidFill>
                <a:latin typeface="+mn-lt"/>
              </a:rPr>
              <a:t>Our Health in Our Hands</a:t>
            </a:r>
          </a:p>
        </p:txBody>
      </p:sp>
    </p:spTree>
    <p:extLst>
      <p:ext uri="{BB962C8B-B14F-4D97-AF65-F5344CB8AC3E}">
        <p14:creationId xmlns:p14="http://schemas.microsoft.com/office/powerpoint/2010/main" val="35498454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BE60D-16B4-A140-9DC4-A91CC6537A60}"/>
              </a:ext>
            </a:extLst>
          </p:cNvPr>
          <p:cNvSpPr txBox="1">
            <a:spLocks/>
          </p:cNvSpPr>
          <p:nvPr/>
        </p:nvSpPr>
        <p:spPr>
          <a:xfrm>
            <a:off x="696686" y="2643587"/>
            <a:ext cx="10493828" cy="788736"/>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AU" sz="4200" dirty="0">
                <a:solidFill>
                  <a:schemeClr val="bg1"/>
                </a:solidFill>
                <a:effectLst/>
                <a:latin typeface="Futura PT Book" panose="020B0502020204020303" pitchFamily="34" charset="0"/>
                <a:ea typeface="Calibri" panose="020F0502020204030204" pitchFamily="34" charset="0"/>
              </a:rPr>
              <a:t>Health care in places of detention</a:t>
            </a:r>
            <a:endParaRPr lang="en-US" sz="4200" dirty="0">
              <a:solidFill>
                <a:schemeClr val="bg1"/>
              </a:solidFill>
              <a:latin typeface="Futura PT Book" panose="020B0502020204020303" pitchFamily="34" charset="0"/>
            </a:endParaRPr>
          </a:p>
        </p:txBody>
      </p:sp>
      <p:sp>
        <p:nvSpPr>
          <p:cNvPr id="3" name="Subtitle 2">
            <a:extLst>
              <a:ext uri="{FF2B5EF4-FFF2-40B4-BE49-F238E27FC236}">
                <a16:creationId xmlns:a16="http://schemas.microsoft.com/office/drawing/2014/main" id="{6247017E-3E9C-C342-88EF-CEB78311D70F}"/>
              </a:ext>
            </a:extLst>
          </p:cNvPr>
          <p:cNvSpPr txBox="1">
            <a:spLocks/>
          </p:cNvSpPr>
          <p:nvPr/>
        </p:nvSpPr>
        <p:spPr>
          <a:xfrm>
            <a:off x="696686" y="3429000"/>
            <a:ext cx="10493827" cy="195511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AU" dirty="0">
                <a:solidFill>
                  <a:schemeClr val="bg1"/>
                </a:solidFill>
                <a:effectLst/>
                <a:latin typeface="Futura PT Book" panose="020B0502020204020303" pitchFamily="34" charset="0"/>
                <a:ea typeface="Calibri" panose="020F0502020204030204" pitchFamily="34" charset="0"/>
              </a:rPr>
              <a:t>CEO Summit, 9 July 2024</a:t>
            </a:r>
            <a:endParaRPr lang="en-AU" dirty="0">
              <a:solidFill>
                <a:schemeClr val="bg1"/>
              </a:solidFill>
              <a:effectLst/>
              <a:highlight>
                <a:srgbClr val="FFFF00"/>
              </a:highlight>
              <a:latin typeface="Futura PT Book" panose="020B0502020204020303" pitchFamily="34" charset="0"/>
              <a:ea typeface="Calibri" panose="020F0502020204030204" pitchFamily="34" charset="0"/>
            </a:endParaRPr>
          </a:p>
          <a:p>
            <a:pPr marL="0" indent="0" algn="ctr">
              <a:lnSpc>
                <a:spcPct val="100000"/>
              </a:lnSpc>
              <a:buNone/>
            </a:pPr>
            <a:endParaRPr lang="en-AU" dirty="0">
              <a:solidFill>
                <a:schemeClr val="bg1"/>
              </a:solidFill>
              <a:effectLst/>
              <a:latin typeface="Futura PT Book" panose="020B0502020204020303" pitchFamily="34" charset="0"/>
              <a:ea typeface="Calibri" panose="020F0502020204030204" pitchFamily="34" charset="0"/>
            </a:endParaRPr>
          </a:p>
          <a:p>
            <a:pPr marL="0" indent="0" algn="ctr">
              <a:buNone/>
            </a:pPr>
            <a:r>
              <a:rPr lang="en-AU" sz="2000" dirty="0">
                <a:solidFill>
                  <a:srgbClr val="FFBC33"/>
                </a:solidFill>
                <a:effectLst/>
                <a:latin typeface="Futura PT Book" panose="020B0502020204020303" pitchFamily="34" charset="0"/>
                <a:ea typeface="Calibri" panose="020F0502020204030204" pitchFamily="34" charset="0"/>
                <a:cs typeface="Calibri" panose="020F0502020204030204" pitchFamily="34" charset="0"/>
              </a:rPr>
              <a:t>Dawn Casey – Deputy CEO NACCHO</a:t>
            </a:r>
          </a:p>
        </p:txBody>
      </p:sp>
    </p:spTree>
    <p:extLst>
      <p:ext uri="{BB962C8B-B14F-4D97-AF65-F5344CB8AC3E}">
        <p14:creationId xmlns:p14="http://schemas.microsoft.com/office/powerpoint/2010/main" val="3528844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605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2B0CEA-8935-AD2D-B46D-365EEBD6D532}"/>
              </a:ext>
            </a:extLst>
          </p:cNvPr>
          <p:cNvSpPr txBox="1"/>
          <p:nvPr/>
        </p:nvSpPr>
        <p:spPr>
          <a:xfrm>
            <a:off x="592555" y="1533801"/>
            <a:ext cx="8400526" cy="6224653"/>
          </a:xfrm>
          <a:prstGeom prst="rect">
            <a:avLst/>
          </a:prstGeom>
          <a:noFill/>
        </p:spPr>
        <p:txBody>
          <a:bodyPr wrap="square">
            <a:spAutoFit/>
          </a:bodyPr>
          <a:lstStyle/>
          <a:p>
            <a:pPr marL="285750" indent="-285750">
              <a:lnSpc>
                <a:spcPct val="107000"/>
              </a:lnSpc>
              <a:spcBef>
                <a:spcPts val="300"/>
              </a:spcBef>
              <a:spcAft>
                <a:spcPts val="300"/>
              </a:spcAft>
              <a:buFont typeface="Arial" panose="020B0604020202020204" pitchFamily="34" charset="0"/>
              <a:buChar char="•"/>
            </a:pPr>
            <a:r>
              <a:rPr lang="en-US" b="1" kern="100" dirty="0">
                <a:cs typeface="Times New Roman" panose="02020603050405020304" pitchFamily="18" charset="0"/>
              </a:rPr>
              <a:t>Independent National Review of First Nations Health Care in Prisons (Review) </a:t>
            </a:r>
            <a:r>
              <a:rPr lang="en-US" kern="100" dirty="0">
                <a:cs typeface="Times New Roman" panose="02020603050405020304" pitchFamily="18" charset="0"/>
              </a:rPr>
              <a:t>led by Nous Group.</a:t>
            </a:r>
          </a:p>
          <a:p>
            <a:pPr marL="742950" lvl="1" indent="-285750">
              <a:lnSpc>
                <a:spcPct val="107000"/>
              </a:lnSpc>
              <a:spcBef>
                <a:spcPts val="300"/>
              </a:spcBef>
              <a:spcAft>
                <a:spcPts val="300"/>
              </a:spcAft>
              <a:buFont typeface="Arial" panose="020B0604020202020204" pitchFamily="34" charset="0"/>
              <a:buChar char="•"/>
            </a:pPr>
            <a:r>
              <a:rPr lang="en-US" kern="100" dirty="0">
                <a:cs typeface="Times New Roman" panose="02020603050405020304" pitchFamily="18" charset="0"/>
              </a:rPr>
              <a:t>Some in Sector involved in consultations </a:t>
            </a:r>
          </a:p>
          <a:p>
            <a:pPr marL="742950" lvl="1" indent="-285750">
              <a:lnSpc>
                <a:spcPct val="107000"/>
              </a:lnSpc>
              <a:spcBef>
                <a:spcPts val="300"/>
              </a:spcBef>
              <a:spcAft>
                <a:spcPts val="300"/>
              </a:spcAft>
              <a:buFont typeface="Arial" panose="020B0604020202020204" pitchFamily="34" charset="0"/>
              <a:buChar char="•"/>
            </a:pPr>
            <a:r>
              <a:rPr lang="en-US" kern="100" dirty="0">
                <a:cs typeface="Times New Roman" panose="02020603050405020304" pitchFamily="18" charset="0"/>
              </a:rPr>
              <a:t>We understand from Government it is soon to be </a:t>
            </a:r>
            <a:r>
              <a:rPr lang="en-US" kern="100" dirty="0" err="1">
                <a:cs typeface="Times New Roman" panose="02020603050405020304" pitchFamily="18" charset="0"/>
              </a:rPr>
              <a:t>finalised</a:t>
            </a:r>
            <a:endParaRPr lang="en-US" kern="100" dirty="0">
              <a:cs typeface="Times New Roman" panose="02020603050405020304" pitchFamily="18" charset="0"/>
            </a:endParaRPr>
          </a:p>
          <a:p>
            <a:pPr>
              <a:lnSpc>
                <a:spcPct val="107000"/>
              </a:lnSpc>
              <a:spcBef>
                <a:spcPts val="300"/>
              </a:spcBef>
              <a:spcAft>
                <a:spcPts val="300"/>
              </a:spcAft>
            </a:pPr>
            <a:endParaRPr lang="en-US" kern="100" dirty="0">
              <a:cs typeface="Times New Roman" panose="02020603050405020304" pitchFamily="18" charset="0"/>
            </a:endParaRPr>
          </a:p>
          <a:p>
            <a:pPr marL="285750" indent="-285750">
              <a:lnSpc>
                <a:spcPct val="107000"/>
              </a:lnSpc>
              <a:spcBef>
                <a:spcPts val="300"/>
              </a:spcBef>
              <a:spcAft>
                <a:spcPts val="300"/>
              </a:spcAft>
              <a:buFont typeface="Arial" panose="020B0604020202020204" pitchFamily="34" charset="0"/>
              <a:buChar char="•"/>
            </a:pPr>
            <a:r>
              <a:rPr lang="en-AU" sz="1800" b="1" kern="100" dirty="0">
                <a:effectLst/>
                <a:latin typeface="Calibri" panose="020F0502020204030204" pitchFamily="34" charset="0"/>
                <a:ea typeface="Aptos" panose="020B0004020202020204" pitchFamily="34" charset="0"/>
                <a:cs typeface="Times New Roman" panose="02020603050405020304" pitchFamily="18" charset="0"/>
              </a:rPr>
              <a:t>Complementary to the Review </a:t>
            </a:r>
            <a:r>
              <a:rPr lang="en-AU" sz="1800" kern="100" dirty="0">
                <a:effectLst/>
                <a:latin typeface="Calibri" panose="020F0502020204030204" pitchFamily="34" charset="0"/>
                <a:ea typeface="Aptos" panose="020B0004020202020204" pitchFamily="34" charset="0"/>
                <a:cs typeface="Times New Roman" panose="02020603050405020304" pitchFamily="18" charset="0"/>
              </a:rPr>
              <a:t>and the findings on ACCHS-led care, the Commonwealth (and Minister Butler) is interested in understanding current practice and opportunities for ACCHS providing health care in adult prisons and youth detention settings. </a:t>
            </a:r>
          </a:p>
          <a:p>
            <a:pPr marL="285750" indent="-285750">
              <a:lnSpc>
                <a:spcPct val="107000"/>
              </a:lnSpc>
              <a:spcBef>
                <a:spcPts val="300"/>
              </a:spcBef>
              <a:spcAft>
                <a:spcPts val="300"/>
              </a:spcAft>
              <a:buFont typeface="Arial" panose="020B0604020202020204" pitchFamily="34" charset="0"/>
              <a:buChar char="•"/>
            </a:pPr>
            <a:endParaRPr lang="en-AU" kern="100" dirty="0">
              <a:latin typeface="Calibri" panose="020F0502020204030204" pitchFamily="34" charset="0"/>
              <a:ea typeface="Aptos" panose="020B0004020202020204" pitchFamily="34" charset="0"/>
              <a:cs typeface="Times New Roman" panose="02020603050405020304" pitchFamily="18" charset="0"/>
            </a:endParaRPr>
          </a:p>
          <a:p>
            <a:pPr marL="285750" indent="-285750">
              <a:lnSpc>
                <a:spcPct val="107000"/>
              </a:lnSpc>
              <a:spcBef>
                <a:spcPts val="300"/>
              </a:spcBef>
              <a:spcAft>
                <a:spcPts val="300"/>
              </a:spcAft>
              <a:buFont typeface="Arial" panose="020B0604020202020204" pitchFamily="34" charset="0"/>
              <a:buChar char="•"/>
            </a:pPr>
            <a:r>
              <a:rPr lang="en-AU" b="1" kern="100" dirty="0">
                <a:latin typeface="Calibri" panose="020F0502020204030204" pitchFamily="34" charset="0"/>
                <a:ea typeface="Aptos" panose="020B0004020202020204" pitchFamily="34" charset="0"/>
                <a:cs typeface="Times New Roman" panose="02020603050405020304" pitchFamily="18" charset="0"/>
              </a:rPr>
              <a:t>Department of Health and Aged Care have commissioned NACCHO to develop a trial proposal</a:t>
            </a:r>
            <a:r>
              <a:rPr lang="en-AU" kern="100" dirty="0">
                <a:latin typeface="Calibri" panose="020F0502020204030204" pitchFamily="34" charset="0"/>
                <a:ea typeface="Aptos" panose="020B0004020202020204" pitchFamily="34" charset="0"/>
                <a:cs typeface="Times New Roman" panose="02020603050405020304" pitchFamily="18" charset="0"/>
              </a:rPr>
              <a:t> for expanded ACCHO-led health care in places of detention. </a:t>
            </a:r>
          </a:p>
          <a:p>
            <a:pPr marL="742950" lvl="1" indent="-285750">
              <a:lnSpc>
                <a:spcPct val="107000"/>
              </a:lnSpc>
              <a:spcBef>
                <a:spcPts val="300"/>
              </a:spcBef>
              <a:spcAft>
                <a:spcPts val="300"/>
              </a:spcAft>
              <a:buFont typeface="Arial" panose="020B0604020202020204" pitchFamily="34" charset="0"/>
              <a:buChar char="•"/>
            </a:pPr>
            <a:r>
              <a:rPr lang="en-AU" kern="100" dirty="0">
                <a:effectLst/>
                <a:latin typeface="Calibri" panose="020F0502020204030204" pitchFamily="34" charset="0"/>
                <a:ea typeface="Aptos" panose="020B0004020202020204" pitchFamily="34" charset="0"/>
                <a:cs typeface="Times New Roman" panose="02020603050405020304" pitchFamily="18" charset="0"/>
              </a:rPr>
              <a:t>No commitment from </a:t>
            </a:r>
            <a:r>
              <a:rPr lang="en-AU" kern="100" dirty="0">
                <a:latin typeface="Calibri" panose="020F0502020204030204" pitchFamily="34" charset="0"/>
                <a:ea typeface="Aptos" panose="020B0004020202020204" pitchFamily="34" charset="0"/>
                <a:cs typeface="Times New Roman" panose="02020603050405020304" pitchFamily="18" charset="0"/>
              </a:rPr>
              <a:t>governments (Commonwealth or States) to funding a trial at this stage. </a:t>
            </a:r>
            <a:endParaRPr lang="en-AU"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Bef>
                <a:spcPts val="300"/>
              </a:spcBef>
              <a:spcAft>
                <a:spcPts val="300"/>
              </a:spcAft>
              <a:buFont typeface="Arial" panose="020B0604020202020204" pitchFamily="34" charset="0"/>
              <a:buChar char="•"/>
            </a:pPr>
            <a:endParaRPr lang="en-US" kern="100" dirty="0">
              <a:cs typeface="Times New Roman" panose="02020603050405020304" pitchFamily="18" charset="0"/>
            </a:endParaRPr>
          </a:p>
          <a:p>
            <a:pPr lvl="0">
              <a:lnSpc>
                <a:spcPct val="107000"/>
              </a:lnSpc>
              <a:spcBef>
                <a:spcPts val="300"/>
              </a:spcBef>
              <a:spcAft>
                <a:spcPts val="300"/>
              </a:spcAft>
            </a:pPr>
            <a:endParaRPr lang="en-AU" kern="100" dirty="0">
              <a:cs typeface="Times New Roman" panose="02020603050405020304" pitchFamily="18" charset="0"/>
            </a:endParaRPr>
          </a:p>
          <a:p>
            <a:pPr lvl="0">
              <a:lnSpc>
                <a:spcPct val="107000"/>
              </a:lnSpc>
              <a:spcBef>
                <a:spcPts val="300"/>
              </a:spcBef>
              <a:spcAft>
                <a:spcPts val="300"/>
              </a:spcAft>
            </a:pPr>
            <a:endParaRPr lang="en-AU" kern="100" dirty="0">
              <a:cs typeface="Times New Roman" panose="02020603050405020304" pitchFamily="18" charset="0"/>
            </a:endParaRPr>
          </a:p>
          <a:p>
            <a:pPr lvl="0">
              <a:lnSpc>
                <a:spcPct val="107000"/>
              </a:lnSpc>
              <a:spcAft>
                <a:spcPts val="800"/>
              </a:spcAft>
            </a:pPr>
            <a:endParaRPr lang="en-AU"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ubtitle 2">
            <a:extLst>
              <a:ext uri="{FF2B5EF4-FFF2-40B4-BE49-F238E27FC236}">
                <a16:creationId xmlns:a16="http://schemas.microsoft.com/office/drawing/2014/main" id="{83F875AF-1889-DFEB-2D5D-729034C8718E}"/>
              </a:ext>
            </a:extLst>
          </p:cNvPr>
          <p:cNvSpPr txBox="1">
            <a:spLocks/>
          </p:cNvSpPr>
          <p:nvPr/>
        </p:nvSpPr>
        <p:spPr>
          <a:xfrm>
            <a:off x="592555" y="662738"/>
            <a:ext cx="6720303" cy="4698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b="1" dirty="0">
                <a:solidFill>
                  <a:srgbClr val="263D69"/>
                </a:solidFill>
                <a:latin typeface="Futura PT" panose="020B0502020204020303" pitchFamily="34" charset="77"/>
              </a:rPr>
              <a:t>PROJECT CONTEXT</a:t>
            </a:r>
          </a:p>
        </p:txBody>
      </p:sp>
    </p:spTree>
    <p:extLst>
      <p:ext uri="{BB962C8B-B14F-4D97-AF65-F5344CB8AC3E}">
        <p14:creationId xmlns:p14="http://schemas.microsoft.com/office/powerpoint/2010/main" val="590155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2B0CEA-8935-AD2D-B46D-365EEBD6D532}"/>
              </a:ext>
            </a:extLst>
          </p:cNvPr>
          <p:cNvSpPr txBox="1"/>
          <p:nvPr/>
        </p:nvSpPr>
        <p:spPr>
          <a:xfrm>
            <a:off x="592554" y="2119727"/>
            <a:ext cx="8400526" cy="4869025"/>
          </a:xfrm>
          <a:prstGeom prst="rect">
            <a:avLst/>
          </a:prstGeom>
          <a:noFill/>
        </p:spPr>
        <p:txBody>
          <a:bodyPr wrap="square">
            <a:spAutoFit/>
          </a:bodyPr>
          <a:lstStyle/>
          <a:p>
            <a:pPr>
              <a:lnSpc>
                <a:spcPct val="115000"/>
              </a:lnSpc>
              <a:spcBef>
                <a:spcPts val="600"/>
              </a:spcBef>
              <a:spcAft>
                <a:spcPts val="600"/>
              </a:spcAft>
            </a:pPr>
            <a:r>
              <a:rPr lang="en-AU" b="1" dirty="0">
                <a:solidFill>
                  <a:srgbClr val="263D69"/>
                </a:solidFill>
                <a:latin typeface="Futura PT Book" panose="020B0502020204020303" pitchFamily="34" charset="77"/>
              </a:rPr>
              <a:t>Proposed scope of the trial:</a:t>
            </a:r>
          </a:p>
          <a:p>
            <a:pPr marL="285750" indent="-285750">
              <a:lnSpc>
                <a:spcPct val="107000"/>
              </a:lnSpc>
              <a:spcBef>
                <a:spcPts val="300"/>
              </a:spcBef>
              <a:spcAft>
                <a:spcPts val="300"/>
              </a:spcAft>
              <a:buFont typeface="Arial" panose="020B0604020202020204" pitchFamily="34" charset="0"/>
              <a:buChar char="•"/>
            </a:pPr>
            <a:r>
              <a:rPr lang="en-AU" kern="100" dirty="0">
                <a:cs typeface="Times New Roman" panose="02020603050405020304" pitchFamily="18" charset="0"/>
              </a:rPr>
              <a:t>Trial a </a:t>
            </a:r>
            <a:r>
              <a:rPr lang="en-AU" b="1" kern="100" dirty="0">
                <a:cs typeface="Times New Roman" panose="02020603050405020304" pitchFamily="18" charset="0"/>
              </a:rPr>
              <a:t>comprehensive ACCHO-led model of care </a:t>
            </a:r>
            <a:r>
              <a:rPr lang="en-AU" kern="100" dirty="0">
                <a:cs typeface="Times New Roman" panose="02020603050405020304" pitchFamily="18" charset="0"/>
              </a:rPr>
              <a:t>in a </a:t>
            </a:r>
            <a:r>
              <a:rPr lang="en-AU" b="1" kern="100" dirty="0">
                <a:cs typeface="Times New Roman" panose="02020603050405020304" pitchFamily="18" charset="0"/>
              </a:rPr>
              <a:t>range of custodial settings </a:t>
            </a:r>
            <a:r>
              <a:rPr lang="en-AU" kern="100" dirty="0">
                <a:cs typeface="Times New Roman" panose="02020603050405020304" pitchFamily="18" charset="0"/>
              </a:rPr>
              <a:t>across Australia</a:t>
            </a:r>
          </a:p>
          <a:p>
            <a:pPr marL="742950" lvl="1" indent="-285750">
              <a:lnSpc>
                <a:spcPct val="107000"/>
              </a:lnSpc>
              <a:spcBef>
                <a:spcPts val="300"/>
              </a:spcBef>
              <a:spcAft>
                <a:spcPts val="300"/>
              </a:spcAft>
              <a:buFont typeface="Arial" panose="020B0604020202020204" pitchFamily="34" charset="0"/>
              <a:buChar char="•"/>
            </a:pPr>
            <a:r>
              <a:rPr lang="en-AU" kern="100" dirty="0">
                <a:cs typeface="Times New Roman" panose="02020603050405020304" pitchFamily="18" charset="0"/>
              </a:rPr>
              <a:t>This could include expanding existing services to deliver a comprehensive health care model. </a:t>
            </a:r>
          </a:p>
          <a:p>
            <a:pPr marL="285750" indent="-285750">
              <a:lnSpc>
                <a:spcPct val="107000"/>
              </a:lnSpc>
              <a:spcBef>
                <a:spcPts val="300"/>
              </a:spcBef>
              <a:spcAft>
                <a:spcPts val="300"/>
              </a:spcAft>
              <a:buFont typeface="Arial" panose="020B0604020202020204" pitchFamily="34" charset="0"/>
              <a:buChar char="•"/>
            </a:pPr>
            <a:r>
              <a:rPr lang="en-AU" b="1" kern="100" dirty="0">
                <a:cs typeface="Times New Roman" panose="02020603050405020304" pitchFamily="18" charset="0"/>
              </a:rPr>
              <a:t>Iteratively test, refine and improve the model of care </a:t>
            </a:r>
            <a:r>
              <a:rPr lang="en-AU" kern="100" dirty="0">
                <a:cs typeface="Times New Roman" panose="02020603050405020304" pitchFamily="18" charset="0"/>
              </a:rPr>
              <a:t>through the trial to inform broader reform </a:t>
            </a:r>
          </a:p>
          <a:p>
            <a:pPr marL="285750" lvl="0" indent="-285750">
              <a:lnSpc>
                <a:spcPct val="107000"/>
              </a:lnSpc>
              <a:spcBef>
                <a:spcPts val="300"/>
              </a:spcBef>
              <a:spcAft>
                <a:spcPts val="300"/>
              </a:spcAft>
              <a:buFont typeface="Arial" panose="020B0604020202020204" pitchFamily="34" charset="0"/>
              <a:buChar char="•"/>
            </a:pPr>
            <a:r>
              <a:rPr lang="en-AU" kern="100" dirty="0">
                <a:cs typeface="Times New Roman" panose="02020603050405020304" pitchFamily="18" charset="0"/>
              </a:rPr>
              <a:t>Assess </a:t>
            </a:r>
            <a:r>
              <a:rPr lang="en-AU" b="1" kern="100" dirty="0">
                <a:cs typeface="Times New Roman" panose="02020603050405020304" pitchFamily="18" charset="0"/>
              </a:rPr>
              <a:t>barriers and enablers </a:t>
            </a:r>
            <a:r>
              <a:rPr lang="en-AU" kern="100" dirty="0">
                <a:cs typeface="Times New Roman" panose="02020603050405020304" pitchFamily="18" charset="0"/>
              </a:rPr>
              <a:t>in diverse settings to inform further implementation </a:t>
            </a:r>
          </a:p>
          <a:p>
            <a:pPr lvl="0">
              <a:lnSpc>
                <a:spcPct val="107000"/>
              </a:lnSpc>
              <a:spcBef>
                <a:spcPts val="300"/>
              </a:spcBef>
              <a:spcAft>
                <a:spcPts val="300"/>
              </a:spcAft>
            </a:pPr>
            <a:endParaRPr lang="en-AU" kern="100" dirty="0">
              <a:cs typeface="Times New Roman" panose="02020603050405020304" pitchFamily="18" charset="0"/>
            </a:endParaRPr>
          </a:p>
          <a:p>
            <a:pPr>
              <a:lnSpc>
                <a:spcPct val="107000"/>
              </a:lnSpc>
              <a:spcBef>
                <a:spcPts val="300"/>
              </a:spcBef>
              <a:spcAft>
                <a:spcPts val="300"/>
              </a:spcAft>
            </a:pPr>
            <a:r>
              <a:rPr lang="en-AU" kern="100" dirty="0">
                <a:cs typeface="Times New Roman" panose="02020603050405020304" pitchFamily="18" charset="0"/>
              </a:rPr>
              <a:t>The development of </a:t>
            </a:r>
            <a:r>
              <a:rPr lang="en-AU" b="1" kern="100" dirty="0">
                <a:cs typeface="Times New Roman" panose="02020603050405020304" pitchFamily="18" charset="0"/>
              </a:rPr>
              <a:t>national health service standards </a:t>
            </a:r>
            <a:r>
              <a:rPr lang="en-AU" kern="100" dirty="0">
                <a:cs typeface="Times New Roman" panose="02020603050405020304" pitchFamily="18" charset="0"/>
              </a:rPr>
              <a:t>for Aboriginal and Torres Strait Islander people in custody – highlighted as a gap in the Independent Review – would be a parallel reform – led by </a:t>
            </a:r>
            <a:r>
              <a:rPr lang="en-AU" kern="100" dirty="0" err="1">
                <a:cs typeface="Times New Roman" panose="02020603050405020304" pitchFamily="18" charset="0"/>
              </a:rPr>
              <a:t>DoHAC</a:t>
            </a:r>
            <a:r>
              <a:rPr lang="en-AU" kern="100" dirty="0">
                <a:cs typeface="Times New Roman" panose="02020603050405020304" pitchFamily="18" charset="0"/>
              </a:rPr>
              <a:t>. </a:t>
            </a:r>
          </a:p>
          <a:p>
            <a:pPr lvl="0">
              <a:lnSpc>
                <a:spcPct val="107000"/>
              </a:lnSpc>
              <a:spcBef>
                <a:spcPts val="300"/>
              </a:spcBef>
              <a:spcAft>
                <a:spcPts val="300"/>
              </a:spcAft>
            </a:pPr>
            <a:endParaRPr lang="en-AU" kern="100" dirty="0">
              <a:cs typeface="Times New Roman" panose="02020603050405020304" pitchFamily="18" charset="0"/>
            </a:endParaRPr>
          </a:p>
          <a:p>
            <a:pPr lvl="0">
              <a:lnSpc>
                <a:spcPct val="107000"/>
              </a:lnSpc>
              <a:spcAft>
                <a:spcPts val="800"/>
              </a:spcAft>
            </a:pPr>
            <a:endParaRPr lang="en-AU"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ubtitle 2">
            <a:extLst>
              <a:ext uri="{FF2B5EF4-FFF2-40B4-BE49-F238E27FC236}">
                <a16:creationId xmlns:a16="http://schemas.microsoft.com/office/drawing/2014/main" id="{83F875AF-1889-DFEB-2D5D-729034C8718E}"/>
              </a:ext>
            </a:extLst>
          </p:cNvPr>
          <p:cNvSpPr txBox="1">
            <a:spLocks/>
          </p:cNvSpPr>
          <p:nvPr/>
        </p:nvSpPr>
        <p:spPr>
          <a:xfrm>
            <a:off x="592555" y="662738"/>
            <a:ext cx="6720303" cy="4698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b="1" dirty="0">
                <a:solidFill>
                  <a:srgbClr val="263D69"/>
                </a:solidFill>
                <a:latin typeface="Futura PT" panose="020B0502020204020303" pitchFamily="34" charset="77"/>
              </a:rPr>
              <a:t>PROJECT OBJECTIVES</a:t>
            </a:r>
          </a:p>
        </p:txBody>
      </p:sp>
      <p:sp>
        <p:nvSpPr>
          <p:cNvPr id="2" name="TextBox 1">
            <a:extLst>
              <a:ext uri="{FF2B5EF4-FFF2-40B4-BE49-F238E27FC236}">
                <a16:creationId xmlns:a16="http://schemas.microsoft.com/office/drawing/2014/main" id="{652131EA-BD80-CD3F-7255-BE80AFA58A16}"/>
              </a:ext>
            </a:extLst>
          </p:cNvPr>
          <p:cNvSpPr txBox="1"/>
          <p:nvPr/>
        </p:nvSpPr>
        <p:spPr>
          <a:xfrm>
            <a:off x="592554" y="1360938"/>
            <a:ext cx="9357561" cy="663580"/>
          </a:xfrm>
          <a:prstGeom prst="rect">
            <a:avLst/>
          </a:prstGeom>
          <a:noFill/>
        </p:spPr>
        <p:txBody>
          <a:bodyPr wrap="square">
            <a:spAutoFit/>
          </a:bodyPr>
          <a:lstStyle/>
          <a:p>
            <a:pPr marL="12065" marR="397510" algn="just">
              <a:lnSpc>
                <a:spcPct val="122000"/>
              </a:lnSpc>
              <a:spcAft>
                <a:spcPts val="590"/>
              </a:spcAft>
            </a:pPr>
            <a:r>
              <a:rPr lang="en-AU" sz="1600" i="1" dirty="0">
                <a:solidFill>
                  <a:srgbClr val="263D69"/>
                </a:solidFill>
                <a:latin typeface="Futura PT Book" panose="020B0502020204020303" pitchFamily="34" charset="77"/>
              </a:rPr>
              <a:t>To co-design and cost a proposal for consideration by governments to trial and evaluate new and/or expanded health services delivery by ACCHOs in custodial settings.  </a:t>
            </a:r>
          </a:p>
        </p:txBody>
      </p:sp>
    </p:spTree>
    <p:extLst>
      <p:ext uri="{BB962C8B-B14F-4D97-AF65-F5344CB8AC3E}">
        <p14:creationId xmlns:p14="http://schemas.microsoft.com/office/powerpoint/2010/main" val="3225315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BFB4E7B7-058F-245A-6402-623DB795BCA0}"/>
              </a:ext>
            </a:extLst>
          </p:cNvPr>
          <p:cNvSpPr txBox="1">
            <a:spLocks/>
          </p:cNvSpPr>
          <p:nvPr/>
        </p:nvSpPr>
        <p:spPr>
          <a:xfrm>
            <a:off x="537422" y="463612"/>
            <a:ext cx="8974577" cy="4594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b="1" dirty="0">
                <a:solidFill>
                  <a:srgbClr val="263D69"/>
                </a:solidFill>
                <a:latin typeface="Futura PT" panose="020B0502020204020303" pitchFamily="34" charset="77"/>
              </a:rPr>
              <a:t>TRIAL DESIGN PRINCIPLES</a:t>
            </a:r>
            <a:endParaRPr lang="en-AU" dirty="0">
              <a:solidFill>
                <a:srgbClr val="263D69"/>
              </a:solidFill>
              <a:latin typeface="Futura PT Book" panose="020B0502020204020303" pitchFamily="34" charset="77"/>
            </a:endParaRPr>
          </a:p>
        </p:txBody>
      </p:sp>
      <p:sp>
        <p:nvSpPr>
          <p:cNvPr id="4" name="TextBox 3">
            <a:extLst>
              <a:ext uri="{FF2B5EF4-FFF2-40B4-BE49-F238E27FC236}">
                <a16:creationId xmlns:a16="http://schemas.microsoft.com/office/drawing/2014/main" id="{41D4C33C-65D8-A7EB-569C-B2D442E78871}"/>
              </a:ext>
            </a:extLst>
          </p:cNvPr>
          <p:cNvSpPr txBox="1"/>
          <p:nvPr/>
        </p:nvSpPr>
        <p:spPr>
          <a:xfrm>
            <a:off x="537422" y="1144460"/>
            <a:ext cx="8974577" cy="4903137"/>
          </a:xfrm>
          <a:prstGeom prst="rect">
            <a:avLst/>
          </a:prstGeom>
          <a:noFill/>
        </p:spPr>
        <p:txBody>
          <a:bodyPr wrap="square">
            <a:spAutoFit/>
          </a:bodyPr>
          <a:lstStyle/>
          <a:p>
            <a:pPr marL="342900" lvl="0" indent="-342900">
              <a:lnSpc>
                <a:spcPct val="115000"/>
              </a:lnSpc>
              <a:spcBef>
                <a:spcPts val="600"/>
              </a:spcBef>
              <a:spcAft>
                <a:spcPts val="600"/>
              </a:spcAft>
              <a:buFont typeface="+mj-lt"/>
              <a:buAutoNum type="arabicPeriod"/>
            </a:pPr>
            <a:r>
              <a:rPr lang="en-AU" b="1" dirty="0">
                <a:solidFill>
                  <a:srgbClr val="263D69"/>
                </a:solidFill>
                <a:latin typeface="Futura PT Book" panose="020B0502020204020303" pitchFamily="34" charset="77"/>
              </a:rPr>
              <a:t>A commitment to support ongoing ACCHO-led care to Aboriginal and Torres Strait Islander people in places of detention underpins the trial</a:t>
            </a:r>
          </a:p>
          <a:p>
            <a:pPr>
              <a:spcBef>
                <a:spcPts val="300"/>
              </a:spcBef>
              <a:spcAft>
                <a:spcPts val="300"/>
              </a:spcAft>
            </a:pPr>
            <a:r>
              <a:rPr lang="en-AU" sz="1600" kern="100" dirty="0">
                <a:effectLst/>
                <a:ea typeface="Aptos" panose="020B0004020202020204" pitchFamily="34" charset="0"/>
                <a:cs typeface="Times New Roman" panose="02020603050405020304" pitchFamily="18" charset="0"/>
              </a:rPr>
              <a:t>There is a clear commitment by partners to supporting ACCHO-led care for Aboriginal and Torres Strait Islander people in custody beyond the trial period. </a:t>
            </a:r>
          </a:p>
          <a:p>
            <a:pPr>
              <a:spcBef>
                <a:spcPts val="300"/>
              </a:spcBef>
              <a:spcAft>
                <a:spcPts val="300"/>
              </a:spcAft>
            </a:pPr>
            <a:r>
              <a:rPr lang="en-AU" sz="1600" kern="100" dirty="0">
                <a:effectLst/>
                <a:ea typeface="Aptos" panose="020B0004020202020204" pitchFamily="34" charset="0"/>
                <a:cs typeface="Times New Roman" panose="02020603050405020304" pitchFamily="18" charset="0"/>
              </a:rPr>
              <a:t>ACCHO-led care has already been established as highly effective and appropriate for Aboriginal and Torres Strait Islander people. </a:t>
            </a:r>
          </a:p>
          <a:p>
            <a:pPr>
              <a:spcBef>
                <a:spcPts val="300"/>
              </a:spcBef>
              <a:spcAft>
                <a:spcPts val="300"/>
              </a:spcAft>
            </a:pPr>
            <a:r>
              <a:rPr lang="en-AU" sz="1600" kern="100" dirty="0">
                <a:effectLst/>
                <a:ea typeface="Aptos" panose="020B0004020202020204" pitchFamily="34" charset="0"/>
                <a:cs typeface="Times New Roman" panose="02020603050405020304" pitchFamily="18" charset="0"/>
              </a:rPr>
              <a:t>The intent of the trial is to test, refine and improve the model of care and assess barriers and enablers to inform broader implementation. </a:t>
            </a:r>
          </a:p>
          <a:p>
            <a:pPr lvl="1">
              <a:lnSpc>
                <a:spcPct val="115000"/>
              </a:lnSpc>
              <a:spcBef>
                <a:spcPts val="600"/>
              </a:spcBef>
              <a:spcAft>
                <a:spcPts val="600"/>
              </a:spcAft>
            </a:pPr>
            <a:endParaRPr lang="en-AU" sz="1400" kern="100" dirty="0">
              <a:effectLst/>
              <a:ea typeface="Aptos" panose="020B0004020202020204" pitchFamily="34" charset="0"/>
              <a:cs typeface="Times New Roman" panose="02020603050405020304" pitchFamily="18" charset="0"/>
            </a:endParaRPr>
          </a:p>
          <a:p>
            <a:pPr marL="342900" indent="-342900">
              <a:lnSpc>
                <a:spcPct val="115000"/>
              </a:lnSpc>
              <a:spcBef>
                <a:spcPts val="600"/>
              </a:spcBef>
              <a:spcAft>
                <a:spcPts val="600"/>
              </a:spcAft>
              <a:buFont typeface="+mj-lt"/>
              <a:buAutoNum type="arabicPeriod" startAt="2"/>
            </a:pPr>
            <a:r>
              <a:rPr lang="en-AU" b="1" dirty="0">
                <a:solidFill>
                  <a:srgbClr val="263D69"/>
                </a:solidFill>
                <a:latin typeface="Futura PT Book" panose="020B0502020204020303" pitchFamily="34" charset="77"/>
              </a:rPr>
              <a:t>Shared decision-making arrangements govern the trial  </a:t>
            </a:r>
          </a:p>
          <a:p>
            <a:pPr>
              <a:lnSpc>
                <a:spcPct val="115000"/>
              </a:lnSpc>
              <a:spcBef>
                <a:spcPts val="300"/>
              </a:spcBef>
              <a:spcAft>
                <a:spcPts val="300"/>
              </a:spcAft>
            </a:pPr>
            <a:r>
              <a:rPr lang="en-AU" sz="1600" kern="100" dirty="0">
                <a:cs typeface="Times New Roman" panose="02020603050405020304" pitchFamily="18" charset="0"/>
              </a:rPr>
              <a:t>Trial governance at all levels should align with strong partnership elements under the National Agreement on Closing the Gap Priority Reform 1, including shared decision-making.</a:t>
            </a:r>
          </a:p>
          <a:p>
            <a:pPr>
              <a:lnSpc>
                <a:spcPct val="115000"/>
              </a:lnSpc>
              <a:spcBef>
                <a:spcPts val="300"/>
              </a:spcBef>
              <a:spcAft>
                <a:spcPts val="300"/>
              </a:spcAft>
            </a:pPr>
            <a:r>
              <a:rPr lang="en-AU" sz="1600" kern="100" dirty="0">
                <a:cs typeface="Times New Roman" panose="02020603050405020304" pitchFamily="18" charset="0"/>
              </a:rPr>
              <a:t>Commonwealth and state and territory governments will contribute to the trial in line with their responsibilities to the health and wellbeing of Aboriginal and Torres Strait Islander people inside and outside of custodial settings and recognising the dependencies on each other. </a:t>
            </a:r>
          </a:p>
        </p:txBody>
      </p:sp>
    </p:spTree>
    <p:extLst>
      <p:ext uri="{BB962C8B-B14F-4D97-AF65-F5344CB8AC3E}">
        <p14:creationId xmlns:p14="http://schemas.microsoft.com/office/powerpoint/2010/main" val="599526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D4C33C-65D8-A7EB-569C-B2D442E78871}"/>
              </a:ext>
            </a:extLst>
          </p:cNvPr>
          <p:cNvSpPr txBox="1"/>
          <p:nvPr/>
        </p:nvSpPr>
        <p:spPr>
          <a:xfrm>
            <a:off x="522686" y="1113762"/>
            <a:ext cx="8585219" cy="2887201"/>
          </a:xfrm>
          <a:prstGeom prst="rect">
            <a:avLst/>
          </a:prstGeom>
          <a:noFill/>
        </p:spPr>
        <p:txBody>
          <a:bodyPr wrap="square">
            <a:spAutoFit/>
          </a:bodyPr>
          <a:lstStyle/>
          <a:p>
            <a:pPr marL="342900" indent="-342900">
              <a:lnSpc>
                <a:spcPct val="115000"/>
              </a:lnSpc>
              <a:spcBef>
                <a:spcPts val="600"/>
              </a:spcBef>
              <a:spcAft>
                <a:spcPts val="600"/>
              </a:spcAft>
              <a:buFont typeface="+mj-lt"/>
              <a:buAutoNum type="arabicPeriod" startAt="3"/>
            </a:pPr>
            <a:r>
              <a:rPr lang="en-AU" b="1" dirty="0">
                <a:solidFill>
                  <a:srgbClr val="263D69"/>
                </a:solidFill>
                <a:latin typeface="Futura PT Book" panose="020B0502020204020303" pitchFamily="34" charset="77"/>
              </a:rPr>
              <a:t>Adequate funding to support participation is provided throughout the trial</a:t>
            </a:r>
          </a:p>
          <a:p>
            <a:pPr>
              <a:lnSpc>
                <a:spcPct val="115000"/>
              </a:lnSpc>
              <a:spcBef>
                <a:spcPts val="300"/>
              </a:spcBef>
              <a:spcAft>
                <a:spcPts val="300"/>
              </a:spcAft>
            </a:pPr>
            <a:r>
              <a:rPr lang="en-AU" sz="1600" kern="100" dirty="0">
                <a:cs typeface="Times New Roman" panose="02020603050405020304" pitchFamily="18" charset="0"/>
              </a:rPr>
              <a:t>Service delivery funding for ACCHOs participating in the trial is adequate to meet health care needs of Aboriginal and Torres Strait Islander people; deliver comprehensive, holistic primary health care; and attract, support and retain Aboriginal and Torres Strait Islander and non-Indigenous workforce in places of detention.</a:t>
            </a:r>
          </a:p>
          <a:p>
            <a:pPr>
              <a:lnSpc>
                <a:spcPct val="115000"/>
              </a:lnSpc>
              <a:spcBef>
                <a:spcPts val="300"/>
              </a:spcBef>
              <a:spcAft>
                <a:spcPts val="300"/>
              </a:spcAft>
            </a:pPr>
            <a:r>
              <a:rPr lang="en-AU" sz="1600" kern="100" dirty="0">
                <a:cs typeface="Times New Roman" panose="02020603050405020304" pitchFamily="18" charset="0"/>
              </a:rPr>
              <a:t>Funding for the participating ACCHOs and NACCHO is also required to support trial design and governance arrangements, including monitoring, reporting and evaluation – participation in the trial should not be cross-subsidised from other service delivery and programs.   </a:t>
            </a:r>
          </a:p>
        </p:txBody>
      </p:sp>
      <p:sp>
        <p:nvSpPr>
          <p:cNvPr id="3" name="Subtitle 2">
            <a:extLst>
              <a:ext uri="{FF2B5EF4-FFF2-40B4-BE49-F238E27FC236}">
                <a16:creationId xmlns:a16="http://schemas.microsoft.com/office/drawing/2014/main" id="{84509B9D-4635-4023-E410-36EE9E69FB58}"/>
              </a:ext>
            </a:extLst>
          </p:cNvPr>
          <p:cNvSpPr txBox="1">
            <a:spLocks/>
          </p:cNvSpPr>
          <p:nvPr/>
        </p:nvSpPr>
        <p:spPr>
          <a:xfrm>
            <a:off x="522686" y="499122"/>
            <a:ext cx="8974577" cy="4594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b="1" dirty="0">
                <a:solidFill>
                  <a:srgbClr val="263D69"/>
                </a:solidFill>
                <a:latin typeface="Futura PT" panose="020B0502020204020303" pitchFamily="34" charset="77"/>
              </a:rPr>
              <a:t>TRIAL DESIGN PRINCIPLES</a:t>
            </a:r>
            <a:endParaRPr lang="en-AU" dirty="0">
              <a:solidFill>
                <a:srgbClr val="263D69"/>
              </a:solidFill>
              <a:latin typeface="Futura PT Book" panose="020B0502020204020303" pitchFamily="34" charset="77"/>
            </a:endParaRPr>
          </a:p>
        </p:txBody>
      </p:sp>
      <p:sp>
        <p:nvSpPr>
          <p:cNvPr id="6" name="TextBox 5">
            <a:extLst>
              <a:ext uri="{FF2B5EF4-FFF2-40B4-BE49-F238E27FC236}">
                <a16:creationId xmlns:a16="http://schemas.microsoft.com/office/drawing/2014/main" id="{EDD1EEEE-3E52-28C5-282C-83F80C42964B}"/>
              </a:ext>
            </a:extLst>
          </p:cNvPr>
          <p:cNvSpPr txBox="1"/>
          <p:nvPr/>
        </p:nvSpPr>
        <p:spPr>
          <a:xfrm>
            <a:off x="522686" y="4342542"/>
            <a:ext cx="8912148" cy="1834348"/>
          </a:xfrm>
          <a:prstGeom prst="rect">
            <a:avLst/>
          </a:prstGeom>
          <a:noFill/>
        </p:spPr>
        <p:txBody>
          <a:bodyPr wrap="square">
            <a:spAutoFit/>
          </a:bodyPr>
          <a:lstStyle/>
          <a:p>
            <a:pPr marL="342900" lvl="0" indent="-342900">
              <a:lnSpc>
                <a:spcPct val="115000"/>
              </a:lnSpc>
              <a:spcBef>
                <a:spcPts val="600"/>
              </a:spcBef>
              <a:spcAft>
                <a:spcPts val="600"/>
              </a:spcAft>
              <a:buFont typeface="+mj-lt"/>
              <a:buAutoNum type="arabicPeriod" startAt="4"/>
            </a:pPr>
            <a:r>
              <a:rPr lang="en-AU" b="1" dirty="0">
                <a:solidFill>
                  <a:srgbClr val="263D69"/>
                </a:solidFill>
                <a:latin typeface="Futura PT Book" panose="020B0502020204020303" pitchFamily="34" charset="77"/>
              </a:rPr>
              <a:t>Equitable service levels relative to the needs of the population </a:t>
            </a:r>
          </a:p>
          <a:p>
            <a:pPr>
              <a:spcBef>
                <a:spcPts val="300"/>
              </a:spcBef>
              <a:spcAft>
                <a:spcPts val="300"/>
              </a:spcAft>
            </a:pPr>
            <a:r>
              <a:rPr lang="en-AU" sz="1600" kern="100" dirty="0">
                <a:effectLst/>
                <a:ea typeface="Aptos" panose="020B0004020202020204" pitchFamily="34" charset="0"/>
                <a:cs typeface="Times New Roman" panose="02020603050405020304" pitchFamily="18" charset="0"/>
              </a:rPr>
              <a:t>Although “equivalence” is the international test for prison health standards and included in many legislative requirements, this concept is insufficient and will not meet the higher health needs of Aboriginal and Torres Strait Islander people in custodial settings. </a:t>
            </a:r>
          </a:p>
          <a:p>
            <a:pPr>
              <a:spcBef>
                <a:spcPts val="300"/>
              </a:spcBef>
              <a:spcAft>
                <a:spcPts val="300"/>
              </a:spcAft>
            </a:pPr>
            <a:r>
              <a:rPr lang="en-AU" sz="1600" kern="100" dirty="0">
                <a:effectLst/>
                <a:ea typeface="Aptos" panose="020B0004020202020204" pitchFamily="34" charset="0"/>
                <a:cs typeface="Times New Roman" panose="02020603050405020304" pitchFamily="18" charset="0"/>
              </a:rPr>
              <a:t>The approach should be aspirational</a:t>
            </a:r>
            <a:r>
              <a:rPr lang="en-AU" sz="1600" kern="100" dirty="0">
                <a:ea typeface="Aptos" panose="020B0004020202020204" pitchFamily="34" charset="0"/>
                <a:cs typeface="Times New Roman" panose="02020603050405020304" pitchFamily="18" charset="0"/>
              </a:rPr>
              <a:t> – not </a:t>
            </a:r>
            <a:r>
              <a:rPr lang="en-AU" sz="1600" kern="100" dirty="0">
                <a:effectLst/>
                <a:ea typeface="Aptos" panose="020B0004020202020204" pitchFamily="34" charset="0"/>
                <a:cs typeface="Times New Roman" panose="02020603050405020304" pitchFamily="18" charset="0"/>
              </a:rPr>
              <a:t>limited to being equivalent to care</a:t>
            </a:r>
            <a:r>
              <a:rPr lang="en-AU" sz="1600" kern="100" dirty="0">
                <a:ea typeface="Aptos" panose="020B0004020202020204" pitchFamily="34" charset="0"/>
                <a:cs typeface="Times New Roman" panose="02020603050405020304" pitchFamily="18" charset="0"/>
              </a:rPr>
              <a:t> in the community, but rather respond fully to the complex health needs of the custodial population.  </a:t>
            </a:r>
            <a:endParaRPr lang="en-AU" sz="16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90081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641AA1-9BFB-2EC0-E11D-04EEF924CD17}"/>
              </a:ext>
            </a:extLst>
          </p:cNvPr>
          <p:cNvSpPr txBox="1"/>
          <p:nvPr/>
        </p:nvSpPr>
        <p:spPr>
          <a:xfrm>
            <a:off x="474381" y="2031676"/>
            <a:ext cx="11243237" cy="3127010"/>
          </a:xfrm>
          <a:prstGeom prst="rect">
            <a:avLst/>
          </a:prstGeom>
          <a:noFill/>
        </p:spPr>
        <p:txBody>
          <a:bodyPr wrap="square">
            <a:spAutoFit/>
          </a:bodyPr>
          <a:lstStyle/>
          <a:p>
            <a:pPr marL="342900" indent="-342900">
              <a:lnSpc>
                <a:spcPct val="115000"/>
              </a:lnSpc>
              <a:spcBef>
                <a:spcPts val="600"/>
              </a:spcBef>
              <a:spcAft>
                <a:spcPts val="600"/>
              </a:spcAft>
              <a:buFont typeface="+mj-lt"/>
              <a:buAutoNum type="arabicPeriod" startAt="5"/>
            </a:pPr>
            <a:r>
              <a:rPr lang="en-AU" b="1" dirty="0">
                <a:solidFill>
                  <a:srgbClr val="263D69"/>
                </a:solidFill>
                <a:latin typeface="Futura PT Book" panose="020B0502020204020303" pitchFamily="34" charset="77"/>
              </a:rPr>
              <a:t>Design and delivery of health services in places of detention reflects ACCHO model of care</a:t>
            </a:r>
            <a:endParaRPr lang="en-AU" sz="1600" kern="100" dirty="0">
              <a:cs typeface="Times New Roman" panose="02020603050405020304" pitchFamily="18" charset="0"/>
            </a:endParaRPr>
          </a:p>
          <a:p>
            <a:pPr>
              <a:spcBef>
                <a:spcPts val="300"/>
              </a:spcBef>
              <a:spcAft>
                <a:spcPts val="3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This includes:</a:t>
            </a:r>
          </a:p>
          <a:p>
            <a:pPr marL="342900" lvl="0" indent="-342900">
              <a:spcBef>
                <a:spcPts val="300"/>
              </a:spcBef>
              <a:spcAft>
                <a:spcPts val="300"/>
              </a:spcAft>
              <a:buFont typeface="+mj-lt"/>
              <a:buAutoNum type="alphaLcParenR"/>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be Aboriginal-led and governed and reflect Aboriginal and Torres Strait Islander ways of knowing and doing</a:t>
            </a:r>
          </a:p>
          <a:p>
            <a:pPr marL="342900" lvl="0" indent="-342900">
              <a:spcBef>
                <a:spcPts val="300"/>
              </a:spcBef>
              <a:spcAft>
                <a:spcPts val="300"/>
              </a:spcAft>
              <a:buFont typeface="+mj-lt"/>
              <a:buAutoNum type="alphaLcParenR"/>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support comprehensive and holistic health care that encompasses social, emotional and cultural wellbeing as well as physical health – aligned to the NACCHO definition of health care and the Core Services and Outcomes Framework </a:t>
            </a:r>
          </a:p>
          <a:p>
            <a:pPr marL="342900" lvl="0" indent="-342900">
              <a:spcBef>
                <a:spcPts val="300"/>
              </a:spcBef>
              <a:spcAft>
                <a:spcPts val="300"/>
              </a:spcAft>
              <a:buFont typeface="+mj-lt"/>
              <a:buAutoNum type="alphaLcParenR"/>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support culturally safe, relationship-based care that prioritises delivery by Aboriginal and Torres Strait Islander health workers </a:t>
            </a:r>
          </a:p>
          <a:p>
            <a:pPr marL="342900" lvl="0" indent="-342900">
              <a:spcBef>
                <a:spcPts val="300"/>
              </a:spcBef>
              <a:spcAft>
                <a:spcPts val="300"/>
              </a:spcAft>
              <a:buFont typeface="+mj-lt"/>
              <a:buAutoNum type="alphaLcParenR"/>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include particular focus on continuity of care for Aboriginal and Torres Strait Islander people as they transition in, out and across settings </a:t>
            </a:r>
          </a:p>
          <a:p>
            <a:pPr marL="342900" lvl="0" indent="-342900">
              <a:spcBef>
                <a:spcPts val="300"/>
              </a:spcBef>
              <a:spcAft>
                <a:spcPts val="300"/>
              </a:spcAft>
              <a:buFont typeface="+mj-lt"/>
              <a:buAutoNum type="alphaLcParenR"/>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encompass the person in custody, their family (if appropriate) and community.  </a:t>
            </a:r>
          </a:p>
        </p:txBody>
      </p:sp>
      <p:sp>
        <p:nvSpPr>
          <p:cNvPr id="4" name="Subtitle 2">
            <a:extLst>
              <a:ext uri="{FF2B5EF4-FFF2-40B4-BE49-F238E27FC236}">
                <a16:creationId xmlns:a16="http://schemas.microsoft.com/office/drawing/2014/main" id="{3773C50C-9691-EAC8-A4AD-B7A79FA00DFD}"/>
              </a:ext>
            </a:extLst>
          </p:cNvPr>
          <p:cNvSpPr txBox="1">
            <a:spLocks/>
          </p:cNvSpPr>
          <p:nvPr/>
        </p:nvSpPr>
        <p:spPr>
          <a:xfrm>
            <a:off x="403816" y="784280"/>
            <a:ext cx="8974577" cy="4594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b="1" dirty="0">
                <a:solidFill>
                  <a:srgbClr val="263D69"/>
                </a:solidFill>
                <a:latin typeface="Futura PT" panose="020B0502020204020303" pitchFamily="34" charset="77"/>
              </a:rPr>
              <a:t>TRIAL DESIGN PRINCIPLES</a:t>
            </a:r>
            <a:endParaRPr lang="en-AU" dirty="0">
              <a:solidFill>
                <a:srgbClr val="263D69"/>
              </a:solidFill>
              <a:latin typeface="Futura PT Book" panose="020B0502020204020303" pitchFamily="34" charset="77"/>
            </a:endParaRPr>
          </a:p>
        </p:txBody>
      </p:sp>
    </p:spTree>
    <p:extLst>
      <p:ext uri="{BB962C8B-B14F-4D97-AF65-F5344CB8AC3E}">
        <p14:creationId xmlns:p14="http://schemas.microsoft.com/office/powerpoint/2010/main" val="2719452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BD42BD-8861-6018-58CF-DC74815F31FF}"/>
              </a:ext>
            </a:extLst>
          </p:cNvPr>
          <p:cNvSpPr txBox="1"/>
          <p:nvPr/>
        </p:nvSpPr>
        <p:spPr>
          <a:xfrm>
            <a:off x="474836" y="728868"/>
            <a:ext cx="10906336" cy="5124736"/>
          </a:xfrm>
          <a:prstGeom prst="rect">
            <a:avLst/>
          </a:prstGeom>
          <a:noFill/>
        </p:spPr>
        <p:txBody>
          <a:bodyPr wrap="square">
            <a:spAutoFit/>
          </a:bodyPr>
          <a:lstStyle/>
          <a:p>
            <a:pPr marL="685800" lvl="1" indent="-228600">
              <a:lnSpc>
                <a:spcPct val="115000"/>
              </a:lnSpc>
              <a:buFont typeface="+mj-lt"/>
              <a:buAutoNum type="alphaLcParenR"/>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Bef>
                <a:spcPts val="600"/>
              </a:spcBef>
              <a:spcAft>
                <a:spcPts val="600"/>
              </a:spcAft>
              <a:buFont typeface="+mj-lt"/>
              <a:buAutoNum type="arabicPeriod" startAt="6"/>
            </a:pPr>
            <a:r>
              <a:rPr lang="en-AU" b="1" dirty="0">
                <a:solidFill>
                  <a:srgbClr val="263D69"/>
                </a:solidFill>
                <a:latin typeface="Futura PT Book" panose="020B0502020204020303" pitchFamily="34" charset="77"/>
              </a:rPr>
              <a:t>ACCHO-led health care services in places of detention are part of efforts to reduce reoffending and unacceptable rates of incarceration for Aboriginal and Torres Strait Islander people</a:t>
            </a:r>
          </a:p>
          <a:p>
            <a:pPr>
              <a:lnSpc>
                <a:spcPct val="115000"/>
              </a:lnSpc>
              <a:spcBef>
                <a:spcPts val="300"/>
              </a:spcBef>
              <a:spcAft>
                <a:spcPts val="300"/>
              </a:spcAft>
            </a:pPr>
            <a:r>
              <a:rPr lang="en-AU" sz="1600" kern="100" dirty="0">
                <a:cs typeface="Times New Roman" panose="02020603050405020304" pitchFamily="18" charset="0"/>
              </a:rPr>
              <a:t>Planned and systematic health services in custodial settings are an opportunity to address health factors that contribute to offending behaviours, including physical health factors, underlying trauma, social and emotional wellbeing, and alcohol and other drug issues.  </a:t>
            </a:r>
          </a:p>
          <a:p>
            <a:pPr>
              <a:lnSpc>
                <a:spcPct val="115000"/>
              </a:lnSpc>
              <a:spcBef>
                <a:spcPts val="300"/>
              </a:spcBef>
              <a:spcAft>
                <a:spcPts val="300"/>
              </a:spcAft>
            </a:pPr>
            <a:r>
              <a:rPr lang="en-AU" sz="1600" kern="100" dirty="0">
                <a:cs typeface="Times New Roman" panose="02020603050405020304" pitchFamily="18" charset="0"/>
              </a:rPr>
              <a:t>Services should include a focus on reintegration support for people, their families and community as they exit places of detention.</a:t>
            </a:r>
          </a:p>
          <a:p>
            <a:pPr marL="742950" lvl="1" indent="-285750">
              <a:lnSpc>
                <a:spcPct val="115000"/>
              </a:lnSpc>
              <a:spcBef>
                <a:spcPts val="600"/>
              </a:spcBef>
              <a:spcAft>
                <a:spcPts val="600"/>
              </a:spcAft>
              <a:buFont typeface="Arial" panose="020B0604020202020204" pitchFamily="34" charset="0"/>
              <a:buChar char="•"/>
            </a:pPr>
            <a:endParaRPr lang="en-AU" sz="1400" kern="100" dirty="0">
              <a:cs typeface="Times New Roman" panose="02020603050405020304" pitchFamily="18" charset="0"/>
            </a:endParaRPr>
          </a:p>
          <a:p>
            <a:pPr marL="342900" indent="-342900">
              <a:lnSpc>
                <a:spcPct val="115000"/>
              </a:lnSpc>
              <a:spcBef>
                <a:spcPts val="600"/>
              </a:spcBef>
              <a:spcAft>
                <a:spcPts val="600"/>
              </a:spcAft>
              <a:buFont typeface="+mj-lt"/>
              <a:buAutoNum type="arabicPeriod" startAt="7"/>
            </a:pPr>
            <a:r>
              <a:rPr lang="en-AU" b="1" dirty="0">
                <a:solidFill>
                  <a:srgbClr val="263D69"/>
                </a:solidFill>
                <a:latin typeface="Futura PT Book" panose="020B0502020204020303" pitchFamily="34" charset="77"/>
              </a:rPr>
              <a:t>The important role of ACCHO advocacy of Aboriginal and Torres Strait Islander health needs is affirmed and built into the model of care </a:t>
            </a:r>
          </a:p>
          <a:p>
            <a:pPr marL="0" lvl="1">
              <a:lnSpc>
                <a:spcPct val="115000"/>
              </a:lnSpc>
              <a:spcBef>
                <a:spcPts val="300"/>
              </a:spcBef>
              <a:spcAft>
                <a:spcPts val="300"/>
              </a:spcAft>
            </a:pPr>
            <a:r>
              <a:rPr lang="en-AU" sz="1600" kern="100" dirty="0">
                <a:cs typeface="Times New Roman" panose="02020603050405020304" pitchFamily="18" charset="0"/>
              </a:rPr>
              <a:t>The health of Aboriginal and Torres Strait Islander people is impacted by a wide range of social determinants as well as the way places of detention are designed and operated.  advocacy on behalf of Aboriginal and Torres Strait Islander people – within places of detention and in the public policy sphere – is a critical part of community-controlled comprehensive primary </a:t>
            </a:r>
          </a:p>
          <a:p>
            <a:pPr marL="0" lvl="1">
              <a:lnSpc>
                <a:spcPct val="115000"/>
              </a:lnSpc>
              <a:spcBef>
                <a:spcPts val="300"/>
              </a:spcBef>
              <a:spcAft>
                <a:spcPts val="300"/>
              </a:spcAft>
            </a:pPr>
            <a:r>
              <a:rPr lang="en-AU" sz="1600" kern="100" dirty="0">
                <a:cs typeface="Times New Roman" panose="02020603050405020304" pitchFamily="18" charset="0"/>
              </a:rPr>
              <a:t>health care. </a:t>
            </a:r>
          </a:p>
        </p:txBody>
      </p:sp>
      <p:sp>
        <p:nvSpPr>
          <p:cNvPr id="2" name="Subtitle 2">
            <a:extLst>
              <a:ext uri="{FF2B5EF4-FFF2-40B4-BE49-F238E27FC236}">
                <a16:creationId xmlns:a16="http://schemas.microsoft.com/office/drawing/2014/main" id="{AE0868E3-A1E6-528F-E1DF-FA53E3690434}"/>
              </a:ext>
            </a:extLst>
          </p:cNvPr>
          <p:cNvSpPr txBox="1">
            <a:spLocks/>
          </p:cNvSpPr>
          <p:nvPr/>
        </p:nvSpPr>
        <p:spPr>
          <a:xfrm>
            <a:off x="554736" y="365957"/>
            <a:ext cx="8974577" cy="4594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b="1" dirty="0">
                <a:solidFill>
                  <a:srgbClr val="263D69"/>
                </a:solidFill>
                <a:latin typeface="Futura PT" panose="020B0502020204020303" pitchFamily="34" charset="77"/>
              </a:rPr>
              <a:t>TRIAL DESIGN PRINCIPLES</a:t>
            </a:r>
            <a:endParaRPr lang="en-AU" dirty="0">
              <a:solidFill>
                <a:srgbClr val="263D69"/>
              </a:solidFill>
              <a:latin typeface="Futura PT Book" panose="020B0502020204020303" pitchFamily="34" charset="77"/>
            </a:endParaRPr>
          </a:p>
        </p:txBody>
      </p:sp>
    </p:spTree>
    <p:extLst>
      <p:ext uri="{BB962C8B-B14F-4D97-AF65-F5344CB8AC3E}">
        <p14:creationId xmlns:p14="http://schemas.microsoft.com/office/powerpoint/2010/main" val="1168274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B4ACCB8A-EFC4-7EE6-682F-716875E5A798}"/>
              </a:ext>
            </a:extLst>
          </p:cNvPr>
          <p:cNvSpPr txBox="1">
            <a:spLocks/>
          </p:cNvSpPr>
          <p:nvPr/>
        </p:nvSpPr>
        <p:spPr>
          <a:xfrm>
            <a:off x="530673" y="644626"/>
            <a:ext cx="8974577" cy="4594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b="1" dirty="0">
                <a:solidFill>
                  <a:srgbClr val="263D69"/>
                </a:solidFill>
                <a:latin typeface="Futura PT" panose="020B0502020204020303" pitchFamily="34" charset="77"/>
              </a:rPr>
              <a:t>TRIAL DESIGN PRINCIPLES on a page</a:t>
            </a:r>
            <a:endParaRPr lang="en-AU" dirty="0">
              <a:solidFill>
                <a:srgbClr val="263D69"/>
              </a:solidFill>
              <a:latin typeface="Futura PT Book" panose="020B0502020204020303" pitchFamily="34" charset="77"/>
            </a:endParaRPr>
          </a:p>
        </p:txBody>
      </p:sp>
      <p:sp>
        <p:nvSpPr>
          <p:cNvPr id="4" name="TextBox 3">
            <a:extLst>
              <a:ext uri="{FF2B5EF4-FFF2-40B4-BE49-F238E27FC236}">
                <a16:creationId xmlns:a16="http://schemas.microsoft.com/office/drawing/2014/main" id="{41BE6B9C-BC34-3B1E-A9BB-B365192D2C43}"/>
              </a:ext>
            </a:extLst>
          </p:cNvPr>
          <p:cNvSpPr txBox="1"/>
          <p:nvPr/>
        </p:nvSpPr>
        <p:spPr>
          <a:xfrm>
            <a:off x="530673" y="1654342"/>
            <a:ext cx="8733642" cy="4387483"/>
          </a:xfrm>
          <a:prstGeom prst="rect">
            <a:avLst/>
          </a:prstGeom>
          <a:noFill/>
        </p:spPr>
        <p:txBody>
          <a:bodyPr wrap="square">
            <a:spAutoFit/>
          </a:bodyPr>
          <a:lstStyle/>
          <a:p>
            <a:pPr marL="342900" lvl="0" indent="-342900">
              <a:lnSpc>
                <a:spcPct val="115000"/>
              </a:lnSpc>
              <a:spcBef>
                <a:spcPts val="600"/>
              </a:spcBef>
              <a:spcAft>
                <a:spcPts val="600"/>
              </a:spcAft>
              <a:buFont typeface="+mj-lt"/>
              <a:buAutoNum type="arabicPeriod"/>
            </a:pPr>
            <a:r>
              <a:rPr lang="en-AU" sz="1600" b="1" dirty="0">
                <a:latin typeface="Futura PT Book" panose="020B0502020204020303" pitchFamily="34" charset="77"/>
              </a:rPr>
              <a:t>A commitment to support ongoing ACCHO-led care to Aboriginal and Torres Strait Islander people in places of detention underpins the trial</a:t>
            </a:r>
          </a:p>
          <a:p>
            <a:pPr marL="342900" indent="-342900">
              <a:lnSpc>
                <a:spcPct val="115000"/>
              </a:lnSpc>
              <a:spcBef>
                <a:spcPts val="600"/>
              </a:spcBef>
              <a:spcAft>
                <a:spcPts val="600"/>
              </a:spcAft>
              <a:buFont typeface="+mj-lt"/>
              <a:buAutoNum type="arabicPeriod"/>
            </a:pPr>
            <a:r>
              <a:rPr lang="en-AU" sz="1600" b="1" dirty="0">
                <a:latin typeface="Futura PT Book" panose="020B0502020204020303" pitchFamily="34" charset="77"/>
              </a:rPr>
              <a:t>Shared decision-making arrangements govern the trial</a:t>
            </a:r>
          </a:p>
          <a:p>
            <a:pPr marL="342900" indent="-342900">
              <a:lnSpc>
                <a:spcPct val="115000"/>
              </a:lnSpc>
              <a:spcBef>
                <a:spcPts val="600"/>
              </a:spcBef>
              <a:spcAft>
                <a:spcPts val="600"/>
              </a:spcAft>
              <a:buFont typeface="+mj-lt"/>
              <a:buAutoNum type="arabicPeriod"/>
            </a:pPr>
            <a:r>
              <a:rPr lang="en-AU" sz="1600" b="1" dirty="0">
                <a:latin typeface="Futura PT Book" panose="020B0502020204020303" pitchFamily="34" charset="77"/>
              </a:rPr>
              <a:t>Adequate funding to support participation is provided throughout the trial</a:t>
            </a:r>
          </a:p>
          <a:p>
            <a:pPr marL="342900" indent="-342900">
              <a:lnSpc>
                <a:spcPct val="115000"/>
              </a:lnSpc>
              <a:spcBef>
                <a:spcPts val="600"/>
              </a:spcBef>
              <a:spcAft>
                <a:spcPts val="600"/>
              </a:spcAft>
              <a:buFont typeface="+mj-lt"/>
              <a:buAutoNum type="arabicPeriod"/>
            </a:pPr>
            <a:r>
              <a:rPr lang="en-AU" sz="1600" b="1" dirty="0">
                <a:latin typeface="Futura PT Book" panose="020B0502020204020303" pitchFamily="34" charset="77"/>
              </a:rPr>
              <a:t>Equitable service requirements relative to the needs of the population</a:t>
            </a:r>
          </a:p>
          <a:p>
            <a:pPr marL="342900" indent="-342900">
              <a:lnSpc>
                <a:spcPct val="115000"/>
              </a:lnSpc>
              <a:spcBef>
                <a:spcPts val="600"/>
              </a:spcBef>
              <a:spcAft>
                <a:spcPts val="600"/>
              </a:spcAft>
              <a:buFont typeface="+mj-lt"/>
              <a:buAutoNum type="arabicPeriod"/>
            </a:pPr>
            <a:r>
              <a:rPr lang="en-AU" sz="1600" b="1" dirty="0">
                <a:latin typeface="Futura PT Book" panose="020B0502020204020303" pitchFamily="34" charset="77"/>
              </a:rPr>
              <a:t>Design and delivery of health services in places of detention reflects ACCHO model of care</a:t>
            </a:r>
            <a:endParaRPr lang="en-AU" sz="1600" b="1" kern="100" dirty="0">
              <a:cs typeface="Times New Roman" panose="02020603050405020304" pitchFamily="18" charset="0"/>
            </a:endParaRPr>
          </a:p>
          <a:p>
            <a:pPr marL="342900" indent="-342900">
              <a:lnSpc>
                <a:spcPct val="115000"/>
              </a:lnSpc>
              <a:spcBef>
                <a:spcPts val="600"/>
              </a:spcBef>
              <a:spcAft>
                <a:spcPts val="600"/>
              </a:spcAft>
              <a:buFont typeface="+mj-lt"/>
              <a:buAutoNum type="arabicPeriod"/>
            </a:pPr>
            <a:r>
              <a:rPr lang="en-AU" sz="1600" b="1" dirty="0">
                <a:latin typeface="Futura PT Book" panose="020B0502020204020303" pitchFamily="34" charset="77"/>
              </a:rPr>
              <a:t> ACCHO-led healthcare services in places of detention are part of efforts to reduce reoffending and unacceptable rates of incarceration for Aboriginal and Torres Strait Islander people</a:t>
            </a:r>
          </a:p>
          <a:p>
            <a:pPr marL="342900" indent="-342900">
              <a:lnSpc>
                <a:spcPct val="115000"/>
              </a:lnSpc>
              <a:spcBef>
                <a:spcPts val="600"/>
              </a:spcBef>
              <a:spcAft>
                <a:spcPts val="600"/>
              </a:spcAft>
              <a:buFont typeface="+mj-lt"/>
              <a:buAutoNum type="arabicPeriod"/>
            </a:pPr>
            <a:r>
              <a:rPr lang="en-AU" sz="1600" b="1" dirty="0">
                <a:latin typeface="Futura PT Book" panose="020B0502020204020303" pitchFamily="34" charset="77"/>
              </a:rPr>
              <a:t>The important role of ACCHO advocacy of Aboriginal and Torres Strait Islander health needs is affirmed and built into the model of care </a:t>
            </a:r>
          </a:p>
        </p:txBody>
      </p:sp>
    </p:spTree>
    <p:extLst>
      <p:ext uri="{BB962C8B-B14F-4D97-AF65-F5344CB8AC3E}">
        <p14:creationId xmlns:p14="http://schemas.microsoft.com/office/powerpoint/2010/main" val="667186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7EBE920-6866-3742-BF2D-5B0109441B59}"/>
              </a:ext>
            </a:extLst>
          </p:cNvPr>
          <p:cNvSpPr txBox="1">
            <a:spLocks/>
          </p:cNvSpPr>
          <p:nvPr/>
        </p:nvSpPr>
        <p:spPr>
          <a:xfrm>
            <a:off x="1016818" y="2121183"/>
            <a:ext cx="5692988" cy="14983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2400" b="1" dirty="0">
                <a:solidFill>
                  <a:srgbClr val="263D69"/>
                </a:solidFill>
                <a:latin typeface="Futura PT" panose="020B0502020204020303" pitchFamily="34" charset="77"/>
              </a:rPr>
              <a:t>DISCUSSION:</a:t>
            </a:r>
          </a:p>
          <a:p>
            <a:pPr marL="0" indent="0">
              <a:lnSpc>
                <a:spcPct val="100000"/>
              </a:lnSpc>
              <a:buNone/>
            </a:pPr>
            <a:endParaRPr lang="en-AU" sz="2400" b="1" dirty="0">
              <a:solidFill>
                <a:srgbClr val="263D69"/>
              </a:solidFill>
              <a:latin typeface="Futura PT" panose="020B0502020204020303" pitchFamily="34" charset="77"/>
            </a:endParaRPr>
          </a:p>
          <a:p>
            <a:pPr marL="0" indent="0">
              <a:lnSpc>
                <a:spcPct val="100000"/>
              </a:lnSpc>
              <a:buNone/>
            </a:pPr>
            <a:r>
              <a:rPr lang="en-AU" sz="2400" dirty="0">
                <a:solidFill>
                  <a:srgbClr val="263D69"/>
                </a:solidFill>
                <a:latin typeface="Futura PT Book" panose="020B0502020204020303" pitchFamily="34" charset="77"/>
              </a:rPr>
              <a:t>FEEDBACK &amp; QUESTIONS</a:t>
            </a:r>
          </a:p>
        </p:txBody>
      </p:sp>
      <p:sp>
        <p:nvSpPr>
          <p:cNvPr id="4" name="Rectangle 5">
            <a:extLst>
              <a:ext uri="{FF2B5EF4-FFF2-40B4-BE49-F238E27FC236}">
                <a16:creationId xmlns:a16="http://schemas.microsoft.com/office/drawing/2014/main" id="{3EE67130-595A-E743-B197-766E07E085A8}"/>
              </a:ext>
            </a:extLst>
          </p:cNvPr>
          <p:cNvSpPr/>
          <p:nvPr/>
        </p:nvSpPr>
        <p:spPr>
          <a:xfrm>
            <a:off x="6033078" y="-1522960"/>
            <a:ext cx="11107156" cy="9518880"/>
          </a:xfrm>
          <a:custGeom>
            <a:avLst/>
            <a:gdLst>
              <a:gd name="connsiteX0" fmla="*/ 0 w 8120743"/>
              <a:gd name="connsiteY0" fmla="*/ 0 h 6858000"/>
              <a:gd name="connsiteX1" fmla="*/ 8120743 w 8120743"/>
              <a:gd name="connsiteY1" fmla="*/ 0 h 6858000"/>
              <a:gd name="connsiteX2" fmla="*/ 8120743 w 8120743"/>
              <a:gd name="connsiteY2" fmla="*/ 6858000 h 6858000"/>
              <a:gd name="connsiteX3" fmla="*/ 0 w 8120743"/>
              <a:gd name="connsiteY3" fmla="*/ 6858000 h 6858000"/>
              <a:gd name="connsiteX4" fmla="*/ 0 w 8120743"/>
              <a:gd name="connsiteY4" fmla="*/ 0 h 6858000"/>
              <a:gd name="connsiteX0" fmla="*/ 0 w 8447314"/>
              <a:gd name="connsiteY0" fmla="*/ 0 h 6858000"/>
              <a:gd name="connsiteX1" fmla="*/ 8120743 w 8447314"/>
              <a:gd name="connsiteY1" fmla="*/ 0 h 6858000"/>
              <a:gd name="connsiteX2" fmla="*/ 8447314 w 8447314"/>
              <a:gd name="connsiteY2" fmla="*/ 881743 h 6858000"/>
              <a:gd name="connsiteX3" fmla="*/ 8120743 w 8447314"/>
              <a:gd name="connsiteY3" fmla="*/ 6858000 h 6858000"/>
              <a:gd name="connsiteX4" fmla="*/ 0 w 8447314"/>
              <a:gd name="connsiteY4" fmla="*/ 6858000 h 6858000"/>
              <a:gd name="connsiteX5" fmla="*/ 0 w 8447314"/>
              <a:gd name="connsiteY5" fmla="*/ 0 h 6858000"/>
              <a:gd name="connsiteX0" fmla="*/ 0 w 8120743"/>
              <a:gd name="connsiteY0" fmla="*/ 0 h 6858000"/>
              <a:gd name="connsiteX1" fmla="*/ 8120743 w 8120743"/>
              <a:gd name="connsiteY1" fmla="*/ 0 h 6858000"/>
              <a:gd name="connsiteX2" fmla="*/ 7315200 w 8120743"/>
              <a:gd name="connsiteY2" fmla="*/ 751114 h 6858000"/>
              <a:gd name="connsiteX3" fmla="*/ 8120743 w 8120743"/>
              <a:gd name="connsiteY3" fmla="*/ 6858000 h 6858000"/>
              <a:gd name="connsiteX4" fmla="*/ 0 w 8120743"/>
              <a:gd name="connsiteY4" fmla="*/ 6858000 h 6858000"/>
              <a:gd name="connsiteX5" fmla="*/ 0 w 8120743"/>
              <a:gd name="connsiteY5" fmla="*/ 0 h 6858000"/>
              <a:gd name="connsiteX0" fmla="*/ 0 w 8120743"/>
              <a:gd name="connsiteY0" fmla="*/ 0 h 6858000"/>
              <a:gd name="connsiteX1" fmla="*/ 8120743 w 8120743"/>
              <a:gd name="connsiteY1" fmla="*/ 0 h 6858000"/>
              <a:gd name="connsiteX2" fmla="*/ 7315200 w 8120743"/>
              <a:gd name="connsiteY2" fmla="*/ 751114 h 6858000"/>
              <a:gd name="connsiteX3" fmla="*/ 6749143 w 8120743"/>
              <a:gd name="connsiteY3" fmla="*/ 1230086 h 6858000"/>
              <a:gd name="connsiteX4" fmla="*/ 8120743 w 8120743"/>
              <a:gd name="connsiteY4" fmla="*/ 6858000 h 6858000"/>
              <a:gd name="connsiteX5" fmla="*/ 0 w 8120743"/>
              <a:gd name="connsiteY5" fmla="*/ 6858000 h 6858000"/>
              <a:gd name="connsiteX6" fmla="*/ 0 w 8120743"/>
              <a:gd name="connsiteY6" fmla="*/ 0 h 6858000"/>
              <a:gd name="connsiteX0" fmla="*/ 0 w 8120743"/>
              <a:gd name="connsiteY0" fmla="*/ 0 h 6858000"/>
              <a:gd name="connsiteX1" fmla="*/ 8120743 w 8120743"/>
              <a:gd name="connsiteY1" fmla="*/ 0 h 6858000"/>
              <a:gd name="connsiteX2" fmla="*/ 7369629 w 8120743"/>
              <a:gd name="connsiteY2" fmla="*/ 925285 h 6858000"/>
              <a:gd name="connsiteX3" fmla="*/ 6749143 w 8120743"/>
              <a:gd name="connsiteY3" fmla="*/ 1230086 h 6858000"/>
              <a:gd name="connsiteX4" fmla="*/ 8120743 w 8120743"/>
              <a:gd name="connsiteY4" fmla="*/ 6858000 h 6858000"/>
              <a:gd name="connsiteX5" fmla="*/ 0 w 8120743"/>
              <a:gd name="connsiteY5" fmla="*/ 6858000 h 6858000"/>
              <a:gd name="connsiteX6" fmla="*/ 0 w 8120743"/>
              <a:gd name="connsiteY6" fmla="*/ 0 h 6858000"/>
              <a:gd name="connsiteX0" fmla="*/ 0 w 8120743"/>
              <a:gd name="connsiteY0" fmla="*/ 0 h 6858000"/>
              <a:gd name="connsiteX1" fmla="*/ 8120743 w 8120743"/>
              <a:gd name="connsiteY1" fmla="*/ 0 h 6858000"/>
              <a:gd name="connsiteX2" fmla="*/ 7369629 w 8120743"/>
              <a:gd name="connsiteY2" fmla="*/ 925285 h 6858000"/>
              <a:gd name="connsiteX3" fmla="*/ 7249886 w 8120743"/>
              <a:gd name="connsiteY3" fmla="*/ 1687286 h 6858000"/>
              <a:gd name="connsiteX4" fmla="*/ 8120743 w 8120743"/>
              <a:gd name="connsiteY4" fmla="*/ 6858000 h 6858000"/>
              <a:gd name="connsiteX5" fmla="*/ 0 w 8120743"/>
              <a:gd name="connsiteY5" fmla="*/ 6858000 h 6858000"/>
              <a:gd name="connsiteX6" fmla="*/ 0 w 8120743"/>
              <a:gd name="connsiteY6" fmla="*/ 0 h 6858000"/>
              <a:gd name="connsiteX0" fmla="*/ 0 w 8120743"/>
              <a:gd name="connsiteY0" fmla="*/ 0 h 6858000"/>
              <a:gd name="connsiteX1" fmla="*/ 8120743 w 8120743"/>
              <a:gd name="connsiteY1" fmla="*/ 0 h 6858000"/>
              <a:gd name="connsiteX2" fmla="*/ 7369629 w 8120743"/>
              <a:gd name="connsiteY2" fmla="*/ 925285 h 6858000"/>
              <a:gd name="connsiteX3" fmla="*/ 7130143 w 8120743"/>
              <a:gd name="connsiteY3" fmla="*/ 1785257 h 6858000"/>
              <a:gd name="connsiteX4" fmla="*/ 8120743 w 8120743"/>
              <a:gd name="connsiteY4" fmla="*/ 6858000 h 6858000"/>
              <a:gd name="connsiteX5" fmla="*/ 0 w 8120743"/>
              <a:gd name="connsiteY5" fmla="*/ 6858000 h 6858000"/>
              <a:gd name="connsiteX6" fmla="*/ 0 w 8120743"/>
              <a:gd name="connsiteY6" fmla="*/ 0 h 6858000"/>
              <a:gd name="connsiteX0" fmla="*/ 0 w 8120743"/>
              <a:gd name="connsiteY0" fmla="*/ 0 h 6858000"/>
              <a:gd name="connsiteX1" fmla="*/ 8120743 w 8120743"/>
              <a:gd name="connsiteY1" fmla="*/ 0 h 6858000"/>
              <a:gd name="connsiteX2" fmla="*/ 7369629 w 8120743"/>
              <a:gd name="connsiteY2" fmla="*/ 925285 h 6858000"/>
              <a:gd name="connsiteX3" fmla="*/ 7239001 w 8120743"/>
              <a:gd name="connsiteY3" fmla="*/ 1785257 h 6858000"/>
              <a:gd name="connsiteX4" fmla="*/ 8120743 w 8120743"/>
              <a:gd name="connsiteY4" fmla="*/ 6858000 h 6858000"/>
              <a:gd name="connsiteX5" fmla="*/ 0 w 8120743"/>
              <a:gd name="connsiteY5" fmla="*/ 6858000 h 6858000"/>
              <a:gd name="connsiteX6" fmla="*/ 0 w 8120743"/>
              <a:gd name="connsiteY6" fmla="*/ 0 h 6858000"/>
              <a:gd name="connsiteX0" fmla="*/ 0 w 8120743"/>
              <a:gd name="connsiteY0" fmla="*/ 0 h 6858000"/>
              <a:gd name="connsiteX1" fmla="*/ 8120743 w 8120743"/>
              <a:gd name="connsiteY1" fmla="*/ 0 h 6858000"/>
              <a:gd name="connsiteX2" fmla="*/ 7369629 w 8120743"/>
              <a:gd name="connsiteY2" fmla="*/ 925285 h 6858000"/>
              <a:gd name="connsiteX3" fmla="*/ 7239001 w 8120743"/>
              <a:gd name="connsiteY3" fmla="*/ 1785257 h 6858000"/>
              <a:gd name="connsiteX4" fmla="*/ 7859486 w 8120743"/>
              <a:gd name="connsiteY4" fmla="*/ 2492829 h 6858000"/>
              <a:gd name="connsiteX5" fmla="*/ 8120743 w 8120743"/>
              <a:gd name="connsiteY5" fmla="*/ 6858000 h 6858000"/>
              <a:gd name="connsiteX6" fmla="*/ 0 w 8120743"/>
              <a:gd name="connsiteY6" fmla="*/ 6858000 h 6858000"/>
              <a:gd name="connsiteX7" fmla="*/ 0 w 8120743"/>
              <a:gd name="connsiteY7" fmla="*/ 0 h 6858000"/>
              <a:gd name="connsiteX0" fmla="*/ 0 w 8120743"/>
              <a:gd name="connsiteY0" fmla="*/ 0 h 6858000"/>
              <a:gd name="connsiteX1" fmla="*/ 8120743 w 8120743"/>
              <a:gd name="connsiteY1" fmla="*/ 0 h 6858000"/>
              <a:gd name="connsiteX2" fmla="*/ 7369629 w 8120743"/>
              <a:gd name="connsiteY2" fmla="*/ 925285 h 6858000"/>
              <a:gd name="connsiteX3" fmla="*/ 7239001 w 8120743"/>
              <a:gd name="connsiteY3" fmla="*/ 1785257 h 6858000"/>
              <a:gd name="connsiteX4" fmla="*/ 7859486 w 8120743"/>
              <a:gd name="connsiteY4" fmla="*/ 2492829 h 6858000"/>
              <a:gd name="connsiteX5" fmla="*/ 8011886 w 8120743"/>
              <a:gd name="connsiteY5" fmla="*/ 3004457 h 6858000"/>
              <a:gd name="connsiteX6" fmla="*/ 8120743 w 8120743"/>
              <a:gd name="connsiteY6" fmla="*/ 6858000 h 6858000"/>
              <a:gd name="connsiteX7" fmla="*/ 0 w 8120743"/>
              <a:gd name="connsiteY7" fmla="*/ 6858000 h 6858000"/>
              <a:gd name="connsiteX8" fmla="*/ 0 w 8120743"/>
              <a:gd name="connsiteY8" fmla="*/ 0 h 6858000"/>
              <a:gd name="connsiteX0" fmla="*/ 0 w 8120743"/>
              <a:gd name="connsiteY0" fmla="*/ 0 h 6858000"/>
              <a:gd name="connsiteX1" fmla="*/ 8120743 w 8120743"/>
              <a:gd name="connsiteY1" fmla="*/ 0 h 6858000"/>
              <a:gd name="connsiteX2" fmla="*/ 7369629 w 8120743"/>
              <a:gd name="connsiteY2" fmla="*/ 925285 h 6858000"/>
              <a:gd name="connsiteX3" fmla="*/ 7239001 w 8120743"/>
              <a:gd name="connsiteY3" fmla="*/ 1785257 h 6858000"/>
              <a:gd name="connsiteX4" fmla="*/ 7859486 w 8120743"/>
              <a:gd name="connsiteY4" fmla="*/ 2492829 h 6858000"/>
              <a:gd name="connsiteX5" fmla="*/ 8011886 w 8120743"/>
              <a:gd name="connsiteY5" fmla="*/ 3004457 h 6858000"/>
              <a:gd name="connsiteX6" fmla="*/ 6607629 w 8120743"/>
              <a:gd name="connsiteY6" fmla="*/ 3178629 h 6858000"/>
              <a:gd name="connsiteX7" fmla="*/ 8120743 w 8120743"/>
              <a:gd name="connsiteY7" fmla="*/ 6858000 h 6858000"/>
              <a:gd name="connsiteX8" fmla="*/ 0 w 8120743"/>
              <a:gd name="connsiteY8" fmla="*/ 6858000 h 6858000"/>
              <a:gd name="connsiteX9" fmla="*/ 0 w 8120743"/>
              <a:gd name="connsiteY9" fmla="*/ 0 h 6858000"/>
              <a:gd name="connsiteX0" fmla="*/ 0 w 8120743"/>
              <a:gd name="connsiteY0" fmla="*/ 0 h 6858000"/>
              <a:gd name="connsiteX1" fmla="*/ 8120743 w 8120743"/>
              <a:gd name="connsiteY1" fmla="*/ 0 h 6858000"/>
              <a:gd name="connsiteX2" fmla="*/ 7369629 w 8120743"/>
              <a:gd name="connsiteY2" fmla="*/ 925285 h 6858000"/>
              <a:gd name="connsiteX3" fmla="*/ 7239001 w 8120743"/>
              <a:gd name="connsiteY3" fmla="*/ 1785257 h 6858000"/>
              <a:gd name="connsiteX4" fmla="*/ 7859486 w 8120743"/>
              <a:gd name="connsiteY4" fmla="*/ 2492829 h 6858000"/>
              <a:gd name="connsiteX5" fmla="*/ 8011886 w 8120743"/>
              <a:gd name="connsiteY5" fmla="*/ 3004457 h 6858000"/>
              <a:gd name="connsiteX6" fmla="*/ 7554686 w 8120743"/>
              <a:gd name="connsiteY6" fmla="*/ 3875315 h 6858000"/>
              <a:gd name="connsiteX7" fmla="*/ 8120743 w 8120743"/>
              <a:gd name="connsiteY7" fmla="*/ 6858000 h 6858000"/>
              <a:gd name="connsiteX8" fmla="*/ 0 w 8120743"/>
              <a:gd name="connsiteY8" fmla="*/ 6858000 h 6858000"/>
              <a:gd name="connsiteX9" fmla="*/ 0 w 8120743"/>
              <a:gd name="connsiteY9" fmla="*/ 0 h 6858000"/>
              <a:gd name="connsiteX0" fmla="*/ 0 w 8120743"/>
              <a:gd name="connsiteY0" fmla="*/ 0 h 6858000"/>
              <a:gd name="connsiteX1" fmla="*/ 8120743 w 8120743"/>
              <a:gd name="connsiteY1" fmla="*/ 0 h 6858000"/>
              <a:gd name="connsiteX2" fmla="*/ 7369629 w 8120743"/>
              <a:gd name="connsiteY2" fmla="*/ 925285 h 6858000"/>
              <a:gd name="connsiteX3" fmla="*/ 7239001 w 8120743"/>
              <a:gd name="connsiteY3" fmla="*/ 1785257 h 6858000"/>
              <a:gd name="connsiteX4" fmla="*/ 7859486 w 8120743"/>
              <a:gd name="connsiteY4" fmla="*/ 2492829 h 6858000"/>
              <a:gd name="connsiteX5" fmla="*/ 8011886 w 8120743"/>
              <a:gd name="connsiteY5" fmla="*/ 3004457 h 6858000"/>
              <a:gd name="connsiteX6" fmla="*/ 7554686 w 8120743"/>
              <a:gd name="connsiteY6" fmla="*/ 3875315 h 6858000"/>
              <a:gd name="connsiteX7" fmla="*/ 7010400 w 8120743"/>
              <a:gd name="connsiteY7" fmla="*/ 4669971 h 6858000"/>
              <a:gd name="connsiteX8" fmla="*/ 8120743 w 8120743"/>
              <a:gd name="connsiteY8" fmla="*/ 6858000 h 6858000"/>
              <a:gd name="connsiteX9" fmla="*/ 0 w 8120743"/>
              <a:gd name="connsiteY9" fmla="*/ 6858000 h 6858000"/>
              <a:gd name="connsiteX10" fmla="*/ 0 w 8120743"/>
              <a:gd name="connsiteY10" fmla="*/ 0 h 6858000"/>
              <a:gd name="connsiteX0" fmla="*/ 0 w 8120743"/>
              <a:gd name="connsiteY0" fmla="*/ 0 h 6858000"/>
              <a:gd name="connsiteX1" fmla="*/ 8120743 w 8120743"/>
              <a:gd name="connsiteY1" fmla="*/ 0 h 6858000"/>
              <a:gd name="connsiteX2" fmla="*/ 7369629 w 8120743"/>
              <a:gd name="connsiteY2" fmla="*/ 925285 h 6858000"/>
              <a:gd name="connsiteX3" fmla="*/ 7239001 w 8120743"/>
              <a:gd name="connsiteY3" fmla="*/ 1785257 h 6858000"/>
              <a:gd name="connsiteX4" fmla="*/ 7859486 w 8120743"/>
              <a:gd name="connsiteY4" fmla="*/ 2492829 h 6858000"/>
              <a:gd name="connsiteX5" fmla="*/ 8011886 w 8120743"/>
              <a:gd name="connsiteY5" fmla="*/ 3004457 h 6858000"/>
              <a:gd name="connsiteX6" fmla="*/ 7554686 w 8120743"/>
              <a:gd name="connsiteY6" fmla="*/ 3875315 h 6858000"/>
              <a:gd name="connsiteX7" fmla="*/ 7685314 w 8120743"/>
              <a:gd name="connsiteY7" fmla="*/ 4724399 h 6858000"/>
              <a:gd name="connsiteX8" fmla="*/ 8120743 w 8120743"/>
              <a:gd name="connsiteY8" fmla="*/ 6858000 h 6858000"/>
              <a:gd name="connsiteX9" fmla="*/ 0 w 8120743"/>
              <a:gd name="connsiteY9" fmla="*/ 6858000 h 6858000"/>
              <a:gd name="connsiteX10" fmla="*/ 0 w 8120743"/>
              <a:gd name="connsiteY10" fmla="*/ 0 h 6858000"/>
              <a:gd name="connsiteX0" fmla="*/ 0 w 8414657"/>
              <a:gd name="connsiteY0" fmla="*/ 0 h 6858000"/>
              <a:gd name="connsiteX1" fmla="*/ 8120743 w 8414657"/>
              <a:gd name="connsiteY1" fmla="*/ 0 h 6858000"/>
              <a:gd name="connsiteX2" fmla="*/ 7369629 w 8414657"/>
              <a:gd name="connsiteY2" fmla="*/ 925285 h 6858000"/>
              <a:gd name="connsiteX3" fmla="*/ 7239001 w 8414657"/>
              <a:gd name="connsiteY3" fmla="*/ 1785257 h 6858000"/>
              <a:gd name="connsiteX4" fmla="*/ 7859486 w 8414657"/>
              <a:gd name="connsiteY4" fmla="*/ 2492829 h 6858000"/>
              <a:gd name="connsiteX5" fmla="*/ 8011886 w 8414657"/>
              <a:gd name="connsiteY5" fmla="*/ 3004457 h 6858000"/>
              <a:gd name="connsiteX6" fmla="*/ 7554686 w 8414657"/>
              <a:gd name="connsiteY6" fmla="*/ 3875315 h 6858000"/>
              <a:gd name="connsiteX7" fmla="*/ 7685314 w 8414657"/>
              <a:gd name="connsiteY7" fmla="*/ 4724399 h 6858000"/>
              <a:gd name="connsiteX8" fmla="*/ 8414657 w 8414657"/>
              <a:gd name="connsiteY8" fmla="*/ 5421086 h 6858000"/>
              <a:gd name="connsiteX9" fmla="*/ 8120743 w 8414657"/>
              <a:gd name="connsiteY9" fmla="*/ 6858000 h 6858000"/>
              <a:gd name="connsiteX10" fmla="*/ 0 w 8414657"/>
              <a:gd name="connsiteY10" fmla="*/ 6858000 h 6858000"/>
              <a:gd name="connsiteX11" fmla="*/ 0 w 8414657"/>
              <a:gd name="connsiteY11" fmla="*/ 0 h 6858000"/>
              <a:gd name="connsiteX0" fmla="*/ 0 w 8414657"/>
              <a:gd name="connsiteY0" fmla="*/ 0 h 6858000"/>
              <a:gd name="connsiteX1" fmla="*/ 8120743 w 8414657"/>
              <a:gd name="connsiteY1" fmla="*/ 0 h 6858000"/>
              <a:gd name="connsiteX2" fmla="*/ 7369629 w 8414657"/>
              <a:gd name="connsiteY2" fmla="*/ 925285 h 6858000"/>
              <a:gd name="connsiteX3" fmla="*/ 7239001 w 8414657"/>
              <a:gd name="connsiteY3" fmla="*/ 1785257 h 6858000"/>
              <a:gd name="connsiteX4" fmla="*/ 7859486 w 8414657"/>
              <a:gd name="connsiteY4" fmla="*/ 2492829 h 6858000"/>
              <a:gd name="connsiteX5" fmla="*/ 8011886 w 8414657"/>
              <a:gd name="connsiteY5" fmla="*/ 3004457 h 6858000"/>
              <a:gd name="connsiteX6" fmla="*/ 7554686 w 8414657"/>
              <a:gd name="connsiteY6" fmla="*/ 3875315 h 6858000"/>
              <a:gd name="connsiteX7" fmla="*/ 7685314 w 8414657"/>
              <a:gd name="connsiteY7" fmla="*/ 4724399 h 6858000"/>
              <a:gd name="connsiteX8" fmla="*/ 8414657 w 8414657"/>
              <a:gd name="connsiteY8" fmla="*/ 5421086 h 6858000"/>
              <a:gd name="connsiteX9" fmla="*/ 8120743 w 8414657"/>
              <a:gd name="connsiteY9" fmla="*/ 6858000 h 6858000"/>
              <a:gd name="connsiteX10" fmla="*/ 0 w 8414657"/>
              <a:gd name="connsiteY10" fmla="*/ 6858000 h 6858000"/>
              <a:gd name="connsiteX11" fmla="*/ 0 w 8414657"/>
              <a:gd name="connsiteY11" fmla="*/ 0 h 6858000"/>
              <a:gd name="connsiteX0" fmla="*/ 0 w 8559313"/>
              <a:gd name="connsiteY0" fmla="*/ 0 h 6858000"/>
              <a:gd name="connsiteX1" fmla="*/ 8120743 w 8559313"/>
              <a:gd name="connsiteY1" fmla="*/ 0 h 6858000"/>
              <a:gd name="connsiteX2" fmla="*/ 7369629 w 8559313"/>
              <a:gd name="connsiteY2" fmla="*/ 925285 h 6858000"/>
              <a:gd name="connsiteX3" fmla="*/ 7239001 w 8559313"/>
              <a:gd name="connsiteY3" fmla="*/ 1785257 h 6858000"/>
              <a:gd name="connsiteX4" fmla="*/ 7859486 w 8559313"/>
              <a:gd name="connsiteY4" fmla="*/ 2492829 h 6858000"/>
              <a:gd name="connsiteX5" fmla="*/ 8011886 w 8559313"/>
              <a:gd name="connsiteY5" fmla="*/ 3004457 h 6858000"/>
              <a:gd name="connsiteX6" fmla="*/ 7554686 w 8559313"/>
              <a:gd name="connsiteY6" fmla="*/ 3875315 h 6858000"/>
              <a:gd name="connsiteX7" fmla="*/ 7685314 w 8559313"/>
              <a:gd name="connsiteY7" fmla="*/ 4724399 h 6858000"/>
              <a:gd name="connsiteX8" fmla="*/ 8414657 w 8559313"/>
              <a:gd name="connsiteY8" fmla="*/ 5421086 h 6858000"/>
              <a:gd name="connsiteX9" fmla="*/ 7402286 w 8559313"/>
              <a:gd name="connsiteY9" fmla="*/ 6085114 h 6858000"/>
              <a:gd name="connsiteX10" fmla="*/ 8120743 w 8559313"/>
              <a:gd name="connsiteY10" fmla="*/ 6858000 h 6858000"/>
              <a:gd name="connsiteX11" fmla="*/ 0 w 8559313"/>
              <a:gd name="connsiteY11" fmla="*/ 6858000 h 6858000"/>
              <a:gd name="connsiteX12" fmla="*/ 0 w 8559313"/>
              <a:gd name="connsiteY12" fmla="*/ 0 h 6858000"/>
              <a:gd name="connsiteX0" fmla="*/ 0 w 8415816"/>
              <a:gd name="connsiteY0" fmla="*/ 0 h 6858000"/>
              <a:gd name="connsiteX1" fmla="*/ 8120743 w 8415816"/>
              <a:gd name="connsiteY1" fmla="*/ 0 h 6858000"/>
              <a:gd name="connsiteX2" fmla="*/ 7369629 w 8415816"/>
              <a:gd name="connsiteY2" fmla="*/ 925285 h 6858000"/>
              <a:gd name="connsiteX3" fmla="*/ 7239001 w 8415816"/>
              <a:gd name="connsiteY3" fmla="*/ 1785257 h 6858000"/>
              <a:gd name="connsiteX4" fmla="*/ 7859486 w 8415816"/>
              <a:gd name="connsiteY4" fmla="*/ 2492829 h 6858000"/>
              <a:gd name="connsiteX5" fmla="*/ 8011886 w 8415816"/>
              <a:gd name="connsiteY5" fmla="*/ 3004457 h 6858000"/>
              <a:gd name="connsiteX6" fmla="*/ 7554686 w 8415816"/>
              <a:gd name="connsiteY6" fmla="*/ 3875315 h 6858000"/>
              <a:gd name="connsiteX7" fmla="*/ 7685314 w 8415816"/>
              <a:gd name="connsiteY7" fmla="*/ 4724399 h 6858000"/>
              <a:gd name="connsiteX8" fmla="*/ 8414657 w 8415816"/>
              <a:gd name="connsiteY8" fmla="*/ 5421086 h 6858000"/>
              <a:gd name="connsiteX9" fmla="*/ 7402286 w 8415816"/>
              <a:gd name="connsiteY9" fmla="*/ 6085114 h 6858000"/>
              <a:gd name="connsiteX10" fmla="*/ 8120743 w 8415816"/>
              <a:gd name="connsiteY10" fmla="*/ 6858000 h 6858000"/>
              <a:gd name="connsiteX11" fmla="*/ 0 w 8415816"/>
              <a:gd name="connsiteY11" fmla="*/ 6858000 h 6858000"/>
              <a:gd name="connsiteX12" fmla="*/ 0 w 8415816"/>
              <a:gd name="connsiteY12" fmla="*/ 0 h 6858000"/>
              <a:gd name="connsiteX0" fmla="*/ 0 w 8415816"/>
              <a:gd name="connsiteY0" fmla="*/ 0 h 6858000"/>
              <a:gd name="connsiteX1" fmla="*/ 8120743 w 8415816"/>
              <a:gd name="connsiteY1" fmla="*/ 0 h 6858000"/>
              <a:gd name="connsiteX2" fmla="*/ 7369629 w 8415816"/>
              <a:gd name="connsiteY2" fmla="*/ 925285 h 6858000"/>
              <a:gd name="connsiteX3" fmla="*/ 7239001 w 8415816"/>
              <a:gd name="connsiteY3" fmla="*/ 1785257 h 6858000"/>
              <a:gd name="connsiteX4" fmla="*/ 7859486 w 8415816"/>
              <a:gd name="connsiteY4" fmla="*/ 2492829 h 6858000"/>
              <a:gd name="connsiteX5" fmla="*/ 8011886 w 8415816"/>
              <a:gd name="connsiteY5" fmla="*/ 3004457 h 6858000"/>
              <a:gd name="connsiteX6" fmla="*/ 7554686 w 8415816"/>
              <a:gd name="connsiteY6" fmla="*/ 3875315 h 6858000"/>
              <a:gd name="connsiteX7" fmla="*/ 7685314 w 8415816"/>
              <a:gd name="connsiteY7" fmla="*/ 4724399 h 6858000"/>
              <a:gd name="connsiteX8" fmla="*/ 8414657 w 8415816"/>
              <a:gd name="connsiteY8" fmla="*/ 5421086 h 6858000"/>
              <a:gd name="connsiteX9" fmla="*/ 7402286 w 8415816"/>
              <a:gd name="connsiteY9" fmla="*/ 6085114 h 6858000"/>
              <a:gd name="connsiteX10" fmla="*/ 7674429 w 8415816"/>
              <a:gd name="connsiteY10" fmla="*/ 6847115 h 6858000"/>
              <a:gd name="connsiteX11" fmla="*/ 0 w 8415816"/>
              <a:gd name="connsiteY11" fmla="*/ 6858000 h 6858000"/>
              <a:gd name="connsiteX12" fmla="*/ 0 w 8415816"/>
              <a:gd name="connsiteY12" fmla="*/ 0 h 6858000"/>
              <a:gd name="connsiteX0" fmla="*/ 0 w 8415816"/>
              <a:gd name="connsiteY0" fmla="*/ 0 h 6858000"/>
              <a:gd name="connsiteX1" fmla="*/ 8120743 w 8415816"/>
              <a:gd name="connsiteY1" fmla="*/ 0 h 6858000"/>
              <a:gd name="connsiteX2" fmla="*/ 7369629 w 8415816"/>
              <a:gd name="connsiteY2" fmla="*/ 925285 h 6858000"/>
              <a:gd name="connsiteX3" fmla="*/ 7239001 w 8415816"/>
              <a:gd name="connsiteY3" fmla="*/ 1785257 h 6858000"/>
              <a:gd name="connsiteX4" fmla="*/ 7859486 w 8415816"/>
              <a:gd name="connsiteY4" fmla="*/ 2492829 h 6858000"/>
              <a:gd name="connsiteX5" fmla="*/ 8011886 w 8415816"/>
              <a:gd name="connsiteY5" fmla="*/ 3004457 h 6858000"/>
              <a:gd name="connsiteX6" fmla="*/ 7554686 w 8415816"/>
              <a:gd name="connsiteY6" fmla="*/ 3875315 h 6858000"/>
              <a:gd name="connsiteX7" fmla="*/ 7685314 w 8415816"/>
              <a:gd name="connsiteY7" fmla="*/ 4724399 h 6858000"/>
              <a:gd name="connsiteX8" fmla="*/ 8414657 w 8415816"/>
              <a:gd name="connsiteY8" fmla="*/ 5421086 h 6858000"/>
              <a:gd name="connsiteX9" fmla="*/ 7402286 w 8415816"/>
              <a:gd name="connsiteY9" fmla="*/ 6085114 h 6858000"/>
              <a:gd name="connsiteX10" fmla="*/ 7696200 w 8415816"/>
              <a:gd name="connsiteY10" fmla="*/ 6858000 h 6858000"/>
              <a:gd name="connsiteX11" fmla="*/ 0 w 8415816"/>
              <a:gd name="connsiteY11" fmla="*/ 6858000 h 6858000"/>
              <a:gd name="connsiteX12" fmla="*/ 0 w 8415816"/>
              <a:gd name="connsiteY12" fmla="*/ 0 h 6858000"/>
              <a:gd name="connsiteX0" fmla="*/ 0 w 8420821"/>
              <a:gd name="connsiteY0" fmla="*/ 0 h 6858000"/>
              <a:gd name="connsiteX1" fmla="*/ 8120743 w 8420821"/>
              <a:gd name="connsiteY1" fmla="*/ 0 h 6858000"/>
              <a:gd name="connsiteX2" fmla="*/ 7369629 w 8420821"/>
              <a:gd name="connsiteY2" fmla="*/ 925285 h 6858000"/>
              <a:gd name="connsiteX3" fmla="*/ 7239001 w 8420821"/>
              <a:gd name="connsiteY3" fmla="*/ 1785257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20743 w 8420821"/>
              <a:gd name="connsiteY1" fmla="*/ 0 h 6858000"/>
              <a:gd name="connsiteX2" fmla="*/ 7369629 w 8420821"/>
              <a:gd name="connsiteY2" fmla="*/ 925285 h 6858000"/>
              <a:gd name="connsiteX3" fmla="*/ 7239001 w 8420821"/>
              <a:gd name="connsiteY3" fmla="*/ 1785257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20743 w 8420821"/>
              <a:gd name="connsiteY1" fmla="*/ 0 h 6858000"/>
              <a:gd name="connsiteX2" fmla="*/ 7369629 w 8420821"/>
              <a:gd name="connsiteY2" fmla="*/ 925285 h 6858000"/>
              <a:gd name="connsiteX3" fmla="*/ 7239001 w 8420821"/>
              <a:gd name="connsiteY3" fmla="*/ 1785257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20743 w 8420821"/>
              <a:gd name="connsiteY1" fmla="*/ 0 h 6858000"/>
              <a:gd name="connsiteX2" fmla="*/ 7369629 w 8420821"/>
              <a:gd name="connsiteY2" fmla="*/ 925285 h 6858000"/>
              <a:gd name="connsiteX3" fmla="*/ 7239001 w 8420821"/>
              <a:gd name="connsiteY3" fmla="*/ 1785257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20743 w 8420821"/>
              <a:gd name="connsiteY1" fmla="*/ 0 h 6858000"/>
              <a:gd name="connsiteX2" fmla="*/ 7369629 w 8420821"/>
              <a:gd name="connsiteY2" fmla="*/ 925285 h 6858000"/>
              <a:gd name="connsiteX3" fmla="*/ 7239001 w 8420821"/>
              <a:gd name="connsiteY3" fmla="*/ 1785257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20743 w 8420821"/>
              <a:gd name="connsiteY1" fmla="*/ 0 h 6858000"/>
              <a:gd name="connsiteX2" fmla="*/ 7369629 w 8420821"/>
              <a:gd name="connsiteY2" fmla="*/ 925285 h 6858000"/>
              <a:gd name="connsiteX3" fmla="*/ 7239001 w 8420821"/>
              <a:gd name="connsiteY3" fmla="*/ 1785257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20743 w 8420821"/>
              <a:gd name="connsiteY1" fmla="*/ 0 h 6858000"/>
              <a:gd name="connsiteX2" fmla="*/ 7369629 w 8420821"/>
              <a:gd name="connsiteY2" fmla="*/ 925285 h 6858000"/>
              <a:gd name="connsiteX3" fmla="*/ 7239001 w 8420821"/>
              <a:gd name="connsiteY3" fmla="*/ 1785257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20743 w 8420821"/>
              <a:gd name="connsiteY1" fmla="*/ 0 h 6858000"/>
              <a:gd name="connsiteX2" fmla="*/ 7369629 w 8420821"/>
              <a:gd name="connsiteY2" fmla="*/ 925285 h 6858000"/>
              <a:gd name="connsiteX3" fmla="*/ 7239001 w 8420821"/>
              <a:gd name="connsiteY3" fmla="*/ 1785257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20743 w 8420821"/>
              <a:gd name="connsiteY1" fmla="*/ 0 h 6858000"/>
              <a:gd name="connsiteX2" fmla="*/ 7369629 w 8420821"/>
              <a:gd name="connsiteY2" fmla="*/ 925285 h 6858000"/>
              <a:gd name="connsiteX3" fmla="*/ 7239001 w 8420821"/>
              <a:gd name="connsiteY3" fmla="*/ 1785257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20743 w 8420821"/>
              <a:gd name="connsiteY1" fmla="*/ 0 h 6858000"/>
              <a:gd name="connsiteX2" fmla="*/ 7369629 w 8420821"/>
              <a:gd name="connsiteY2" fmla="*/ 925285 h 6858000"/>
              <a:gd name="connsiteX3" fmla="*/ 7239001 w 8420821"/>
              <a:gd name="connsiteY3" fmla="*/ 1785257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20743 w 8420821"/>
              <a:gd name="connsiteY1" fmla="*/ 0 h 6858000"/>
              <a:gd name="connsiteX2" fmla="*/ 7369629 w 8420821"/>
              <a:gd name="connsiteY2" fmla="*/ 925285 h 6858000"/>
              <a:gd name="connsiteX3" fmla="*/ 7239001 w 8420821"/>
              <a:gd name="connsiteY3" fmla="*/ 1785257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20743 w 8420821"/>
              <a:gd name="connsiteY1" fmla="*/ 0 h 6858000"/>
              <a:gd name="connsiteX2" fmla="*/ 7369629 w 8420821"/>
              <a:gd name="connsiteY2" fmla="*/ 925285 h 6858000"/>
              <a:gd name="connsiteX3" fmla="*/ 7239001 w 8420821"/>
              <a:gd name="connsiteY3" fmla="*/ 1785257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20743 w 8420821"/>
              <a:gd name="connsiteY1" fmla="*/ 0 h 6858000"/>
              <a:gd name="connsiteX2" fmla="*/ 7369629 w 8420821"/>
              <a:gd name="connsiteY2" fmla="*/ 925285 h 6858000"/>
              <a:gd name="connsiteX3" fmla="*/ 7239001 w 8420821"/>
              <a:gd name="connsiteY3" fmla="*/ 1785257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20743 w 8420821"/>
              <a:gd name="connsiteY1" fmla="*/ 0 h 6858000"/>
              <a:gd name="connsiteX2" fmla="*/ 6836229 w 8420821"/>
              <a:gd name="connsiteY2" fmla="*/ 892628 h 6858000"/>
              <a:gd name="connsiteX3" fmla="*/ 7239001 w 8420821"/>
              <a:gd name="connsiteY3" fmla="*/ 1785257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20743 w 8420821"/>
              <a:gd name="connsiteY1" fmla="*/ 0 h 6858000"/>
              <a:gd name="connsiteX2" fmla="*/ 6836229 w 8420821"/>
              <a:gd name="connsiteY2" fmla="*/ 892628 h 6858000"/>
              <a:gd name="connsiteX3" fmla="*/ 6640287 w 8420821"/>
              <a:gd name="connsiteY3" fmla="*/ 2275114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20743 w 8420821"/>
              <a:gd name="connsiteY1" fmla="*/ 0 h 6858000"/>
              <a:gd name="connsiteX2" fmla="*/ 6836229 w 8420821"/>
              <a:gd name="connsiteY2" fmla="*/ 892628 h 6858000"/>
              <a:gd name="connsiteX3" fmla="*/ 7228116 w 8420821"/>
              <a:gd name="connsiteY3" fmla="*/ 1763486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20743 w 8420821"/>
              <a:gd name="connsiteY1" fmla="*/ 0 h 6858000"/>
              <a:gd name="connsiteX2" fmla="*/ 6836229 w 8420821"/>
              <a:gd name="connsiteY2" fmla="*/ 892628 h 6858000"/>
              <a:gd name="connsiteX3" fmla="*/ 7228116 w 8420821"/>
              <a:gd name="connsiteY3" fmla="*/ 1763486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20743 w 8420821"/>
              <a:gd name="connsiteY1" fmla="*/ 0 h 6858000"/>
              <a:gd name="connsiteX2" fmla="*/ 6836229 w 8420821"/>
              <a:gd name="connsiteY2" fmla="*/ 892628 h 6858000"/>
              <a:gd name="connsiteX3" fmla="*/ 7228116 w 8420821"/>
              <a:gd name="connsiteY3" fmla="*/ 1763486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20743 w 8420821"/>
              <a:gd name="connsiteY1" fmla="*/ 0 h 6858000"/>
              <a:gd name="connsiteX2" fmla="*/ 7467600 w 8420821"/>
              <a:gd name="connsiteY2" fmla="*/ 816428 h 6858000"/>
              <a:gd name="connsiteX3" fmla="*/ 7228116 w 8420821"/>
              <a:gd name="connsiteY3" fmla="*/ 1763486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20743 w 8420821"/>
              <a:gd name="connsiteY1" fmla="*/ 0 h 6858000"/>
              <a:gd name="connsiteX2" fmla="*/ 7467600 w 8420821"/>
              <a:gd name="connsiteY2" fmla="*/ 816428 h 6858000"/>
              <a:gd name="connsiteX3" fmla="*/ 7228116 w 8420821"/>
              <a:gd name="connsiteY3" fmla="*/ 1763486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20743 w 8420821"/>
              <a:gd name="connsiteY1" fmla="*/ 0 h 6858000"/>
              <a:gd name="connsiteX2" fmla="*/ 7467600 w 8420821"/>
              <a:gd name="connsiteY2" fmla="*/ 816428 h 6858000"/>
              <a:gd name="connsiteX3" fmla="*/ 7228116 w 8420821"/>
              <a:gd name="connsiteY3" fmla="*/ 1763486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20743 w 8420821"/>
              <a:gd name="connsiteY1" fmla="*/ 0 h 6858000"/>
              <a:gd name="connsiteX2" fmla="*/ 7467600 w 8420821"/>
              <a:gd name="connsiteY2" fmla="*/ 816428 h 6858000"/>
              <a:gd name="connsiteX3" fmla="*/ 7228116 w 8420821"/>
              <a:gd name="connsiteY3" fmla="*/ 1763486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96943 w 8420821"/>
              <a:gd name="connsiteY1" fmla="*/ 0 h 6858000"/>
              <a:gd name="connsiteX2" fmla="*/ 7467600 w 8420821"/>
              <a:gd name="connsiteY2" fmla="*/ 816428 h 6858000"/>
              <a:gd name="connsiteX3" fmla="*/ 7228116 w 8420821"/>
              <a:gd name="connsiteY3" fmla="*/ 1763486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96943 w 8420821"/>
              <a:gd name="connsiteY1" fmla="*/ 0 h 6858000"/>
              <a:gd name="connsiteX2" fmla="*/ 7467600 w 8420821"/>
              <a:gd name="connsiteY2" fmla="*/ 816428 h 6858000"/>
              <a:gd name="connsiteX3" fmla="*/ 7228116 w 8420821"/>
              <a:gd name="connsiteY3" fmla="*/ 1763486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96943 w 8420821"/>
              <a:gd name="connsiteY1" fmla="*/ 0 h 6858000"/>
              <a:gd name="connsiteX2" fmla="*/ 7467600 w 8420821"/>
              <a:gd name="connsiteY2" fmla="*/ 816428 h 6858000"/>
              <a:gd name="connsiteX3" fmla="*/ 7228116 w 8420821"/>
              <a:gd name="connsiteY3" fmla="*/ 1763486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96943 w 8420821"/>
              <a:gd name="connsiteY1" fmla="*/ 0 h 6858000"/>
              <a:gd name="connsiteX2" fmla="*/ 7467600 w 8420821"/>
              <a:gd name="connsiteY2" fmla="*/ 816428 h 6858000"/>
              <a:gd name="connsiteX3" fmla="*/ 7228116 w 8420821"/>
              <a:gd name="connsiteY3" fmla="*/ 1763486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96943 w 8420821"/>
              <a:gd name="connsiteY1" fmla="*/ 0 h 6858000"/>
              <a:gd name="connsiteX2" fmla="*/ 7467600 w 8420821"/>
              <a:gd name="connsiteY2" fmla="*/ 816428 h 6858000"/>
              <a:gd name="connsiteX3" fmla="*/ 7228116 w 8420821"/>
              <a:gd name="connsiteY3" fmla="*/ 1763486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96943 w 8420821"/>
              <a:gd name="connsiteY1" fmla="*/ 0 h 6858000"/>
              <a:gd name="connsiteX2" fmla="*/ 7467600 w 8420821"/>
              <a:gd name="connsiteY2" fmla="*/ 816428 h 6858000"/>
              <a:gd name="connsiteX3" fmla="*/ 7228116 w 8420821"/>
              <a:gd name="connsiteY3" fmla="*/ 1763486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20821"/>
              <a:gd name="connsiteY0" fmla="*/ 0 h 6858000"/>
              <a:gd name="connsiteX1" fmla="*/ 8196943 w 8420821"/>
              <a:gd name="connsiteY1" fmla="*/ 0 h 6858000"/>
              <a:gd name="connsiteX2" fmla="*/ 7467600 w 8420821"/>
              <a:gd name="connsiteY2" fmla="*/ 816428 h 6858000"/>
              <a:gd name="connsiteX3" fmla="*/ 7228116 w 8420821"/>
              <a:gd name="connsiteY3" fmla="*/ 1763486 h 6858000"/>
              <a:gd name="connsiteX4" fmla="*/ 7859486 w 8420821"/>
              <a:gd name="connsiteY4" fmla="*/ 2492829 h 6858000"/>
              <a:gd name="connsiteX5" fmla="*/ 8011886 w 8420821"/>
              <a:gd name="connsiteY5" fmla="*/ 3004457 h 6858000"/>
              <a:gd name="connsiteX6" fmla="*/ 7554686 w 8420821"/>
              <a:gd name="connsiteY6" fmla="*/ 3875315 h 6858000"/>
              <a:gd name="connsiteX7" fmla="*/ 7685314 w 8420821"/>
              <a:gd name="connsiteY7" fmla="*/ 4724399 h 6858000"/>
              <a:gd name="connsiteX8" fmla="*/ 8414657 w 8420821"/>
              <a:gd name="connsiteY8" fmla="*/ 5421086 h 6858000"/>
              <a:gd name="connsiteX9" fmla="*/ 8240486 w 8420821"/>
              <a:gd name="connsiteY9" fmla="*/ 5976257 h 6858000"/>
              <a:gd name="connsiteX10" fmla="*/ 7696200 w 8420821"/>
              <a:gd name="connsiteY10" fmla="*/ 6858000 h 6858000"/>
              <a:gd name="connsiteX11" fmla="*/ 0 w 8420821"/>
              <a:gd name="connsiteY11" fmla="*/ 6858000 h 6858000"/>
              <a:gd name="connsiteX12" fmla="*/ 0 w 8420821"/>
              <a:gd name="connsiteY12" fmla="*/ 0 h 6858000"/>
              <a:gd name="connsiteX0" fmla="*/ 0 w 8416628"/>
              <a:gd name="connsiteY0" fmla="*/ 0 h 6858000"/>
              <a:gd name="connsiteX1" fmla="*/ 8196943 w 8416628"/>
              <a:gd name="connsiteY1" fmla="*/ 0 h 6858000"/>
              <a:gd name="connsiteX2" fmla="*/ 7467600 w 8416628"/>
              <a:gd name="connsiteY2" fmla="*/ 816428 h 6858000"/>
              <a:gd name="connsiteX3" fmla="*/ 7228116 w 8416628"/>
              <a:gd name="connsiteY3" fmla="*/ 1763486 h 6858000"/>
              <a:gd name="connsiteX4" fmla="*/ 7859486 w 8416628"/>
              <a:gd name="connsiteY4" fmla="*/ 2492829 h 6858000"/>
              <a:gd name="connsiteX5" fmla="*/ 8011886 w 8416628"/>
              <a:gd name="connsiteY5" fmla="*/ 3004457 h 6858000"/>
              <a:gd name="connsiteX6" fmla="*/ 7554686 w 8416628"/>
              <a:gd name="connsiteY6" fmla="*/ 3875315 h 6858000"/>
              <a:gd name="connsiteX7" fmla="*/ 7685314 w 8416628"/>
              <a:gd name="connsiteY7" fmla="*/ 4724399 h 6858000"/>
              <a:gd name="connsiteX8" fmla="*/ 8414657 w 8416628"/>
              <a:gd name="connsiteY8" fmla="*/ 5421086 h 6858000"/>
              <a:gd name="connsiteX9" fmla="*/ 7826829 w 8416628"/>
              <a:gd name="connsiteY9" fmla="*/ 5867400 h 6858000"/>
              <a:gd name="connsiteX10" fmla="*/ 7696200 w 8416628"/>
              <a:gd name="connsiteY10" fmla="*/ 6858000 h 6858000"/>
              <a:gd name="connsiteX11" fmla="*/ 0 w 8416628"/>
              <a:gd name="connsiteY11" fmla="*/ 6858000 h 6858000"/>
              <a:gd name="connsiteX12" fmla="*/ 0 w 8416628"/>
              <a:gd name="connsiteY12" fmla="*/ 0 h 6858000"/>
              <a:gd name="connsiteX0" fmla="*/ 0 w 8419699"/>
              <a:gd name="connsiteY0" fmla="*/ 0 h 6858000"/>
              <a:gd name="connsiteX1" fmla="*/ 8196943 w 8419699"/>
              <a:gd name="connsiteY1" fmla="*/ 0 h 6858000"/>
              <a:gd name="connsiteX2" fmla="*/ 7467600 w 8419699"/>
              <a:gd name="connsiteY2" fmla="*/ 816428 h 6858000"/>
              <a:gd name="connsiteX3" fmla="*/ 7228116 w 8419699"/>
              <a:gd name="connsiteY3" fmla="*/ 1763486 h 6858000"/>
              <a:gd name="connsiteX4" fmla="*/ 7859486 w 8419699"/>
              <a:gd name="connsiteY4" fmla="*/ 2492829 h 6858000"/>
              <a:gd name="connsiteX5" fmla="*/ 8011886 w 8419699"/>
              <a:gd name="connsiteY5" fmla="*/ 3004457 h 6858000"/>
              <a:gd name="connsiteX6" fmla="*/ 7554686 w 8419699"/>
              <a:gd name="connsiteY6" fmla="*/ 3875315 h 6858000"/>
              <a:gd name="connsiteX7" fmla="*/ 7685314 w 8419699"/>
              <a:gd name="connsiteY7" fmla="*/ 4724399 h 6858000"/>
              <a:gd name="connsiteX8" fmla="*/ 8414657 w 8419699"/>
              <a:gd name="connsiteY8" fmla="*/ 5421086 h 6858000"/>
              <a:gd name="connsiteX9" fmla="*/ 8196944 w 8419699"/>
              <a:gd name="connsiteY9" fmla="*/ 6030685 h 6858000"/>
              <a:gd name="connsiteX10" fmla="*/ 7696200 w 8419699"/>
              <a:gd name="connsiteY10" fmla="*/ 6858000 h 6858000"/>
              <a:gd name="connsiteX11" fmla="*/ 0 w 8419699"/>
              <a:gd name="connsiteY11" fmla="*/ 6858000 h 6858000"/>
              <a:gd name="connsiteX12" fmla="*/ 0 w 8419699"/>
              <a:gd name="connsiteY12" fmla="*/ 0 h 6858000"/>
              <a:gd name="connsiteX0" fmla="*/ 0 w 8419699"/>
              <a:gd name="connsiteY0" fmla="*/ 0 h 6858000"/>
              <a:gd name="connsiteX1" fmla="*/ 8196943 w 8419699"/>
              <a:gd name="connsiteY1" fmla="*/ 0 h 6858000"/>
              <a:gd name="connsiteX2" fmla="*/ 7467600 w 8419699"/>
              <a:gd name="connsiteY2" fmla="*/ 816428 h 6858000"/>
              <a:gd name="connsiteX3" fmla="*/ 7228116 w 8419699"/>
              <a:gd name="connsiteY3" fmla="*/ 1763486 h 6858000"/>
              <a:gd name="connsiteX4" fmla="*/ 7859486 w 8419699"/>
              <a:gd name="connsiteY4" fmla="*/ 2492829 h 6858000"/>
              <a:gd name="connsiteX5" fmla="*/ 8011886 w 8419699"/>
              <a:gd name="connsiteY5" fmla="*/ 3004457 h 6858000"/>
              <a:gd name="connsiteX6" fmla="*/ 7554686 w 8419699"/>
              <a:gd name="connsiteY6" fmla="*/ 3875315 h 6858000"/>
              <a:gd name="connsiteX7" fmla="*/ 7685314 w 8419699"/>
              <a:gd name="connsiteY7" fmla="*/ 4724399 h 6858000"/>
              <a:gd name="connsiteX8" fmla="*/ 8414657 w 8419699"/>
              <a:gd name="connsiteY8" fmla="*/ 5421086 h 6858000"/>
              <a:gd name="connsiteX9" fmla="*/ 8196944 w 8419699"/>
              <a:gd name="connsiteY9" fmla="*/ 6030685 h 6858000"/>
              <a:gd name="connsiteX10" fmla="*/ 7696200 w 8419699"/>
              <a:gd name="connsiteY10" fmla="*/ 6858000 h 6858000"/>
              <a:gd name="connsiteX11" fmla="*/ 0 w 8419699"/>
              <a:gd name="connsiteY11" fmla="*/ 6858000 h 6858000"/>
              <a:gd name="connsiteX12" fmla="*/ 0 w 8419699"/>
              <a:gd name="connsiteY12" fmla="*/ 0 h 6858000"/>
              <a:gd name="connsiteX0" fmla="*/ 0 w 8419699"/>
              <a:gd name="connsiteY0" fmla="*/ 0 h 6858000"/>
              <a:gd name="connsiteX1" fmla="*/ 8196943 w 8419699"/>
              <a:gd name="connsiteY1" fmla="*/ 0 h 6858000"/>
              <a:gd name="connsiteX2" fmla="*/ 7467600 w 8419699"/>
              <a:gd name="connsiteY2" fmla="*/ 816428 h 6858000"/>
              <a:gd name="connsiteX3" fmla="*/ 7228116 w 8419699"/>
              <a:gd name="connsiteY3" fmla="*/ 1763486 h 6858000"/>
              <a:gd name="connsiteX4" fmla="*/ 7859486 w 8419699"/>
              <a:gd name="connsiteY4" fmla="*/ 2492829 h 6858000"/>
              <a:gd name="connsiteX5" fmla="*/ 8011886 w 8419699"/>
              <a:gd name="connsiteY5" fmla="*/ 3004457 h 6858000"/>
              <a:gd name="connsiteX6" fmla="*/ 7554686 w 8419699"/>
              <a:gd name="connsiteY6" fmla="*/ 3875315 h 6858000"/>
              <a:gd name="connsiteX7" fmla="*/ 7685314 w 8419699"/>
              <a:gd name="connsiteY7" fmla="*/ 4724399 h 6858000"/>
              <a:gd name="connsiteX8" fmla="*/ 8414657 w 8419699"/>
              <a:gd name="connsiteY8" fmla="*/ 5421086 h 6858000"/>
              <a:gd name="connsiteX9" fmla="*/ 8196944 w 8419699"/>
              <a:gd name="connsiteY9" fmla="*/ 6030685 h 6858000"/>
              <a:gd name="connsiteX10" fmla="*/ 7696200 w 8419699"/>
              <a:gd name="connsiteY10" fmla="*/ 6858000 h 6858000"/>
              <a:gd name="connsiteX11" fmla="*/ 0 w 8419699"/>
              <a:gd name="connsiteY11" fmla="*/ 6858000 h 6858000"/>
              <a:gd name="connsiteX12" fmla="*/ 0 w 8419699"/>
              <a:gd name="connsiteY12" fmla="*/ 0 h 6858000"/>
              <a:gd name="connsiteX0" fmla="*/ 0 w 8419699"/>
              <a:gd name="connsiteY0" fmla="*/ 0 h 6858000"/>
              <a:gd name="connsiteX1" fmla="*/ 8196943 w 8419699"/>
              <a:gd name="connsiteY1" fmla="*/ 0 h 6858000"/>
              <a:gd name="connsiteX2" fmla="*/ 7467600 w 8419699"/>
              <a:gd name="connsiteY2" fmla="*/ 816428 h 6858000"/>
              <a:gd name="connsiteX3" fmla="*/ 7228116 w 8419699"/>
              <a:gd name="connsiteY3" fmla="*/ 1763486 h 6858000"/>
              <a:gd name="connsiteX4" fmla="*/ 7859486 w 8419699"/>
              <a:gd name="connsiteY4" fmla="*/ 2492829 h 6858000"/>
              <a:gd name="connsiteX5" fmla="*/ 8011886 w 8419699"/>
              <a:gd name="connsiteY5" fmla="*/ 3004457 h 6858000"/>
              <a:gd name="connsiteX6" fmla="*/ 7554686 w 8419699"/>
              <a:gd name="connsiteY6" fmla="*/ 3875315 h 6858000"/>
              <a:gd name="connsiteX7" fmla="*/ 7685314 w 8419699"/>
              <a:gd name="connsiteY7" fmla="*/ 4724399 h 6858000"/>
              <a:gd name="connsiteX8" fmla="*/ 8414657 w 8419699"/>
              <a:gd name="connsiteY8" fmla="*/ 5421086 h 6858000"/>
              <a:gd name="connsiteX9" fmla="*/ 8196944 w 8419699"/>
              <a:gd name="connsiteY9" fmla="*/ 6030685 h 6858000"/>
              <a:gd name="connsiteX10" fmla="*/ 7696200 w 8419699"/>
              <a:gd name="connsiteY10" fmla="*/ 6858000 h 6858000"/>
              <a:gd name="connsiteX11" fmla="*/ 0 w 8419699"/>
              <a:gd name="connsiteY11" fmla="*/ 6858000 h 6858000"/>
              <a:gd name="connsiteX12" fmla="*/ 0 w 8419699"/>
              <a:gd name="connsiteY12" fmla="*/ 0 h 6858000"/>
              <a:gd name="connsiteX0" fmla="*/ 0 w 8419699"/>
              <a:gd name="connsiteY0" fmla="*/ 0 h 6858000"/>
              <a:gd name="connsiteX1" fmla="*/ 8196943 w 8419699"/>
              <a:gd name="connsiteY1" fmla="*/ 0 h 6858000"/>
              <a:gd name="connsiteX2" fmla="*/ 7467600 w 8419699"/>
              <a:gd name="connsiteY2" fmla="*/ 816428 h 6858000"/>
              <a:gd name="connsiteX3" fmla="*/ 7228116 w 8419699"/>
              <a:gd name="connsiteY3" fmla="*/ 1763486 h 6858000"/>
              <a:gd name="connsiteX4" fmla="*/ 7859486 w 8419699"/>
              <a:gd name="connsiteY4" fmla="*/ 2492829 h 6858000"/>
              <a:gd name="connsiteX5" fmla="*/ 8011886 w 8419699"/>
              <a:gd name="connsiteY5" fmla="*/ 3004457 h 6858000"/>
              <a:gd name="connsiteX6" fmla="*/ 7554686 w 8419699"/>
              <a:gd name="connsiteY6" fmla="*/ 3875315 h 6858000"/>
              <a:gd name="connsiteX7" fmla="*/ 7685314 w 8419699"/>
              <a:gd name="connsiteY7" fmla="*/ 4724399 h 6858000"/>
              <a:gd name="connsiteX8" fmla="*/ 8414657 w 8419699"/>
              <a:gd name="connsiteY8" fmla="*/ 5421086 h 6858000"/>
              <a:gd name="connsiteX9" fmla="*/ 8196944 w 8419699"/>
              <a:gd name="connsiteY9" fmla="*/ 6030685 h 6858000"/>
              <a:gd name="connsiteX10" fmla="*/ 7696200 w 8419699"/>
              <a:gd name="connsiteY10" fmla="*/ 6858000 h 6858000"/>
              <a:gd name="connsiteX11" fmla="*/ 0 w 8419699"/>
              <a:gd name="connsiteY11" fmla="*/ 6858000 h 6858000"/>
              <a:gd name="connsiteX12" fmla="*/ 0 w 8419699"/>
              <a:gd name="connsiteY12" fmla="*/ 0 h 6858000"/>
              <a:gd name="connsiteX0" fmla="*/ 0 w 8424869"/>
              <a:gd name="connsiteY0" fmla="*/ 0 h 6858000"/>
              <a:gd name="connsiteX1" fmla="*/ 8196943 w 8424869"/>
              <a:gd name="connsiteY1" fmla="*/ 0 h 6858000"/>
              <a:gd name="connsiteX2" fmla="*/ 7467600 w 8424869"/>
              <a:gd name="connsiteY2" fmla="*/ 816428 h 6858000"/>
              <a:gd name="connsiteX3" fmla="*/ 7228116 w 8424869"/>
              <a:gd name="connsiteY3" fmla="*/ 1763486 h 6858000"/>
              <a:gd name="connsiteX4" fmla="*/ 7859486 w 8424869"/>
              <a:gd name="connsiteY4" fmla="*/ 2492829 h 6858000"/>
              <a:gd name="connsiteX5" fmla="*/ 8011886 w 8424869"/>
              <a:gd name="connsiteY5" fmla="*/ 3004457 h 6858000"/>
              <a:gd name="connsiteX6" fmla="*/ 7554686 w 8424869"/>
              <a:gd name="connsiteY6" fmla="*/ 3875315 h 6858000"/>
              <a:gd name="connsiteX7" fmla="*/ 7685314 w 8424869"/>
              <a:gd name="connsiteY7" fmla="*/ 4724399 h 6858000"/>
              <a:gd name="connsiteX8" fmla="*/ 8414657 w 8424869"/>
              <a:gd name="connsiteY8" fmla="*/ 5421086 h 6858000"/>
              <a:gd name="connsiteX9" fmla="*/ 8196944 w 8424869"/>
              <a:gd name="connsiteY9" fmla="*/ 6030685 h 6858000"/>
              <a:gd name="connsiteX10" fmla="*/ 7696200 w 8424869"/>
              <a:gd name="connsiteY10" fmla="*/ 6858000 h 6858000"/>
              <a:gd name="connsiteX11" fmla="*/ 0 w 8424869"/>
              <a:gd name="connsiteY11" fmla="*/ 6858000 h 6858000"/>
              <a:gd name="connsiteX12" fmla="*/ 0 w 8424869"/>
              <a:gd name="connsiteY12" fmla="*/ 0 h 6858000"/>
              <a:gd name="connsiteX0" fmla="*/ 0 w 9267832"/>
              <a:gd name="connsiteY0" fmla="*/ 0 h 7700963"/>
              <a:gd name="connsiteX1" fmla="*/ 9039906 w 9267832"/>
              <a:gd name="connsiteY1" fmla="*/ 842963 h 7700963"/>
              <a:gd name="connsiteX2" fmla="*/ 8310563 w 9267832"/>
              <a:gd name="connsiteY2" fmla="*/ 1659391 h 7700963"/>
              <a:gd name="connsiteX3" fmla="*/ 8071079 w 9267832"/>
              <a:gd name="connsiteY3" fmla="*/ 2606449 h 7700963"/>
              <a:gd name="connsiteX4" fmla="*/ 8702449 w 9267832"/>
              <a:gd name="connsiteY4" fmla="*/ 3335792 h 7700963"/>
              <a:gd name="connsiteX5" fmla="*/ 8854849 w 9267832"/>
              <a:gd name="connsiteY5" fmla="*/ 3847420 h 7700963"/>
              <a:gd name="connsiteX6" fmla="*/ 8397649 w 9267832"/>
              <a:gd name="connsiteY6" fmla="*/ 4718278 h 7700963"/>
              <a:gd name="connsiteX7" fmla="*/ 8528277 w 9267832"/>
              <a:gd name="connsiteY7" fmla="*/ 5567362 h 7700963"/>
              <a:gd name="connsiteX8" fmla="*/ 9257620 w 9267832"/>
              <a:gd name="connsiteY8" fmla="*/ 6264049 h 7700963"/>
              <a:gd name="connsiteX9" fmla="*/ 9039907 w 9267832"/>
              <a:gd name="connsiteY9" fmla="*/ 6873648 h 7700963"/>
              <a:gd name="connsiteX10" fmla="*/ 8539163 w 9267832"/>
              <a:gd name="connsiteY10" fmla="*/ 7700963 h 7700963"/>
              <a:gd name="connsiteX11" fmla="*/ 842963 w 9267832"/>
              <a:gd name="connsiteY11" fmla="*/ 7700963 h 7700963"/>
              <a:gd name="connsiteX12" fmla="*/ 0 w 9267832"/>
              <a:gd name="connsiteY12" fmla="*/ 0 h 7700963"/>
              <a:gd name="connsiteX0" fmla="*/ 0 w 9267832"/>
              <a:gd name="connsiteY0" fmla="*/ 0 h 8586788"/>
              <a:gd name="connsiteX1" fmla="*/ 9039906 w 9267832"/>
              <a:gd name="connsiteY1" fmla="*/ 842963 h 8586788"/>
              <a:gd name="connsiteX2" fmla="*/ 8310563 w 9267832"/>
              <a:gd name="connsiteY2" fmla="*/ 1659391 h 8586788"/>
              <a:gd name="connsiteX3" fmla="*/ 8071079 w 9267832"/>
              <a:gd name="connsiteY3" fmla="*/ 2606449 h 8586788"/>
              <a:gd name="connsiteX4" fmla="*/ 8702449 w 9267832"/>
              <a:gd name="connsiteY4" fmla="*/ 3335792 h 8586788"/>
              <a:gd name="connsiteX5" fmla="*/ 8854849 w 9267832"/>
              <a:gd name="connsiteY5" fmla="*/ 3847420 h 8586788"/>
              <a:gd name="connsiteX6" fmla="*/ 8397649 w 9267832"/>
              <a:gd name="connsiteY6" fmla="*/ 4718278 h 8586788"/>
              <a:gd name="connsiteX7" fmla="*/ 8528277 w 9267832"/>
              <a:gd name="connsiteY7" fmla="*/ 5567362 h 8586788"/>
              <a:gd name="connsiteX8" fmla="*/ 9257620 w 9267832"/>
              <a:gd name="connsiteY8" fmla="*/ 6264049 h 8586788"/>
              <a:gd name="connsiteX9" fmla="*/ 9039907 w 9267832"/>
              <a:gd name="connsiteY9" fmla="*/ 6873648 h 8586788"/>
              <a:gd name="connsiteX10" fmla="*/ 8539163 w 9267832"/>
              <a:gd name="connsiteY10" fmla="*/ 7700963 h 8586788"/>
              <a:gd name="connsiteX11" fmla="*/ 14288 w 9267832"/>
              <a:gd name="connsiteY11" fmla="*/ 8586788 h 8586788"/>
              <a:gd name="connsiteX12" fmla="*/ 0 w 9267832"/>
              <a:gd name="connsiteY12" fmla="*/ 0 h 8586788"/>
              <a:gd name="connsiteX0" fmla="*/ 0 w 9267832"/>
              <a:gd name="connsiteY0" fmla="*/ 0 h 8643938"/>
              <a:gd name="connsiteX1" fmla="*/ 9039906 w 9267832"/>
              <a:gd name="connsiteY1" fmla="*/ 842963 h 8643938"/>
              <a:gd name="connsiteX2" fmla="*/ 8310563 w 9267832"/>
              <a:gd name="connsiteY2" fmla="*/ 1659391 h 8643938"/>
              <a:gd name="connsiteX3" fmla="*/ 8071079 w 9267832"/>
              <a:gd name="connsiteY3" fmla="*/ 2606449 h 8643938"/>
              <a:gd name="connsiteX4" fmla="*/ 8702449 w 9267832"/>
              <a:gd name="connsiteY4" fmla="*/ 3335792 h 8643938"/>
              <a:gd name="connsiteX5" fmla="*/ 8854849 w 9267832"/>
              <a:gd name="connsiteY5" fmla="*/ 3847420 h 8643938"/>
              <a:gd name="connsiteX6" fmla="*/ 8397649 w 9267832"/>
              <a:gd name="connsiteY6" fmla="*/ 4718278 h 8643938"/>
              <a:gd name="connsiteX7" fmla="*/ 8528277 w 9267832"/>
              <a:gd name="connsiteY7" fmla="*/ 5567362 h 8643938"/>
              <a:gd name="connsiteX8" fmla="*/ 9257620 w 9267832"/>
              <a:gd name="connsiteY8" fmla="*/ 6264049 h 8643938"/>
              <a:gd name="connsiteX9" fmla="*/ 9039907 w 9267832"/>
              <a:gd name="connsiteY9" fmla="*/ 6873648 h 8643938"/>
              <a:gd name="connsiteX10" fmla="*/ 8539163 w 9267832"/>
              <a:gd name="connsiteY10" fmla="*/ 7700963 h 8643938"/>
              <a:gd name="connsiteX11" fmla="*/ 8615363 w 9267832"/>
              <a:gd name="connsiteY11" fmla="*/ 8643938 h 8643938"/>
              <a:gd name="connsiteX12" fmla="*/ 14288 w 9267832"/>
              <a:gd name="connsiteY12" fmla="*/ 8586788 h 8643938"/>
              <a:gd name="connsiteX13" fmla="*/ 0 w 9267832"/>
              <a:gd name="connsiteY13" fmla="*/ 0 h 8643938"/>
              <a:gd name="connsiteX0" fmla="*/ 0 w 9267832"/>
              <a:gd name="connsiteY0" fmla="*/ 0 h 8643938"/>
              <a:gd name="connsiteX1" fmla="*/ 9039906 w 9267832"/>
              <a:gd name="connsiteY1" fmla="*/ 842963 h 8643938"/>
              <a:gd name="connsiteX2" fmla="*/ 8310563 w 9267832"/>
              <a:gd name="connsiteY2" fmla="*/ 1659391 h 8643938"/>
              <a:gd name="connsiteX3" fmla="*/ 8071079 w 9267832"/>
              <a:gd name="connsiteY3" fmla="*/ 2606449 h 8643938"/>
              <a:gd name="connsiteX4" fmla="*/ 8702449 w 9267832"/>
              <a:gd name="connsiteY4" fmla="*/ 3335792 h 8643938"/>
              <a:gd name="connsiteX5" fmla="*/ 8854849 w 9267832"/>
              <a:gd name="connsiteY5" fmla="*/ 3847420 h 8643938"/>
              <a:gd name="connsiteX6" fmla="*/ 8397649 w 9267832"/>
              <a:gd name="connsiteY6" fmla="*/ 4718278 h 8643938"/>
              <a:gd name="connsiteX7" fmla="*/ 8528277 w 9267832"/>
              <a:gd name="connsiteY7" fmla="*/ 5567362 h 8643938"/>
              <a:gd name="connsiteX8" fmla="*/ 9257620 w 9267832"/>
              <a:gd name="connsiteY8" fmla="*/ 6264049 h 8643938"/>
              <a:gd name="connsiteX9" fmla="*/ 9039907 w 9267832"/>
              <a:gd name="connsiteY9" fmla="*/ 6873648 h 8643938"/>
              <a:gd name="connsiteX10" fmla="*/ 8539163 w 9267832"/>
              <a:gd name="connsiteY10" fmla="*/ 7700963 h 8643938"/>
              <a:gd name="connsiteX11" fmla="*/ 8829675 w 9267832"/>
              <a:gd name="connsiteY11" fmla="*/ 8643938 h 8643938"/>
              <a:gd name="connsiteX12" fmla="*/ 14288 w 9267832"/>
              <a:gd name="connsiteY12" fmla="*/ 8586788 h 8643938"/>
              <a:gd name="connsiteX13" fmla="*/ 0 w 9267832"/>
              <a:gd name="connsiteY13" fmla="*/ 0 h 8643938"/>
              <a:gd name="connsiteX0" fmla="*/ 0 w 9267832"/>
              <a:gd name="connsiteY0" fmla="*/ 0 h 8643938"/>
              <a:gd name="connsiteX1" fmla="*/ 9039906 w 9267832"/>
              <a:gd name="connsiteY1" fmla="*/ 842963 h 8643938"/>
              <a:gd name="connsiteX2" fmla="*/ 8310563 w 9267832"/>
              <a:gd name="connsiteY2" fmla="*/ 1659391 h 8643938"/>
              <a:gd name="connsiteX3" fmla="*/ 8071079 w 9267832"/>
              <a:gd name="connsiteY3" fmla="*/ 2606449 h 8643938"/>
              <a:gd name="connsiteX4" fmla="*/ 8702449 w 9267832"/>
              <a:gd name="connsiteY4" fmla="*/ 3335792 h 8643938"/>
              <a:gd name="connsiteX5" fmla="*/ 8854849 w 9267832"/>
              <a:gd name="connsiteY5" fmla="*/ 3847420 h 8643938"/>
              <a:gd name="connsiteX6" fmla="*/ 8397649 w 9267832"/>
              <a:gd name="connsiteY6" fmla="*/ 4718278 h 8643938"/>
              <a:gd name="connsiteX7" fmla="*/ 8528277 w 9267832"/>
              <a:gd name="connsiteY7" fmla="*/ 5567362 h 8643938"/>
              <a:gd name="connsiteX8" fmla="*/ 9257620 w 9267832"/>
              <a:gd name="connsiteY8" fmla="*/ 6264049 h 8643938"/>
              <a:gd name="connsiteX9" fmla="*/ 9039907 w 9267832"/>
              <a:gd name="connsiteY9" fmla="*/ 6873648 h 8643938"/>
              <a:gd name="connsiteX10" fmla="*/ 8539163 w 9267832"/>
              <a:gd name="connsiteY10" fmla="*/ 7700963 h 8643938"/>
              <a:gd name="connsiteX11" fmla="*/ 8829675 w 9267832"/>
              <a:gd name="connsiteY11" fmla="*/ 8643938 h 8643938"/>
              <a:gd name="connsiteX12" fmla="*/ 14288 w 9267832"/>
              <a:gd name="connsiteY12" fmla="*/ 8586788 h 8643938"/>
              <a:gd name="connsiteX13" fmla="*/ 0 w 9267832"/>
              <a:gd name="connsiteY13" fmla="*/ 0 h 8643938"/>
              <a:gd name="connsiteX0" fmla="*/ 0 w 9267832"/>
              <a:gd name="connsiteY0" fmla="*/ 0 h 8643938"/>
              <a:gd name="connsiteX1" fmla="*/ 9039906 w 9267832"/>
              <a:gd name="connsiteY1" fmla="*/ 842963 h 8643938"/>
              <a:gd name="connsiteX2" fmla="*/ 8310563 w 9267832"/>
              <a:gd name="connsiteY2" fmla="*/ 1659391 h 8643938"/>
              <a:gd name="connsiteX3" fmla="*/ 8071079 w 9267832"/>
              <a:gd name="connsiteY3" fmla="*/ 2606449 h 8643938"/>
              <a:gd name="connsiteX4" fmla="*/ 8702449 w 9267832"/>
              <a:gd name="connsiteY4" fmla="*/ 3335792 h 8643938"/>
              <a:gd name="connsiteX5" fmla="*/ 8854849 w 9267832"/>
              <a:gd name="connsiteY5" fmla="*/ 3847420 h 8643938"/>
              <a:gd name="connsiteX6" fmla="*/ 8397649 w 9267832"/>
              <a:gd name="connsiteY6" fmla="*/ 4718278 h 8643938"/>
              <a:gd name="connsiteX7" fmla="*/ 8528277 w 9267832"/>
              <a:gd name="connsiteY7" fmla="*/ 5567362 h 8643938"/>
              <a:gd name="connsiteX8" fmla="*/ 9257620 w 9267832"/>
              <a:gd name="connsiteY8" fmla="*/ 6264049 h 8643938"/>
              <a:gd name="connsiteX9" fmla="*/ 9039907 w 9267832"/>
              <a:gd name="connsiteY9" fmla="*/ 6873648 h 8643938"/>
              <a:gd name="connsiteX10" fmla="*/ 8539163 w 9267832"/>
              <a:gd name="connsiteY10" fmla="*/ 7700963 h 8643938"/>
              <a:gd name="connsiteX11" fmla="*/ 8829675 w 9267832"/>
              <a:gd name="connsiteY11" fmla="*/ 8643938 h 8643938"/>
              <a:gd name="connsiteX12" fmla="*/ 14288 w 9267832"/>
              <a:gd name="connsiteY12" fmla="*/ 8586788 h 8643938"/>
              <a:gd name="connsiteX13" fmla="*/ 0 w 9267832"/>
              <a:gd name="connsiteY13" fmla="*/ 0 h 8643938"/>
              <a:gd name="connsiteX0" fmla="*/ 0 w 9844088"/>
              <a:gd name="connsiteY0" fmla="*/ 271477 h 8915415"/>
              <a:gd name="connsiteX1" fmla="*/ 9844088 w 9844088"/>
              <a:gd name="connsiteY1" fmla="*/ 57165 h 8915415"/>
              <a:gd name="connsiteX2" fmla="*/ 9039906 w 9844088"/>
              <a:gd name="connsiteY2" fmla="*/ 1114440 h 8915415"/>
              <a:gd name="connsiteX3" fmla="*/ 8310563 w 9844088"/>
              <a:gd name="connsiteY3" fmla="*/ 1930868 h 8915415"/>
              <a:gd name="connsiteX4" fmla="*/ 8071079 w 9844088"/>
              <a:gd name="connsiteY4" fmla="*/ 2877926 h 8915415"/>
              <a:gd name="connsiteX5" fmla="*/ 8702449 w 9844088"/>
              <a:gd name="connsiteY5" fmla="*/ 3607269 h 8915415"/>
              <a:gd name="connsiteX6" fmla="*/ 8854849 w 9844088"/>
              <a:gd name="connsiteY6" fmla="*/ 4118897 h 8915415"/>
              <a:gd name="connsiteX7" fmla="*/ 8397649 w 9844088"/>
              <a:gd name="connsiteY7" fmla="*/ 4989755 h 8915415"/>
              <a:gd name="connsiteX8" fmla="*/ 8528277 w 9844088"/>
              <a:gd name="connsiteY8" fmla="*/ 5838839 h 8915415"/>
              <a:gd name="connsiteX9" fmla="*/ 9257620 w 9844088"/>
              <a:gd name="connsiteY9" fmla="*/ 6535526 h 8915415"/>
              <a:gd name="connsiteX10" fmla="*/ 9039907 w 9844088"/>
              <a:gd name="connsiteY10" fmla="*/ 7145125 h 8915415"/>
              <a:gd name="connsiteX11" fmla="*/ 8539163 w 9844088"/>
              <a:gd name="connsiteY11" fmla="*/ 7972440 h 8915415"/>
              <a:gd name="connsiteX12" fmla="*/ 8829675 w 9844088"/>
              <a:gd name="connsiteY12" fmla="*/ 8915415 h 8915415"/>
              <a:gd name="connsiteX13" fmla="*/ 14288 w 9844088"/>
              <a:gd name="connsiteY13" fmla="*/ 8858265 h 8915415"/>
              <a:gd name="connsiteX14" fmla="*/ 0 w 9844088"/>
              <a:gd name="connsiteY14" fmla="*/ 271477 h 8915415"/>
              <a:gd name="connsiteX0" fmla="*/ 0 w 9844088"/>
              <a:gd name="connsiteY0" fmla="*/ 214850 h 8858788"/>
              <a:gd name="connsiteX1" fmla="*/ 9844088 w 9844088"/>
              <a:gd name="connsiteY1" fmla="*/ 538 h 8858788"/>
              <a:gd name="connsiteX2" fmla="*/ 9039906 w 9844088"/>
              <a:gd name="connsiteY2" fmla="*/ 1057813 h 8858788"/>
              <a:gd name="connsiteX3" fmla="*/ 8310563 w 9844088"/>
              <a:gd name="connsiteY3" fmla="*/ 1874241 h 8858788"/>
              <a:gd name="connsiteX4" fmla="*/ 8071079 w 9844088"/>
              <a:gd name="connsiteY4" fmla="*/ 2821299 h 8858788"/>
              <a:gd name="connsiteX5" fmla="*/ 8702449 w 9844088"/>
              <a:gd name="connsiteY5" fmla="*/ 3550642 h 8858788"/>
              <a:gd name="connsiteX6" fmla="*/ 8854849 w 9844088"/>
              <a:gd name="connsiteY6" fmla="*/ 4062270 h 8858788"/>
              <a:gd name="connsiteX7" fmla="*/ 8397649 w 9844088"/>
              <a:gd name="connsiteY7" fmla="*/ 4933128 h 8858788"/>
              <a:gd name="connsiteX8" fmla="*/ 8528277 w 9844088"/>
              <a:gd name="connsiteY8" fmla="*/ 5782212 h 8858788"/>
              <a:gd name="connsiteX9" fmla="*/ 9257620 w 9844088"/>
              <a:gd name="connsiteY9" fmla="*/ 6478899 h 8858788"/>
              <a:gd name="connsiteX10" fmla="*/ 9039907 w 9844088"/>
              <a:gd name="connsiteY10" fmla="*/ 7088498 h 8858788"/>
              <a:gd name="connsiteX11" fmla="*/ 8539163 w 9844088"/>
              <a:gd name="connsiteY11" fmla="*/ 7915813 h 8858788"/>
              <a:gd name="connsiteX12" fmla="*/ 8829675 w 9844088"/>
              <a:gd name="connsiteY12" fmla="*/ 8858788 h 8858788"/>
              <a:gd name="connsiteX13" fmla="*/ 14288 w 9844088"/>
              <a:gd name="connsiteY13" fmla="*/ 8801638 h 8858788"/>
              <a:gd name="connsiteX14" fmla="*/ 0 w 9844088"/>
              <a:gd name="connsiteY14" fmla="*/ 214850 h 8858788"/>
              <a:gd name="connsiteX0" fmla="*/ 0 w 9844088"/>
              <a:gd name="connsiteY0" fmla="*/ 215461 h 8859399"/>
              <a:gd name="connsiteX1" fmla="*/ 9844088 w 9844088"/>
              <a:gd name="connsiteY1" fmla="*/ 1149 h 8859399"/>
              <a:gd name="connsiteX2" fmla="*/ 9039906 w 9844088"/>
              <a:gd name="connsiteY2" fmla="*/ 1058424 h 8859399"/>
              <a:gd name="connsiteX3" fmla="*/ 8310563 w 9844088"/>
              <a:gd name="connsiteY3" fmla="*/ 1874852 h 8859399"/>
              <a:gd name="connsiteX4" fmla="*/ 8071079 w 9844088"/>
              <a:gd name="connsiteY4" fmla="*/ 2821910 h 8859399"/>
              <a:gd name="connsiteX5" fmla="*/ 8702449 w 9844088"/>
              <a:gd name="connsiteY5" fmla="*/ 3551253 h 8859399"/>
              <a:gd name="connsiteX6" fmla="*/ 8854849 w 9844088"/>
              <a:gd name="connsiteY6" fmla="*/ 4062881 h 8859399"/>
              <a:gd name="connsiteX7" fmla="*/ 8397649 w 9844088"/>
              <a:gd name="connsiteY7" fmla="*/ 4933739 h 8859399"/>
              <a:gd name="connsiteX8" fmla="*/ 8528277 w 9844088"/>
              <a:gd name="connsiteY8" fmla="*/ 5782823 h 8859399"/>
              <a:gd name="connsiteX9" fmla="*/ 9257620 w 9844088"/>
              <a:gd name="connsiteY9" fmla="*/ 6479510 h 8859399"/>
              <a:gd name="connsiteX10" fmla="*/ 9039907 w 9844088"/>
              <a:gd name="connsiteY10" fmla="*/ 7089109 h 8859399"/>
              <a:gd name="connsiteX11" fmla="*/ 8539163 w 9844088"/>
              <a:gd name="connsiteY11" fmla="*/ 7916424 h 8859399"/>
              <a:gd name="connsiteX12" fmla="*/ 8829675 w 9844088"/>
              <a:gd name="connsiteY12" fmla="*/ 8859399 h 8859399"/>
              <a:gd name="connsiteX13" fmla="*/ 14288 w 9844088"/>
              <a:gd name="connsiteY13" fmla="*/ 8802249 h 8859399"/>
              <a:gd name="connsiteX14" fmla="*/ 0 w 9844088"/>
              <a:gd name="connsiteY14" fmla="*/ 215461 h 8859399"/>
              <a:gd name="connsiteX0" fmla="*/ 0 w 10072688"/>
              <a:gd name="connsiteY0" fmla="*/ 989 h 8930677"/>
              <a:gd name="connsiteX1" fmla="*/ 10072688 w 10072688"/>
              <a:gd name="connsiteY1" fmla="*/ 72427 h 8930677"/>
              <a:gd name="connsiteX2" fmla="*/ 9268506 w 10072688"/>
              <a:gd name="connsiteY2" fmla="*/ 1129702 h 8930677"/>
              <a:gd name="connsiteX3" fmla="*/ 8539163 w 10072688"/>
              <a:gd name="connsiteY3" fmla="*/ 1946130 h 8930677"/>
              <a:gd name="connsiteX4" fmla="*/ 8299679 w 10072688"/>
              <a:gd name="connsiteY4" fmla="*/ 2893188 h 8930677"/>
              <a:gd name="connsiteX5" fmla="*/ 8931049 w 10072688"/>
              <a:gd name="connsiteY5" fmla="*/ 3622531 h 8930677"/>
              <a:gd name="connsiteX6" fmla="*/ 9083449 w 10072688"/>
              <a:gd name="connsiteY6" fmla="*/ 4134159 h 8930677"/>
              <a:gd name="connsiteX7" fmla="*/ 8626249 w 10072688"/>
              <a:gd name="connsiteY7" fmla="*/ 5005017 h 8930677"/>
              <a:gd name="connsiteX8" fmla="*/ 8756877 w 10072688"/>
              <a:gd name="connsiteY8" fmla="*/ 5854101 h 8930677"/>
              <a:gd name="connsiteX9" fmla="*/ 9486220 w 10072688"/>
              <a:gd name="connsiteY9" fmla="*/ 6550788 h 8930677"/>
              <a:gd name="connsiteX10" fmla="*/ 9268507 w 10072688"/>
              <a:gd name="connsiteY10" fmla="*/ 7160387 h 8930677"/>
              <a:gd name="connsiteX11" fmla="*/ 8767763 w 10072688"/>
              <a:gd name="connsiteY11" fmla="*/ 7987702 h 8930677"/>
              <a:gd name="connsiteX12" fmla="*/ 9058275 w 10072688"/>
              <a:gd name="connsiteY12" fmla="*/ 8930677 h 8930677"/>
              <a:gd name="connsiteX13" fmla="*/ 242888 w 10072688"/>
              <a:gd name="connsiteY13" fmla="*/ 8873527 h 8930677"/>
              <a:gd name="connsiteX14" fmla="*/ 0 w 10072688"/>
              <a:gd name="connsiteY14" fmla="*/ 989 h 8930677"/>
              <a:gd name="connsiteX0" fmla="*/ 0 w 10144125"/>
              <a:gd name="connsiteY0" fmla="*/ 33835 h 8863511"/>
              <a:gd name="connsiteX1" fmla="*/ 10144125 w 10144125"/>
              <a:gd name="connsiteY1" fmla="*/ 5261 h 8863511"/>
              <a:gd name="connsiteX2" fmla="*/ 9339943 w 10144125"/>
              <a:gd name="connsiteY2" fmla="*/ 1062536 h 8863511"/>
              <a:gd name="connsiteX3" fmla="*/ 8610600 w 10144125"/>
              <a:gd name="connsiteY3" fmla="*/ 1878964 h 8863511"/>
              <a:gd name="connsiteX4" fmla="*/ 8371116 w 10144125"/>
              <a:gd name="connsiteY4" fmla="*/ 2826022 h 8863511"/>
              <a:gd name="connsiteX5" fmla="*/ 9002486 w 10144125"/>
              <a:gd name="connsiteY5" fmla="*/ 3555365 h 8863511"/>
              <a:gd name="connsiteX6" fmla="*/ 9154886 w 10144125"/>
              <a:gd name="connsiteY6" fmla="*/ 4066993 h 8863511"/>
              <a:gd name="connsiteX7" fmla="*/ 8697686 w 10144125"/>
              <a:gd name="connsiteY7" fmla="*/ 4937851 h 8863511"/>
              <a:gd name="connsiteX8" fmla="*/ 8828314 w 10144125"/>
              <a:gd name="connsiteY8" fmla="*/ 5786935 h 8863511"/>
              <a:gd name="connsiteX9" fmla="*/ 9557657 w 10144125"/>
              <a:gd name="connsiteY9" fmla="*/ 6483622 h 8863511"/>
              <a:gd name="connsiteX10" fmla="*/ 9339944 w 10144125"/>
              <a:gd name="connsiteY10" fmla="*/ 7093221 h 8863511"/>
              <a:gd name="connsiteX11" fmla="*/ 8839200 w 10144125"/>
              <a:gd name="connsiteY11" fmla="*/ 7920536 h 8863511"/>
              <a:gd name="connsiteX12" fmla="*/ 9129712 w 10144125"/>
              <a:gd name="connsiteY12" fmla="*/ 8863511 h 8863511"/>
              <a:gd name="connsiteX13" fmla="*/ 314325 w 10144125"/>
              <a:gd name="connsiteY13" fmla="*/ 8806361 h 8863511"/>
              <a:gd name="connsiteX14" fmla="*/ 0 w 10144125"/>
              <a:gd name="connsiteY14" fmla="*/ 33835 h 8863511"/>
              <a:gd name="connsiteX0" fmla="*/ 0 w 10272713"/>
              <a:gd name="connsiteY0" fmla="*/ 2533 h 8889359"/>
              <a:gd name="connsiteX1" fmla="*/ 10272713 w 10272713"/>
              <a:gd name="connsiteY1" fmla="*/ 31109 h 8889359"/>
              <a:gd name="connsiteX2" fmla="*/ 9468531 w 10272713"/>
              <a:gd name="connsiteY2" fmla="*/ 1088384 h 8889359"/>
              <a:gd name="connsiteX3" fmla="*/ 8739188 w 10272713"/>
              <a:gd name="connsiteY3" fmla="*/ 1904812 h 8889359"/>
              <a:gd name="connsiteX4" fmla="*/ 8499704 w 10272713"/>
              <a:gd name="connsiteY4" fmla="*/ 2851870 h 8889359"/>
              <a:gd name="connsiteX5" fmla="*/ 9131074 w 10272713"/>
              <a:gd name="connsiteY5" fmla="*/ 3581213 h 8889359"/>
              <a:gd name="connsiteX6" fmla="*/ 9283474 w 10272713"/>
              <a:gd name="connsiteY6" fmla="*/ 4092841 h 8889359"/>
              <a:gd name="connsiteX7" fmla="*/ 8826274 w 10272713"/>
              <a:gd name="connsiteY7" fmla="*/ 4963699 h 8889359"/>
              <a:gd name="connsiteX8" fmla="*/ 8956902 w 10272713"/>
              <a:gd name="connsiteY8" fmla="*/ 5812783 h 8889359"/>
              <a:gd name="connsiteX9" fmla="*/ 9686245 w 10272713"/>
              <a:gd name="connsiteY9" fmla="*/ 6509470 h 8889359"/>
              <a:gd name="connsiteX10" fmla="*/ 9468532 w 10272713"/>
              <a:gd name="connsiteY10" fmla="*/ 7119069 h 8889359"/>
              <a:gd name="connsiteX11" fmla="*/ 8967788 w 10272713"/>
              <a:gd name="connsiteY11" fmla="*/ 7946384 h 8889359"/>
              <a:gd name="connsiteX12" fmla="*/ 9258300 w 10272713"/>
              <a:gd name="connsiteY12" fmla="*/ 8889359 h 8889359"/>
              <a:gd name="connsiteX13" fmla="*/ 442913 w 10272713"/>
              <a:gd name="connsiteY13" fmla="*/ 8832209 h 8889359"/>
              <a:gd name="connsiteX14" fmla="*/ 0 w 10272713"/>
              <a:gd name="connsiteY14" fmla="*/ 2533 h 8889359"/>
              <a:gd name="connsiteX0" fmla="*/ 43168 w 10315881"/>
              <a:gd name="connsiteY0" fmla="*/ 2533 h 8889359"/>
              <a:gd name="connsiteX1" fmla="*/ 10315881 w 10315881"/>
              <a:gd name="connsiteY1" fmla="*/ 31109 h 8889359"/>
              <a:gd name="connsiteX2" fmla="*/ 9511699 w 10315881"/>
              <a:gd name="connsiteY2" fmla="*/ 1088384 h 8889359"/>
              <a:gd name="connsiteX3" fmla="*/ 8782356 w 10315881"/>
              <a:gd name="connsiteY3" fmla="*/ 1904812 h 8889359"/>
              <a:gd name="connsiteX4" fmla="*/ 8542872 w 10315881"/>
              <a:gd name="connsiteY4" fmla="*/ 2851870 h 8889359"/>
              <a:gd name="connsiteX5" fmla="*/ 9174242 w 10315881"/>
              <a:gd name="connsiteY5" fmla="*/ 3581213 h 8889359"/>
              <a:gd name="connsiteX6" fmla="*/ 9326642 w 10315881"/>
              <a:gd name="connsiteY6" fmla="*/ 4092841 h 8889359"/>
              <a:gd name="connsiteX7" fmla="*/ 8869442 w 10315881"/>
              <a:gd name="connsiteY7" fmla="*/ 4963699 h 8889359"/>
              <a:gd name="connsiteX8" fmla="*/ 9000070 w 10315881"/>
              <a:gd name="connsiteY8" fmla="*/ 5812783 h 8889359"/>
              <a:gd name="connsiteX9" fmla="*/ 9729413 w 10315881"/>
              <a:gd name="connsiteY9" fmla="*/ 6509470 h 8889359"/>
              <a:gd name="connsiteX10" fmla="*/ 9511700 w 10315881"/>
              <a:gd name="connsiteY10" fmla="*/ 7119069 h 8889359"/>
              <a:gd name="connsiteX11" fmla="*/ 9010956 w 10315881"/>
              <a:gd name="connsiteY11" fmla="*/ 7946384 h 8889359"/>
              <a:gd name="connsiteX12" fmla="*/ 9301468 w 10315881"/>
              <a:gd name="connsiteY12" fmla="*/ 8889359 h 8889359"/>
              <a:gd name="connsiteX13" fmla="*/ 306 w 10315881"/>
              <a:gd name="connsiteY13" fmla="*/ 8832209 h 8889359"/>
              <a:gd name="connsiteX14" fmla="*/ 43168 w 10315881"/>
              <a:gd name="connsiteY14" fmla="*/ 2533 h 8889359"/>
              <a:gd name="connsiteX0" fmla="*/ 0 w 10272713"/>
              <a:gd name="connsiteY0" fmla="*/ 2533 h 8889359"/>
              <a:gd name="connsiteX1" fmla="*/ 10272713 w 10272713"/>
              <a:gd name="connsiteY1" fmla="*/ 31109 h 8889359"/>
              <a:gd name="connsiteX2" fmla="*/ 9468531 w 10272713"/>
              <a:gd name="connsiteY2" fmla="*/ 1088384 h 8889359"/>
              <a:gd name="connsiteX3" fmla="*/ 8739188 w 10272713"/>
              <a:gd name="connsiteY3" fmla="*/ 1904812 h 8889359"/>
              <a:gd name="connsiteX4" fmla="*/ 8499704 w 10272713"/>
              <a:gd name="connsiteY4" fmla="*/ 2851870 h 8889359"/>
              <a:gd name="connsiteX5" fmla="*/ 9131074 w 10272713"/>
              <a:gd name="connsiteY5" fmla="*/ 3581213 h 8889359"/>
              <a:gd name="connsiteX6" fmla="*/ 9283474 w 10272713"/>
              <a:gd name="connsiteY6" fmla="*/ 4092841 h 8889359"/>
              <a:gd name="connsiteX7" fmla="*/ 8826274 w 10272713"/>
              <a:gd name="connsiteY7" fmla="*/ 4963699 h 8889359"/>
              <a:gd name="connsiteX8" fmla="*/ 8956902 w 10272713"/>
              <a:gd name="connsiteY8" fmla="*/ 5812783 h 8889359"/>
              <a:gd name="connsiteX9" fmla="*/ 9686245 w 10272713"/>
              <a:gd name="connsiteY9" fmla="*/ 6509470 h 8889359"/>
              <a:gd name="connsiteX10" fmla="*/ 9468532 w 10272713"/>
              <a:gd name="connsiteY10" fmla="*/ 7119069 h 8889359"/>
              <a:gd name="connsiteX11" fmla="*/ 8967788 w 10272713"/>
              <a:gd name="connsiteY11" fmla="*/ 7946384 h 8889359"/>
              <a:gd name="connsiteX12" fmla="*/ 9258300 w 10272713"/>
              <a:gd name="connsiteY12" fmla="*/ 8889359 h 8889359"/>
              <a:gd name="connsiteX13" fmla="*/ 42863 w 10272713"/>
              <a:gd name="connsiteY13" fmla="*/ 8860784 h 8889359"/>
              <a:gd name="connsiteX14" fmla="*/ 0 w 10272713"/>
              <a:gd name="connsiteY14" fmla="*/ 2533 h 8889359"/>
              <a:gd name="connsiteX0" fmla="*/ 13720436 w 13720437"/>
              <a:gd name="connsiteY0" fmla="*/ 5169 h 8876229"/>
              <a:gd name="connsiteX1" fmla="*/ 10229852 w 13720437"/>
              <a:gd name="connsiteY1" fmla="*/ 17979 h 8876229"/>
              <a:gd name="connsiteX2" fmla="*/ 9425670 w 13720437"/>
              <a:gd name="connsiteY2" fmla="*/ 1075254 h 8876229"/>
              <a:gd name="connsiteX3" fmla="*/ 8696327 w 13720437"/>
              <a:gd name="connsiteY3" fmla="*/ 1891682 h 8876229"/>
              <a:gd name="connsiteX4" fmla="*/ 8456843 w 13720437"/>
              <a:gd name="connsiteY4" fmla="*/ 2838740 h 8876229"/>
              <a:gd name="connsiteX5" fmla="*/ 9088213 w 13720437"/>
              <a:gd name="connsiteY5" fmla="*/ 3568083 h 8876229"/>
              <a:gd name="connsiteX6" fmla="*/ 9240613 w 13720437"/>
              <a:gd name="connsiteY6" fmla="*/ 4079711 h 8876229"/>
              <a:gd name="connsiteX7" fmla="*/ 8783413 w 13720437"/>
              <a:gd name="connsiteY7" fmla="*/ 4950569 h 8876229"/>
              <a:gd name="connsiteX8" fmla="*/ 8914041 w 13720437"/>
              <a:gd name="connsiteY8" fmla="*/ 5799653 h 8876229"/>
              <a:gd name="connsiteX9" fmla="*/ 9643384 w 13720437"/>
              <a:gd name="connsiteY9" fmla="*/ 6496340 h 8876229"/>
              <a:gd name="connsiteX10" fmla="*/ 9425671 w 13720437"/>
              <a:gd name="connsiteY10" fmla="*/ 7105939 h 8876229"/>
              <a:gd name="connsiteX11" fmla="*/ 8924927 w 13720437"/>
              <a:gd name="connsiteY11" fmla="*/ 7933254 h 8876229"/>
              <a:gd name="connsiteX12" fmla="*/ 9215439 w 13720437"/>
              <a:gd name="connsiteY12" fmla="*/ 8876229 h 8876229"/>
              <a:gd name="connsiteX13" fmla="*/ 2 w 13720437"/>
              <a:gd name="connsiteY13" fmla="*/ 8847654 h 8876229"/>
              <a:gd name="connsiteX14" fmla="*/ 13720436 w 13720437"/>
              <a:gd name="connsiteY14" fmla="*/ 5169 h 8876229"/>
              <a:gd name="connsiteX0" fmla="*/ 5291115 w 5349743"/>
              <a:gd name="connsiteY0" fmla="*/ 5169 h 8876229"/>
              <a:gd name="connsiteX1" fmla="*/ 1800531 w 5349743"/>
              <a:gd name="connsiteY1" fmla="*/ 17979 h 8876229"/>
              <a:gd name="connsiteX2" fmla="*/ 996349 w 5349743"/>
              <a:gd name="connsiteY2" fmla="*/ 1075254 h 8876229"/>
              <a:gd name="connsiteX3" fmla="*/ 267006 w 5349743"/>
              <a:gd name="connsiteY3" fmla="*/ 1891682 h 8876229"/>
              <a:gd name="connsiteX4" fmla="*/ 27522 w 5349743"/>
              <a:gd name="connsiteY4" fmla="*/ 2838740 h 8876229"/>
              <a:gd name="connsiteX5" fmla="*/ 658892 w 5349743"/>
              <a:gd name="connsiteY5" fmla="*/ 3568083 h 8876229"/>
              <a:gd name="connsiteX6" fmla="*/ 811292 w 5349743"/>
              <a:gd name="connsiteY6" fmla="*/ 4079711 h 8876229"/>
              <a:gd name="connsiteX7" fmla="*/ 354092 w 5349743"/>
              <a:gd name="connsiteY7" fmla="*/ 4950569 h 8876229"/>
              <a:gd name="connsiteX8" fmla="*/ 484720 w 5349743"/>
              <a:gd name="connsiteY8" fmla="*/ 5799653 h 8876229"/>
              <a:gd name="connsiteX9" fmla="*/ 1214063 w 5349743"/>
              <a:gd name="connsiteY9" fmla="*/ 6496340 h 8876229"/>
              <a:gd name="connsiteX10" fmla="*/ 996350 w 5349743"/>
              <a:gd name="connsiteY10" fmla="*/ 7105939 h 8876229"/>
              <a:gd name="connsiteX11" fmla="*/ 495606 w 5349743"/>
              <a:gd name="connsiteY11" fmla="*/ 7933254 h 8876229"/>
              <a:gd name="connsiteX12" fmla="*/ 786118 w 5349743"/>
              <a:gd name="connsiteY12" fmla="*/ 8876229 h 8876229"/>
              <a:gd name="connsiteX13" fmla="*/ 5349743 w 5349743"/>
              <a:gd name="connsiteY13" fmla="*/ 8816123 h 8876229"/>
              <a:gd name="connsiteX14" fmla="*/ 5291115 w 5349743"/>
              <a:gd name="connsiteY14" fmla="*/ 5169 h 887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9743" h="8876229">
                <a:moveTo>
                  <a:pt x="5291115" y="5169"/>
                </a:moveTo>
                <a:cubicBezTo>
                  <a:pt x="5291115" y="-4355"/>
                  <a:pt x="1800531" y="-1072"/>
                  <a:pt x="1800531" y="17979"/>
                </a:cubicBezTo>
                <a:lnTo>
                  <a:pt x="996349" y="1075254"/>
                </a:lnTo>
                <a:cubicBezTo>
                  <a:pt x="865720" y="1278454"/>
                  <a:pt x="452063" y="1546968"/>
                  <a:pt x="267006" y="1891682"/>
                </a:cubicBezTo>
                <a:cubicBezTo>
                  <a:pt x="-99480" y="2345254"/>
                  <a:pt x="13008" y="2700854"/>
                  <a:pt x="27522" y="2838740"/>
                </a:cubicBezTo>
                <a:cubicBezTo>
                  <a:pt x="350465" y="3430197"/>
                  <a:pt x="531892" y="3335855"/>
                  <a:pt x="658892" y="3568083"/>
                </a:cubicBezTo>
                <a:cubicBezTo>
                  <a:pt x="905634" y="3894654"/>
                  <a:pt x="814920" y="4101482"/>
                  <a:pt x="811292" y="4079711"/>
                </a:cubicBezTo>
                <a:cubicBezTo>
                  <a:pt x="804034" y="4377254"/>
                  <a:pt x="350464" y="4848969"/>
                  <a:pt x="354092" y="4950569"/>
                </a:cubicBezTo>
                <a:cubicBezTo>
                  <a:pt x="85578" y="5516626"/>
                  <a:pt x="470205" y="5723453"/>
                  <a:pt x="484720" y="5799653"/>
                </a:cubicBezTo>
                <a:cubicBezTo>
                  <a:pt x="1105206" y="6220568"/>
                  <a:pt x="1181406" y="6314911"/>
                  <a:pt x="1214063" y="6496340"/>
                </a:cubicBezTo>
                <a:cubicBezTo>
                  <a:pt x="1253977" y="6704983"/>
                  <a:pt x="1175965" y="6844682"/>
                  <a:pt x="996350" y="7105939"/>
                </a:cubicBezTo>
                <a:cubicBezTo>
                  <a:pt x="707878" y="7378081"/>
                  <a:pt x="586320" y="7525040"/>
                  <a:pt x="495606" y="7933254"/>
                </a:cubicBezTo>
                <a:cubicBezTo>
                  <a:pt x="368606" y="7938017"/>
                  <a:pt x="570218" y="8714304"/>
                  <a:pt x="786118" y="8876229"/>
                </a:cubicBezTo>
                <a:lnTo>
                  <a:pt x="5349743" y="8816123"/>
                </a:lnTo>
                <a:cubicBezTo>
                  <a:pt x="5344980" y="5953860"/>
                  <a:pt x="5295878" y="2867432"/>
                  <a:pt x="5291115" y="5169"/>
                </a:cubicBezTo>
                <a:close/>
              </a:path>
            </a:pathLst>
          </a:custGeom>
          <a:blipFill>
            <a:blip r:embed="rId2"/>
            <a:stretch>
              <a:fillRect/>
            </a:stretch>
          </a:blipFill>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7A813DE-71A4-5C4D-BCD5-EAB38D4FF844}"/>
              </a:ext>
            </a:extLst>
          </p:cNvPr>
          <p:cNvPicPr>
            <a:picLocks noChangeAspect="1"/>
          </p:cNvPicPr>
          <p:nvPr/>
        </p:nvPicPr>
        <p:blipFill>
          <a:blip r:embed="rId3"/>
          <a:stretch>
            <a:fillRect/>
          </a:stretch>
        </p:blipFill>
        <p:spPr>
          <a:xfrm rot="5573503">
            <a:off x="3065336" y="2409355"/>
            <a:ext cx="10349459" cy="3644809"/>
          </a:xfrm>
          <a:prstGeom prst="rect">
            <a:avLst/>
          </a:prstGeom>
        </p:spPr>
      </p:pic>
    </p:spTree>
    <p:extLst>
      <p:ext uri="{BB962C8B-B14F-4D97-AF65-F5344CB8AC3E}">
        <p14:creationId xmlns:p14="http://schemas.microsoft.com/office/powerpoint/2010/main" val="431169924"/>
      </p:ext>
    </p:extLst>
  </p:cSld>
  <p:clrMapOvr>
    <a:masterClrMapping/>
  </p:clrMapOvr>
</p:sld>
</file>

<file path=ppt/theme/theme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CCHO PowerPoint Template  -  Read-Only" id="{7E0127D4-A353-4073-A308-1C5EFBCE6634}" vid="{C9847AE8-DA75-41FD-8194-4E95AB9DBBB7}"/>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CCHO PowerPoint Template  -  Read-Only" id="{7E0127D4-A353-4073-A308-1C5EFBCE6634}" vid="{868F10B5-4DA0-4562-AB92-6DFBF40EC002}"/>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CCHO PowerPoint Template  -  Read-Only" id="{7E0127D4-A353-4073-A308-1C5EFBCE6634}" vid="{75E172F0-71D7-40D9-B6DB-E666E6568238}"/>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CCHO PowerPoint Template  -  Read-Only" id="{7E0127D4-A353-4073-A308-1C5EFBCE6634}" vid="{BC7A3C76-7AE2-44A4-B7B6-03C4C42D293F}"/>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CCHO PowerPoint Template  -  Read-Only" id="{7E0127D4-A353-4073-A308-1C5EFBCE6634}" vid="{06C88CAB-4325-40B1-94B7-96F8DB929C9B}"/>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CCHO PowerPoint Template  -  Read-Only" id="{7E0127D4-A353-4073-A308-1C5EFBCE6634}" vid="{74E9255E-196A-4A95-9919-A3355DDE29B3}"/>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CCHO PowerPoint Template  -  Read-Only" id="{7E0127D4-A353-4073-A308-1C5EFBCE6634}" vid="{C6EACEEC-D74A-46E1-B9AC-008C432C38C1}"/>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CCHO PowerPoint Template  -  Read-Only" id="{7E0127D4-A353-4073-A308-1C5EFBCE6634}" vid="{382ED062-08BC-4598-9A8D-552CF806E93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0c407d3-85c5-4fa2-89d9-894f000eb9b5" xsi:nil="true"/>
    <lcf76f155ced4ddcb4097134ff3c332f xmlns="1090fde1-1f84-4dc1-ac73-15249e7eedd8">
      <Terms xmlns="http://schemas.microsoft.com/office/infopath/2007/PartnerControls"/>
    </lcf76f155ced4ddcb4097134ff3c332f>
    <Comment xmlns="1090fde1-1f84-4dc1-ac73-15249e7eedd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71767C2DF6C242976BD5ED39A4CEE6" ma:contentTypeVersion="23" ma:contentTypeDescription="Create a new document." ma:contentTypeScope="" ma:versionID="d9b65047c029f9f90e20eb77b29a81c2">
  <xsd:schema xmlns:xsd="http://www.w3.org/2001/XMLSchema" xmlns:xs="http://www.w3.org/2001/XMLSchema" xmlns:p="http://schemas.microsoft.com/office/2006/metadata/properties" xmlns:ns2="1090fde1-1f84-4dc1-ac73-15249e7eedd8" xmlns:ns3="d0c407d3-85c5-4fa2-89d9-894f000eb9b5" targetNamespace="http://schemas.microsoft.com/office/2006/metadata/properties" ma:root="true" ma:fieldsID="ee374ab651e6105a73dc56f84c348cdb" ns2:_="" ns3:_="">
    <xsd:import namespace="1090fde1-1f84-4dc1-ac73-15249e7eedd8"/>
    <xsd:import namespace="d0c407d3-85c5-4fa2-89d9-894f000eb9b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element ref="ns2:Comment"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90fde1-1f84-4dc1-ac73-15249e7eed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Comment" ma:index="21" nillable="true" ma:displayName="Comment" ma:format="Dropdown" ma:internalName="Comment">
      <xsd:simpleType>
        <xsd:restriction base="dms:Text">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b954b5c0-47a7-4221-a3a8-a56c93800a3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c407d3-85c5-4fa2-89d9-894f000eb9b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accb720-6b22-4823-9a0d-b61ae5b97663}" ma:internalName="TaxCatchAll" ma:showField="CatchAllData" ma:web="d0c407d3-85c5-4fa2-89d9-894f000eb9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CDB1DE-2233-4937-B7D7-2E3F6D2DA28C}">
  <ds:schemaRefs>
    <ds:schemaRef ds:uri="http://schemas.microsoft.com/office/2006/metadata/properties"/>
    <ds:schemaRef ds:uri="http://purl.org/dc/terms/"/>
    <ds:schemaRef ds:uri="http://schemas.microsoft.com/office/infopath/2007/PartnerControls"/>
    <ds:schemaRef ds:uri="http://purl.org/dc/dcmitype/"/>
    <ds:schemaRef ds:uri="http://purl.org/dc/elements/1.1/"/>
    <ds:schemaRef ds:uri="http://schemas.microsoft.com/office/2006/documentManagement/types"/>
    <ds:schemaRef ds:uri="d0c407d3-85c5-4fa2-89d9-894f000eb9b5"/>
    <ds:schemaRef ds:uri="http://www.w3.org/XML/1998/namespace"/>
    <ds:schemaRef ds:uri="http://schemas.openxmlformats.org/package/2006/metadata/core-properties"/>
    <ds:schemaRef ds:uri="5f777677-ecae-496d-8d1d-fef968574c27"/>
    <ds:schemaRef ds:uri="678a5a3d-5ac9-4370-b387-7d03b8c159ee"/>
    <ds:schemaRef ds:uri="86c82729-a0b3-4005-a3fd-403898e669c6"/>
    <ds:schemaRef ds:uri="611d83ad-9a7a-42e2-8518-a2819930ec01"/>
    <ds:schemaRef ds:uri="4f663c73-6f2c-4ab3-b571-c68181525ea2"/>
  </ds:schemaRefs>
</ds:datastoreItem>
</file>

<file path=customXml/itemProps2.xml><?xml version="1.0" encoding="utf-8"?>
<ds:datastoreItem xmlns:ds="http://schemas.openxmlformats.org/officeDocument/2006/customXml" ds:itemID="{5773E478-83AB-458C-8304-68690A237AE0}"/>
</file>

<file path=customXml/itemProps3.xml><?xml version="1.0" encoding="utf-8"?>
<ds:datastoreItem xmlns:ds="http://schemas.openxmlformats.org/officeDocument/2006/customXml" ds:itemID="{89A44EF6-7F9B-4ED9-A73C-8E74D67F42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NACCHO CEO Summit 9Jul24</Template>
  <TotalTime>119</TotalTime>
  <Words>1049</Words>
  <Application>Microsoft Office PowerPoint</Application>
  <PresentationFormat>Widescreen</PresentationFormat>
  <Paragraphs>68</Paragraphs>
  <Slides>10</Slides>
  <Notes>0</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10</vt:i4>
      </vt:variant>
    </vt:vector>
  </HeadingPairs>
  <TitlesOfParts>
    <vt:vector size="24" baseType="lpstr">
      <vt:lpstr>Aptos</vt:lpstr>
      <vt:lpstr>Arial</vt:lpstr>
      <vt:lpstr>Calibri</vt:lpstr>
      <vt:lpstr>Futura PT</vt:lpstr>
      <vt:lpstr>Futura PT Book</vt:lpstr>
      <vt:lpstr>Times New Roman</vt:lpstr>
      <vt:lpstr>8_Office Theme</vt:lpstr>
      <vt:lpstr>1_Office Theme</vt:lpstr>
      <vt:lpstr>4_Office Theme</vt:lpstr>
      <vt:lpstr>3_Office Theme</vt:lpstr>
      <vt:lpstr>5_Office Theme</vt:lpstr>
      <vt:lpstr>7_Office Theme</vt:lpstr>
      <vt:lpstr>6_Office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Nicolette Solomon</dc:creator>
  <cp:lastModifiedBy>Beth Fiedler</cp:lastModifiedBy>
  <cp:revision>5</cp:revision>
  <dcterms:created xsi:type="dcterms:W3CDTF">2024-07-04T02:37:12Z</dcterms:created>
  <dcterms:modified xsi:type="dcterms:W3CDTF">2024-07-08T06:31:54Z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0x01010003C658F8628597458B9B705631F1B43A</vt:lpwstr>
  </property>
  <property fmtid="{D5CDD505-2E9C-101B-9397-08002B2CF9AE}" pid="3" name="MediaServiceImageTags">
    <vt:lpwstr/>
  </property>
</Properties>
</file>