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11B_C056459B.xml" ContentType="application/vnd.ms-powerpoint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50" r:id="rId5"/>
    <p:sldMasterId id="2147483656" r:id="rId6"/>
    <p:sldMasterId id="2147483654" r:id="rId7"/>
    <p:sldMasterId id="2147483658" r:id="rId8"/>
    <p:sldMasterId id="2147483662" r:id="rId9"/>
    <p:sldMasterId id="2147483660" r:id="rId10"/>
    <p:sldMasterId id="2147483652" r:id="rId11"/>
  </p:sldMasterIdLst>
  <p:notesMasterIdLst>
    <p:notesMasterId r:id="rId36"/>
  </p:notesMasterIdLst>
  <p:sldIdLst>
    <p:sldId id="263" r:id="rId12"/>
    <p:sldId id="275" r:id="rId13"/>
    <p:sldId id="276" r:id="rId14"/>
    <p:sldId id="269" r:id="rId15"/>
    <p:sldId id="307" r:id="rId16"/>
    <p:sldId id="293" r:id="rId17"/>
    <p:sldId id="266" r:id="rId18"/>
    <p:sldId id="270" r:id="rId19"/>
    <p:sldId id="264" r:id="rId20"/>
    <p:sldId id="273" r:id="rId21"/>
    <p:sldId id="274" r:id="rId22"/>
    <p:sldId id="277" r:id="rId23"/>
    <p:sldId id="257" r:id="rId24"/>
    <p:sldId id="302" r:id="rId25"/>
    <p:sldId id="299" r:id="rId26"/>
    <p:sldId id="309" r:id="rId27"/>
    <p:sldId id="311" r:id="rId28"/>
    <p:sldId id="310" r:id="rId29"/>
    <p:sldId id="300" r:id="rId30"/>
    <p:sldId id="289" r:id="rId31"/>
    <p:sldId id="283" r:id="rId32"/>
    <p:sldId id="305" r:id="rId33"/>
    <p:sldId id="312" r:id="rId34"/>
    <p:sldId id="262" r:id="rId35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91E905-B4BE-D0C8-FCAF-F976881B3455}" name="Roianne Kunakaatja West" initials="RKW" userId="8519dcdd498a3a32" providerId="Windows Live"/>
  <p188:author id="{0CB5D918-2CAE-D74E-44AF-3CDDC5E23DA5}" name="Calin Fraser-Bell" initials="CF" userId="S::Calin.Fraser-Bell@naccho.org.au::083a31d9-3b23-40e3-a91b-f96098e4ee36" providerId="AD"/>
  <p188:author id="{F16CF71B-1FE7-2368-70D4-BE1A1A0A547E}" name="Bettina Goolagong" initials="BG" userId="S::Bettina.Goolagong@naccho.org.au::bcc6a2f2-f20e-4b98-98d3-3d636d6bcbed" providerId="AD"/>
  <p188:author id="{B65BFCE9-3511-18D1-7523-0603141629A1}" name="Alex Grant" initials="AG" userId="S::alex.grant@naccho.org.au::367b8442-fe9b-4127-868f-508832958a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 autoAdjust="0"/>
    <p:restoredTop sz="68281" autoAdjust="0"/>
  </p:normalViewPr>
  <p:slideViewPr>
    <p:cSldViewPr snapToGrid="0">
      <p:cViewPr varScale="1">
        <p:scale>
          <a:sx n="75" d="100"/>
          <a:sy n="75" d="100"/>
        </p:scale>
        <p:origin x="16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Grant" userId="367b8442-fe9b-4127-868f-508832958a71" providerId="ADAL" clId="{73084494-1543-4396-B41D-3DD2E41E55E0}"/>
    <pc:docChg chg="custSel modSld">
      <pc:chgData name="Alex Grant" userId="367b8442-fe9b-4127-868f-508832958a71" providerId="ADAL" clId="{73084494-1543-4396-B41D-3DD2E41E55E0}" dt="2024-07-18T00:29:04.128" v="70" actId="6549"/>
      <pc:docMkLst>
        <pc:docMk/>
      </pc:docMkLst>
      <pc:sldChg chg="modNotesTx">
        <pc:chgData name="Alex Grant" userId="367b8442-fe9b-4127-868f-508832958a71" providerId="ADAL" clId="{73084494-1543-4396-B41D-3DD2E41E55E0}" dt="2024-07-18T00:28:39.335" v="68" actId="6549"/>
        <pc:sldMkLst>
          <pc:docMk/>
          <pc:sldMk cId="3636998836" sldId="257"/>
        </pc:sldMkLst>
      </pc:sldChg>
      <pc:sldChg chg="modNotesTx">
        <pc:chgData name="Alex Grant" userId="367b8442-fe9b-4127-868f-508832958a71" providerId="ADAL" clId="{73084494-1543-4396-B41D-3DD2E41E55E0}" dt="2024-07-18T00:28:27.176" v="67" actId="6549"/>
        <pc:sldMkLst>
          <pc:docMk/>
          <pc:sldMk cId="260224814" sldId="264"/>
        </pc:sldMkLst>
      </pc:sldChg>
      <pc:sldChg chg="modNotesTx">
        <pc:chgData name="Alex Grant" userId="367b8442-fe9b-4127-868f-508832958a71" providerId="ADAL" clId="{73084494-1543-4396-B41D-3DD2E41E55E0}" dt="2024-07-18T00:27:41.459" v="4" actId="6549"/>
        <pc:sldMkLst>
          <pc:docMk/>
          <pc:sldMk cId="2811232540" sldId="266"/>
        </pc:sldMkLst>
      </pc:sldChg>
      <pc:sldChg chg="modNotesTx">
        <pc:chgData name="Alex Grant" userId="367b8442-fe9b-4127-868f-508832958a71" providerId="ADAL" clId="{73084494-1543-4396-B41D-3DD2E41E55E0}" dt="2024-07-18T00:27:30.088" v="1" actId="6549"/>
        <pc:sldMkLst>
          <pc:docMk/>
          <pc:sldMk cId="2891416431" sldId="269"/>
        </pc:sldMkLst>
      </pc:sldChg>
      <pc:sldChg chg="modSp mod modNotesTx">
        <pc:chgData name="Alex Grant" userId="367b8442-fe9b-4127-868f-508832958a71" providerId="ADAL" clId="{73084494-1543-4396-B41D-3DD2E41E55E0}" dt="2024-07-18T00:28:23.077" v="66" actId="6549"/>
        <pc:sldMkLst>
          <pc:docMk/>
          <pc:sldMk cId="1018368173" sldId="270"/>
        </pc:sldMkLst>
        <pc:spChg chg="mod">
          <ac:chgData name="Alex Grant" userId="367b8442-fe9b-4127-868f-508832958a71" providerId="ADAL" clId="{73084494-1543-4396-B41D-3DD2E41E55E0}" dt="2024-07-18T00:28:15.718" v="64" actId="6549"/>
          <ac:spMkLst>
            <pc:docMk/>
            <pc:sldMk cId="1018368173" sldId="270"/>
            <ac:spMk id="3" creationId="{C9D04C6D-8596-8BD6-308F-3BF3F9A46D9B}"/>
          </ac:spMkLst>
        </pc:spChg>
        <pc:picChg chg="mod">
          <ac:chgData name="Alex Grant" userId="367b8442-fe9b-4127-868f-508832958a71" providerId="ADAL" clId="{73084494-1543-4396-B41D-3DD2E41E55E0}" dt="2024-07-18T00:28:10.585" v="61" actId="1076"/>
          <ac:picMkLst>
            <pc:docMk/>
            <pc:sldMk cId="1018368173" sldId="270"/>
            <ac:picMk id="2" creationId="{9A73A471-4519-3119-C9F0-10E62A32F54D}"/>
          </ac:picMkLst>
        </pc:picChg>
        <pc:picChg chg="mod">
          <ac:chgData name="Alex Grant" userId="367b8442-fe9b-4127-868f-508832958a71" providerId="ADAL" clId="{73084494-1543-4396-B41D-3DD2E41E55E0}" dt="2024-07-18T00:28:18.241" v="65" actId="1076"/>
          <ac:picMkLst>
            <pc:docMk/>
            <pc:sldMk cId="1018368173" sldId="270"/>
            <ac:picMk id="5" creationId="{DDFAE8BB-465E-0DF0-55BD-A417571C22BA}"/>
          </ac:picMkLst>
        </pc:picChg>
      </pc:sldChg>
      <pc:sldChg chg="modNotesTx">
        <pc:chgData name="Alex Grant" userId="367b8442-fe9b-4127-868f-508832958a71" providerId="ADAL" clId="{73084494-1543-4396-B41D-3DD2E41E55E0}" dt="2024-07-18T00:27:27.509" v="0" actId="6549"/>
        <pc:sldMkLst>
          <pc:docMk/>
          <pc:sldMk cId="2650326448" sldId="276"/>
        </pc:sldMkLst>
      </pc:sldChg>
      <pc:sldChg chg="modNotesTx">
        <pc:chgData name="Alex Grant" userId="367b8442-fe9b-4127-868f-508832958a71" providerId="ADAL" clId="{73084494-1543-4396-B41D-3DD2E41E55E0}" dt="2024-07-18T00:29:04.128" v="70" actId="6549"/>
        <pc:sldMkLst>
          <pc:docMk/>
          <pc:sldMk cId="3226879387" sldId="283"/>
        </pc:sldMkLst>
      </pc:sldChg>
      <pc:sldChg chg="modNotesTx">
        <pc:chgData name="Alex Grant" userId="367b8442-fe9b-4127-868f-508832958a71" providerId="ADAL" clId="{73084494-1543-4396-B41D-3DD2E41E55E0}" dt="2024-07-18T00:28:58.128" v="69" actId="6549"/>
        <pc:sldMkLst>
          <pc:docMk/>
          <pc:sldMk cId="477760685" sldId="289"/>
        </pc:sldMkLst>
      </pc:sldChg>
      <pc:sldChg chg="modNotesTx">
        <pc:chgData name="Alex Grant" userId="367b8442-fe9b-4127-868f-508832958a71" providerId="ADAL" clId="{73084494-1543-4396-B41D-3DD2E41E55E0}" dt="2024-07-18T00:27:37.771" v="3" actId="6549"/>
        <pc:sldMkLst>
          <pc:docMk/>
          <pc:sldMk cId="3680725927" sldId="293"/>
        </pc:sldMkLst>
      </pc:sldChg>
      <pc:sldChg chg="modNotesTx">
        <pc:chgData name="Alex Grant" userId="367b8442-fe9b-4127-868f-508832958a71" providerId="ADAL" clId="{73084494-1543-4396-B41D-3DD2E41E55E0}" dt="2024-07-18T00:27:32.822" v="2" actId="6549"/>
        <pc:sldMkLst>
          <pc:docMk/>
          <pc:sldMk cId="1438246493" sldId="307"/>
        </pc:sldMkLst>
      </pc:sldChg>
    </pc:docChg>
  </pc:docChgLst>
</pc:chgInfo>
</file>

<file path=ppt/comments/modernComment_11B_C05645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FBAB36F-312B-4355-87B1-D8655146F29D}" authorId="{B65BFCE9-3511-18D1-7523-0603141629A1}" status="resolved" created="2024-06-30T06:48:10.946" complete="100000">
    <pc:sldMkLst xmlns:pc="http://schemas.microsoft.com/office/powerpoint/2013/main/command">
      <pc:docMk/>
      <pc:sldMk cId="3226879387" sldId="283"/>
    </pc:sldMkLst>
    <p188:txBody>
      <a:bodyPr/>
      <a:lstStyle/>
      <a:p>
        <a:r>
          <a:rPr lang="en-AU"/>
          <a:t>Team to update and insert new timeline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4D7778-A58C-4C80-AC5C-0F6787593B9E}" type="datetimeFigureOut">
              <a:rPr lang="en-AU" smtClean="0"/>
              <a:t>18/07/2024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4BF33B-9881-4734-8889-1E57114627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46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0200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90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035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91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042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2213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7477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875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568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2395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05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868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16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078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189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264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683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615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BF33B-9881-4734-8889-1E571146279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7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200" b="1" dirty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BF33B-9881-4734-8889-1E571146279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90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878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dirty="0">
              <a:effectLst/>
              <a:latin typeface="Calibri"/>
              <a:ea typeface="Calibri"/>
              <a:cs typeface="Arial"/>
            </a:endParaRPr>
          </a:p>
          <a:p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779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endParaRPr lang="en-AU" sz="18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9581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4BF33B-9881-4734-8889-1E571146279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83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25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66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93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05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54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21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90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63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B0FD1A7-32B0-E243-AA20-F15784A94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b="20451"/>
          <a:stretch/>
        </p:blipFill>
        <p:spPr>
          <a:xfrm>
            <a:off x="0" y="-10759"/>
            <a:ext cx="12204748" cy="68687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702895-E6F4-8547-BBDF-502AAF97E1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180440" flipH="1">
            <a:off x="-2595344" y="-3911346"/>
            <a:ext cx="18334699" cy="6457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0C935-0D32-814C-8CA0-4FADD01FA5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2"/>
          <a:stretch/>
        </p:blipFill>
        <p:spPr>
          <a:xfrm>
            <a:off x="10340232" y="4859988"/>
            <a:ext cx="1290904" cy="1547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F80F8B-ED2E-0844-9BF6-6B9BC8900B75}"/>
              </a:ext>
            </a:extLst>
          </p:cNvPr>
          <p:cNvSpPr txBox="1"/>
          <p:nvPr userDrawn="1"/>
        </p:nvSpPr>
        <p:spPr>
          <a:xfrm>
            <a:off x="-900854" y="6025600"/>
            <a:ext cx="700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E87D2B"/>
                </a:solidFill>
                <a:latin typeface="+mn-lt"/>
              </a:rPr>
              <a:t>Aboriginal health in Aboriginal hands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E8294-371C-2A42-AB56-BBB907A8B7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59205" y="6025600"/>
            <a:ext cx="2032382" cy="3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54A8D-AAD1-4C49-BA54-0B2B3E7E48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263560">
            <a:off x="-1702730" y="5118532"/>
            <a:ext cx="9408599" cy="33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54A8D-AAD1-4C49-BA54-0B2B3E7E48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336440" flipH="1">
            <a:off x="4521608" y="5118532"/>
            <a:ext cx="9408599" cy="33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8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BFC0AF-76B8-D14E-B757-4408CA3947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 rot="1263560">
            <a:off x="-2313176" y="4462574"/>
            <a:ext cx="12522846" cy="441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1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5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88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503202-C9B8-BF47-A0FA-CA3C83B3E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 flipH="1">
            <a:off x="4817131" y="1155739"/>
            <a:ext cx="13775131" cy="48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7B0FD1A7-32B0-E243-AA20-F15784A94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" b="20451"/>
          <a:stretch/>
        </p:blipFill>
        <p:spPr>
          <a:xfrm>
            <a:off x="0" y="0"/>
            <a:ext cx="12204748" cy="6868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C2F03-1A4E-E042-B4FC-A3D3600D5B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620173">
            <a:off x="-788061" y="-3337496"/>
            <a:ext cx="15152644" cy="5336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F87F5-D42E-D940-9EC8-D119A9F148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9809" y="5395328"/>
            <a:ext cx="2032382" cy="372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3E07D-4F95-B54C-BD9F-6BCA0B366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72"/>
          <a:stretch/>
        </p:blipFill>
        <p:spPr>
          <a:xfrm>
            <a:off x="5315004" y="2131365"/>
            <a:ext cx="1561993" cy="18722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429670-83FC-FC41-AFCF-190F07973B43}"/>
              </a:ext>
            </a:extLst>
          </p:cNvPr>
          <p:cNvSpPr txBox="1"/>
          <p:nvPr userDrawn="1"/>
        </p:nvSpPr>
        <p:spPr>
          <a:xfrm>
            <a:off x="2594386" y="4514593"/>
            <a:ext cx="7003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E87D2B"/>
                </a:solidFill>
                <a:latin typeface="+mn-lt"/>
              </a:rPr>
              <a:t>Aboriginal health in Aboriginal hands</a:t>
            </a:r>
          </a:p>
        </p:txBody>
      </p:sp>
    </p:spTree>
    <p:extLst>
      <p:ext uri="{BB962C8B-B14F-4D97-AF65-F5344CB8AC3E}">
        <p14:creationId xmlns:p14="http://schemas.microsoft.com/office/powerpoint/2010/main" val="354984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B_C056459B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BE60D-16B4-A140-9DC4-A91CC6537A60}"/>
              </a:ext>
            </a:extLst>
          </p:cNvPr>
          <p:cNvSpPr txBox="1">
            <a:spLocks/>
          </p:cNvSpPr>
          <p:nvPr/>
        </p:nvSpPr>
        <p:spPr>
          <a:xfrm>
            <a:off x="696685" y="2115686"/>
            <a:ext cx="10493828" cy="788736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AU" sz="4200">
                <a:solidFill>
                  <a:schemeClr val="bg1"/>
                </a:solidFill>
                <a:latin typeface="Futura PT Book" panose="020B0502020204020303" pitchFamily="34" charset="0"/>
                <a:ea typeface="Calibri" panose="020F0502020204030204" pitchFamily="34" charset="0"/>
              </a:rPr>
              <a:t>Maternal and Child Health Plan 2025-2035</a:t>
            </a:r>
            <a:endParaRPr lang="en-US" sz="4200">
              <a:solidFill>
                <a:schemeClr val="bg1"/>
              </a:solidFill>
              <a:latin typeface="Futura PT Book" panose="020B05020202040203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7017E-3E9C-C342-88EF-CEB78311D70F}"/>
              </a:ext>
            </a:extLst>
          </p:cNvPr>
          <p:cNvSpPr txBox="1">
            <a:spLocks/>
          </p:cNvSpPr>
          <p:nvPr/>
        </p:nvSpPr>
        <p:spPr>
          <a:xfrm>
            <a:off x="696686" y="3429000"/>
            <a:ext cx="10493827" cy="195511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AU">
              <a:solidFill>
                <a:schemeClr val="bg1"/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AU" sz="2000">
                <a:solidFill>
                  <a:srgbClr val="FFBC33"/>
                </a:solidFill>
                <a:latin typeface="Futura PT Book"/>
                <a:ea typeface="Calibri"/>
                <a:cs typeface="Calibri"/>
              </a:rPr>
              <a:t>Monica Barolits-McCabe, Executive Director, NACCHO</a:t>
            </a:r>
          </a:p>
          <a:p>
            <a:pPr marL="0" indent="0" algn="ctr">
              <a:buNone/>
            </a:pPr>
            <a:r>
              <a:rPr lang="en-AU" sz="2000">
                <a:solidFill>
                  <a:srgbClr val="FFBC33"/>
                </a:solidFill>
                <a:effectLst/>
                <a:latin typeface="Futura PT Book"/>
                <a:ea typeface="Calibri"/>
                <a:cs typeface="Calibri"/>
              </a:rPr>
              <a:t>Alex Grant, Director Maternal &amp; Child Health, NACCHO</a:t>
            </a:r>
          </a:p>
          <a:p>
            <a:pPr marL="0" indent="0" algn="ctr">
              <a:buNone/>
            </a:pPr>
            <a:endParaRPr lang="en-AU" sz="2000">
              <a:solidFill>
                <a:srgbClr val="FFBC33"/>
              </a:solidFill>
              <a:effectLst/>
              <a:latin typeface="Futura PT Book" panose="020B0502020204020303" pitchFamily="34" charset="0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844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623129B-C83A-87A7-C92B-70541DBA2A43}"/>
              </a:ext>
            </a:extLst>
          </p:cNvPr>
          <p:cNvSpPr/>
          <p:nvPr/>
        </p:nvSpPr>
        <p:spPr>
          <a:xfrm>
            <a:off x="307013" y="1337908"/>
            <a:ext cx="11577974" cy="3327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46C145B-58FE-5749-8EC2-C97C59BF4553}"/>
              </a:ext>
            </a:extLst>
          </p:cNvPr>
          <p:cNvSpPr txBox="1">
            <a:spLocks/>
          </p:cNvSpPr>
          <p:nvPr/>
        </p:nvSpPr>
        <p:spPr>
          <a:xfrm>
            <a:off x="723854" y="767729"/>
            <a:ext cx="8974577" cy="1498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AU" sz="2000">
              <a:solidFill>
                <a:srgbClr val="263D69"/>
              </a:solidFill>
              <a:latin typeface="Futura PT Book" panose="020B0502020204020303" pitchFamily="34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1FF2577-4C72-2549-A58E-BF710B4E8096}"/>
              </a:ext>
            </a:extLst>
          </p:cNvPr>
          <p:cNvSpPr txBox="1">
            <a:spLocks/>
          </p:cNvSpPr>
          <p:nvPr/>
        </p:nvSpPr>
        <p:spPr>
          <a:xfrm>
            <a:off x="499028" y="238571"/>
            <a:ext cx="11577974" cy="77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>
                <a:solidFill>
                  <a:srgbClr val="0070C0"/>
                </a:solidFill>
              </a:rPr>
              <a:t>Successful Maternity Services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>
                <a:solidFill>
                  <a:srgbClr val="0070C0"/>
                </a:solidFill>
              </a:rPr>
              <a:t> - Thematic analysis from MCH Survey</a:t>
            </a:r>
            <a:endParaRPr 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E825445-0314-716F-4309-934F6FFA4230}"/>
              </a:ext>
            </a:extLst>
          </p:cNvPr>
          <p:cNvSpPr/>
          <p:nvPr/>
        </p:nvSpPr>
        <p:spPr>
          <a:xfrm>
            <a:off x="499028" y="3225939"/>
            <a:ext cx="5324256" cy="1105429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>
                <a:solidFill>
                  <a:schemeClr val="tx1"/>
                </a:solidFill>
              </a:rPr>
              <a:t>“We currently have visiting services support our parents, and a nurse onsite which provides follow up support as required. These 2 services coordinate between each other to ensure they are meeting the needs of the family.”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57B3A95-0E17-F8B3-5044-0E7EF8EDB15D}"/>
              </a:ext>
            </a:extLst>
          </p:cNvPr>
          <p:cNvSpPr/>
          <p:nvPr/>
        </p:nvSpPr>
        <p:spPr>
          <a:xfrm>
            <a:off x="499028" y="5164722"/>
            <a:ext cx="3213213" cy="113753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>
                <a:solidFill>
                  <a:schemeClr val="tx1"/>
                </a:solidFill>
              </a:rPr>
              <a:t>“Antenatal classes consists of delivering information in a culturally safe and relaxed atmosphere ”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B493112-8E38-03F4-469F-34C70E3D14EF}"/>
              </a:ext>
            </a:extLst>
          </p:cNvPr>
          <p:cNvSpPr/>
          <p:nvPr/>
        </p:nvSpPr>
        <p:spPr>
          <a:xfrm>
            <a:off x="6096000" y="3198935"/>
            <a:ext cx="5596973" cy="1209435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i="1">
                <a:solidFill>
                  <a:schemeClr val="tx1"/>
                </a:solidFill>
              </a:rPr>
              <a:t>“</a:t>
            </a:r>
            <a:r>
              <a:rPr lang="en-US" sz="1400" i="1">
                <a:solidFill>
                  <a:schemeClr val="tx1"/>
                </a:solidFill>
              </a:rPr>
              <a:t>Australian Nurse Partnership Program (ANPP). Close support with first time expectant mums, and then up to 2 years post partum.”</a:t>
            </a:r>
          </a:p>
          <a:p>
            <a:pPr algn="ctr"/>
            <a:endParaRPr lang="en-US" sz="1400" i="1">
              <a:solidFill>
                <a:schemeClr val="tx1"/>
              </a:solidFill>
            </a:endParaRPr>
          </a:p>
          <a:p>
            <a:pPr algn="ctr"/>
            <a:r>
              <a:rPr lang="en-US" sz="1400" i="1">
                <a:solidFill>
                  <a:schemeClr val="tx1"/>
                </a:solidFill>
              </a:rPr>
              <a:t>“AMIC program- AHW works in partnership with midwife, GP's and hospital staff to support and advocate for the woman.”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AF99F5B-2627-5BF7-F512-B55D09521EA6}"/>
              </a:ext>
            </a:extLst>
          </p:cNvPr>
          <p:cNvSpPr/>
          <p:nvPr/>
        </p:nvSpPr>
        <p:spPr>
          <a:xfrm>
            <a:off x="4185630" y="5181677"/>
            <a:ext cx="3489531" cy="113753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>
                <a:solidFill>
                  <a:schemeClr val="tx1"/>
                </a:solidFill>
              </a:rPr>
              <a:t>“Strong Born - whole of community participation to support women and their partners too remain alcohol free to eliminate the possibility of FASD.”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4292433-87B4-17D0-4980-330ECB6D6BA1}"/>
              </a:ext>
            </a:extLst>
          </p:cNvPr>
          <p:cNvSpPr/>
          <p:nvPr/>
        </p:nvSpPr>
        <p:spPr>
          <a:xfrm>
            <a:off x="8148551" y="5181678"/>
            <a:ext cx="3709561" cy="113753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“Support workers and midwife providing transport and emotional support at appointments as required, leading to enhanced trust and engagement with care.”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21DA90-0BFB-467B-466D-3766FF171A7C}"/>
              </a:ext>
            </a:extLst>
          </p:cNvPr>
          <p:cNvSpPr/>
          <p:nvPr/>
        </p:nvSpPr>
        <p:spPr>
          <a:xfrm>
            <a:off x="1613076" y="1529770"/>
            <a:ext cx="2690378" cy="32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accent2">
                    <a:lumMod val="75000"/>
                  </a:schemeClr>
                </a:solidFill>
              </a:rPr>
              <a:t>Continuity of Care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ADAB5-7669-AA01-DD6D-4ABCCB76D1E6}"/>
              </a:ext>
            </a:extLst>
          </p:cNvPr>
          <p:cNvSpPr txBox="1"/>
          <p:nvPr/>
        </p:nvSpPr>
        <p:spPr>
          <a:xfrm>
            <a:off x="652110" y="2134626"/>
            <a:ext cx="50180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Importance of being able to form a relationship with staff throughout the perinatal and early childhood period, with several mentions of midwife-led care and maternal outreach services.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59F25-CA38-CC43-820B-803BBC35B95C}"/>
              </a:ext>
            </a:extLst>
          </p:cNvPr>
          <p:cNvSpPr/>
          <p:nvPr/>
        </p:nvSpPr>
        <p:spPr>
          <a:xfrm>
            <a:off x="6871828" y="1456394"/>
            <a:ext cx="4793263" cy="54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accent2">
                    <a:lumMod val="75000"/>
                  </a:schemeClr>
                </a:solidFill>
              </a:rPr>
              <a:t>Partnerships and Collaboration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99E0C-38DA-632B-3CF9-FE7B404589FF}"/>
              </a:ext>
            </a:extLst>
          </p:cNvPr>
          <p:cNvSpPr/>
          <p:nvPr/>
        </p:nvSpPr>
        <p:spPr>
          <a:xfrm>
            <a:off x="723854" y="4753756"/>
            <a:ext cx="2690378" cy="32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accent1">
                    <a:lumMod val="75000"/>
                  </a:schemeClr>
                </a:solidFill>
              </a:rPr>
              <a:t>Culturally Safe Education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CD0FCA-0886-AE53-2802-A26D01042B2F}"/>
              </a:ext>
            </a:extLst>
          </p:cNvPr>
          <p:cNvSpPr/>
          <p:nvPr/>
        </p:nvSpPr>
        <p:spPr>
          <a:xfrm>
            <a:off x="4478095" y="4758704"/>
            <a:ext cx="2690378" cy="32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accent1">
                    <a:lumMod val="75000"/>
                  </a:schemeClr>
                </a:solidFill>
              </a:rPr>
              <a:t>Community Engagement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C3AFB6-D71A-830F-754F-B9224AA4E2BB}"/>
              </a:ext>
            </a:extLst>
          </p:cNvPr>
          <p:cNvSpPr/>
          <p:nvPr/>
        </p:nvSpPr>
        <p:spPr>
          <a:xfrm>
            <a:off x="8581878" y="4734346"/>
            <a:ext cx="2690378" cy="32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accent6"/>
                </a:solidFill>
              </a:rPr>
              <a:t>Accessibility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32B7B-1E31-C54C-F88A-F87FD5668802}"/>
              </a:ext>
            </a:extLst>
          </p:cNvPr>
          <p:cNvSpPr txBox="1"/>
          <p:nvPr/>
        </p:nvSpPr>
        <p:spPr>
          <a:xfrm>
            <a:off x="6441673" y="2073416"/>
            <a:ext cx="54164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Partnerships between Aboriginal Medical Services, hospitals, and GP practices, including efforts to improve service integration, referral pathways, and overall care coordination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7716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623129B-C83A-87A7-C92B-70541DBA2A43}"/>
              </a:ext>
            </a:extLst>
          </p:cNvPr>
          <p:cNvSpPr/>
          <p:nvPr/>
        </p:nvSpPr>
        <p:spPr>
          <a:xfrm>
            <a:off x="207099" y="1223575"/>
            <a:ext cx="11693203" cy="2776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46C145B-58FE-5749-8EC2-C97C59BF4553}"/>
              </a:ext>
            </a:extLst>
          </p:cNvPr>
          <p:cNvSpPr txBox="1">
            <a:spLocks/>
          </p:cNvSpPr>
          <p:nvPr/>
        </p:nvSpPr>
        <p:spPr>
          <a:xfrm>
            <a:off x="723854" y="767729"/>
            <a:ext cx="8974577" cy="1498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AU" sz="2000">
              <a:solidFill>
                <a:srgbClr val="263D69"/>
              </a:solidFill>
              <a:latin typeface="Futura PT Book" panose="020B0502020204020303" pitchFamily="34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1FF2577-4C72-2549-A58E-BF710B4E8096}"/>
              </a:ext>
            </a:extLst>
          </p:cNvPr>
          <p:cNvSpPr txBox="1">
            <a:spLocks/>
          </p:cNvSpPr>
          <p:nvPr/>
        </p:nvSpPr>
        <p:spPr>
          <a:xfrm>
            <a:off x="242319" y="177887"/>
            <a:ext cx="11577974" cy="778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>
                <a:solidFill>
                  <a:srgbClr val="0070C0"/>
                </a:solidFill>
              </a:rPr>
              <a:t>Three biggest improvements needed in MCH -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2400" b="1">
                <a:solidFill>
                  <a:srgbClr val="0070C0"/>
                </a:solidFill>
              </a:rPr>
              <a:t>Thematic analysis from MCH Survey</a:t>
            </a:r>
            <a:endParaRPr lang="en-AU" sz="2000" i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E825445-0314-716F-4309-934F6FFA4230}"/>
              </a:ext>
            </a:extLst>
          </p:cNvPr>
          <p:cNvSpPr/>
          <p:nvPr/>
        </p:nvSpPr>
        <p:spPr>
          <a:xfrm>
            <a:off x="472250" y="2540775"/>
            <a:ext cx="3253339" cy="1264075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>
                <a:solidFill>
                  <a:schemeClr val="tx1"/>
                </a:solidFill>
              </a:rPr>
              <a:t>“Helping lift mothers and families out of pure survival mode by addressing the chronic and escalating rural housing crisis, the poverty, the inherent drugs and alcohol problems etc.”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57B3A95-0E17-F8B3-5044-0E7EF8EDB15D}"/>
              </a:ext>
            </a:extLst>
          </p:cNvPr>
          <p:cNvSpPr/>
          <p:nvPr/>
        </p:nvSpPr>
        <p:spPr>
          <a:xfrm>
            <a:off x="472250" y="5081998"/>
            <a:ext cx="2579571" cy="113753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“Consistent staffing, including during the first 1000 days”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B493112-8E38-03F4-469F-34C70E3D14EF}"/>
              </a:ext>
            </a:extLst>
          </p:cNvPr>
          <p:cNvSpPr/>
          <p:nvPr/>
        </p:nvSpPr>
        <p:spPr>
          <a:xfrm>
            <a:off x="4610137" y="2796802"/>
            <a:ext cx="3253340" cy="852467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i="1">
                <a:solidFill>
                  <a:schemeClr val="tx1"/>
                </a:solidFill>
              </a:rPr>
              <a:t>“</a:t>
            </a:r>
            <a:r>
              <a:rPr lang="en-US" sz="1400" i="1">
                <a:solidFill>
                  <a:schemeClr val="tx1"/>
                </a:solidFill>
              </a:rPr>
              <a:t>Availability of ALO's, AHP's, and/or AHW's in the hospital system that are especially assigned to maternity care”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AF99F5B-2627-5BF7-F512-B55D09521EA6}"/>
              </a:ext>
            </a:extLst>
          </p:cNvPr>
          <p:cNvSpPr/>
          <p:nvPr/>
        </p:nvSpPr>
        <p:spPr>
          <a:xfrm>
            <a:off x="6294474" y="5081998"/>
            <a:ext cx="2579571" cy="113753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“Culturally appropriate antenatal classes for expectant parents”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82CF01A2-C873-1BCB-0F3C-7A29DB5CA4A8}"/>
              </a:ext>
            </a:extLst>
          </p:cNvPr>
          <p:cNvSpPr/>
          <p:nvPr/>
        </p:nvSpPr>
        <p:spPr>
          <a:xfrm>
            <a:off x="3383362" y="5081998"/>
            <a:ext cx="2579571" cy="113753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“Better collaboration between healthcare providers for follow up care after leaving hospital and returning to country”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4292433-87B4-17D0-4980-330ECB6D6BA1}"/>
              </a:ext>
            </a:extLst>
          </p:cNvPr>
          <p:cNvSpPr/>
          <p:nvPr/>
        </p:nvSpPr>
        <p:spPr>
          <a:xfrm>
            <a:off x="9205585" y="5081998"/>
            <a:ext cx="2579571" cy="1137531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“Culturally responsive care within hospital and health services where women feel safe and not judged.”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C8344C36-D5FF-5475-8827-D9968880226A}"/>
              </a:ext>
            </a:extLst>
          </p:cNvPr>
          <p:cNvSpPr/>
          <p:nvPr/>
        </p:nvSpPr>
        <p:spPr>
          <a:xfrm>
            <a:off x="8466411" y="2573721"/>
            <a:ext cx="3253339" cy="1170407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>
                <a:solidFill>
                  <a:schemeClr val="tx1"/>
                </a:solidFill>
              </a:rPr>
              <a:t>“Minimally one escort for each mother coming in for sit-down or for delivery. This factor needs the most urgent attention and should be easily reconcilable”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21DA90-0BFB-467B-466D-3766FF171A7C}"/>
              </a:ext>
            </a:extLst>
          </p:cNvPr>
          <p:cNvSpPr/>
          <p:nvPr/>
        </p:nvSpPr>
        <p:spPr>
          <a:xfrm>
            <a:off x="785568" y="1223313"/>
            <a:ext cx="2690378" cy="32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accent2">
                    <a:lumMod val="75000"/>
                  </a:schemeClr>
                </a:solidFill>
              </a:rPr>
              <a:t>Social Supports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ADAB5-7669-AA01-DD6D-4ABCCB76D1E6}"/>
              </a:ext>
            </a:extLst>
          </p:cNvPr>
          <p:cNvSpPr txBox="1"/>
          <p:nvPr/>
        </p:nvSpPr>
        <p:spPr>
          <a:xfrm>
            <a:off x="225632" y="1883312"/>
            <a:ext cx="3810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Addressing socioeconomic challenges faced by pregnant women and families.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59F25-CA38-CC43-820B-803BBC35B95C}"/>
              </a:ext>
            </a:extLst>
          </p:cNvPr>
          <p:cNvSpPr/>
          <p:nvPr/>
        </p:nvSpPr>
        <p:spPr>
          <a:xfrm>
            <a:off x="4307387" y="1712719"/>
            <a:ext cx="3607672" cy="54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accent2">
                    <a:lumMod val="75000"/>
                  </a:schemeClr>
                </a:solidFill>
              </a:rPr>
              <a:t>Workforce</a:t>
            </a:r>
          </a:p>
          <a:p>
            <a:pPr algn="ctr"/>
            <a:endParaRPr lang="en-US" sz="1600">
              <a:solidFill>
                <a:schemeClr val="tx1"/>
              </a:solidFill>
            </a:endParaRPr>
          </a:p>
          <a:p>
            <a:pPr algn="ctr"/>
            <a:r>
              <a:rPr lang="en-US" sz="1600">
                <a:solidFill>
                  <a:schemeClr val="tx1"/>
                </a:solidFill>
              </a:rPr>
              <a:t>Need for more Aboriginal and Torres Strait Islander staff in perinatal healthcare settings, as well as training existing staff in culturally safe practices.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F7A59-A628-D340-4665-BF85A6C8B93B}"/>
              </a:ext>
            </a:extLst>
          </p:cNvPr>
          <p:cNvSpPr txBox="1"/>
          <p:nvPr/>
        </p:nvSpPr>
        <p:spPr>
          <a:xfrm>
            <a:off x="8108585" y="1887177"/>
            <a:ext cx="3810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Importance of community-driven support and the role of families in maternal health.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A8D91-7A7E-DAC8-FDF4-542EA0DB76BD}"/>
              </a:ext>
            </a:extLst>
          </p:cNvPr>
          <p:cNvSpPr txBox="1"/>
          <p:nvPr/>
        </p:nvSpPr>
        <p:spPr>
          <a:xfrm>
            <a:off x="8559399" y="1230283"/>
            <a:ext cx="2908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>
                <a:solidFill>
                  <a:schemeClr val="accent2">
                    <a:lumMod val="75000"/>
                  </a:schemeClr>
                </a:solidFill>
              </a:rPr>
              <a:t>Community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599E0C-38DA-632B-3CF9-FE7B404589FF}"/>
              </a:ext>
            </a:extLst>
          </p:cNvPr>
          <p:cNvSpPr/>
          <p:nvPr/>
        </p:nvSpPr>
        <p:spPr>
          <a:xfrm>
            <a:off x="374312" y="4581238"/>
            <a:ext cx="2690378" cy="32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accent1">
                    <a:lumMod val="75000"/>
                  </a:schemeClr>
                </a:solidFill>
              </a:rPr>
              <a:t>Continuity of Care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CD0FCA-0886-AE53-2802-A26D01042B2F}"/>
              </a:ext>
            </a:extLst>
          </p:cNvPr>
          <p:cNvSpPr/>
          <p:nvPr/>
        </p:nvSpPr>
        <p:spPr>
          <a:xfrm>
            <a:off x="6236807" y="4605432"/>
            <a:ext cx="2690378" cy="32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accent1">
                    <a:lumMod val="75000"/>
                  </a:schemeClr>
                </a:solidFill>
              </a:rPr>
              <a:t>Education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C076A-B2A7-7956-DA9C-634C5C694B7D}"/>
              </a:ext>
            </a:extLst>
          </p:cNvPr>
          <p:cNvSpPr/>
          <p:nvPr/>
        </p:nvSpPr>
        <p:spPr>
          <a:xfrm>
            <a:off x="3313859" y="4618623"/>
            <a:ext cx="2690378" cy="32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accent6"/>
                </a:solidFill>
              </a:rPr>
              <a:t>Collaboration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C3AFB6-D71A-830F-754F-B9224AA4E2BB}"/>
              </a:ext>
            </a:extLst>
          </p:cNvPr>
          <p:cNvSpPr/>
          <p:nvPr/>
        </p:nvSpPr>
        <p:spPr>
          <a:xfrm>
            <a:off x="9176354" y="4580854"/>
            <a:ext cx="2690378" cy="32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accent6"/>
                </a:solidFill>
              </a:rPr>
              <a:t>Cultural Safety</a:t>
            </a:r>
            <a:endParaRPr lang="en-US" b="1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64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0A5DB9-3EDF-D62D-FC8B-FE86D0672CE4}"/>
              </a:ext>
            </a:extLst>
          </p:cNvPr>
          <p:cNvSpPr txBox="1"/>
          <p:nvPr/>
        </p:nvSpPr>
        <p:spPr>
          <a:xfrm>
            <a:off x="566183" y="696180"/>
            <a:ext cx="11164263" cy="39395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Maternal and Child Health Plan 2025-2035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>
              <a:defRPr/>
            </a:pPr>
            <a:r>
              <a:rPr lang="en-US" sz="2500" b="1" dirty="0">
                <a:solidFill>
                  <a:schemeClr val="accent1"/>
                </a:solidFill>
                <a:latin typeface="Aptos" panose="02110004020202020204"/>
              </a:rPr>
              <a:t>Vision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i="1" dirty="0">
                <a:solidFill>
                  <a:prstClr val="black"/>
                </a:solidFill>
                <a:latin typeface="Aptos" panose="02110004020202020204"/>
              </a:rPr>
              <a:t>Thriving mums and strong, school-ready children enjoy long, healthy lives that are </a:t>
            </a:r>
            <a:r>
              <a:rPr lang="en-US" sz="2500" i="1" dirty="0" err="1">
                <a:solidFill>
                  <a:prstClr val="black"/>
                </a:solidFill>
                <a:latin typeface="Aptos" panose="02110004020202020204"/>
              </a:rPr>
              <a:t>centred</a:t>
            </a:r>
            <a:r>
              <a:rPr lang="en-US" sz="2500" i="1" dirty="0">
                <a:solidFill>
                  <a:prstClr val="black"/>
                </a:solidFill>
                <a:latin typeface="Aptos" panose="02110004020202020204"/>
              </a:rPr>
              <a:t> in culture, with access to services that are prevention-focused, culturally safe and responsive, equitable and free of racism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253FF-E9DD-8A3C-EDDA-CC57127F8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08" y="4056998"/>
            <a:ext cx="4839183" cy="25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7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7AA84-9D67-429D-AB0A-0F34D0AEB871}"/>
              </a:ext>
            </a:extLst>
          </p:cNvPr>
          <p:cNvSpPr txBox="1"/>
          <p:nvPr/>
        </p:nvSpPr>
        <p:spPr>
          <a:xfrm>
            <a:off x="935713" y="0"/>
            <a:ext cx="11139720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AU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Rights-based, outcomes driven approach across life-course</a:t>
            </a:r>
          </a:p>
          <a:p>
            <a:pPr marL="457200" indent="-457200" algn="ctr">
              <a:buFont typeface="Arial"/>
              <a:buChar char="•"/>
            </a:pPr>
            <a:endParaRPr lang="en-AU" sz="24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AU" sz="2400" dirty="0">
              <a:ea typeface="Calibri" panose="020F0502020204030204"/>
              <a:cs typeface="Calibri" panose="020F0502020204030204"/>
            </a:endParaRPr>
          </a:p>
          <a:p>
            <a:endParaRPr lang="en-AU" sz="24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AU" sz="24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AU" sz="24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AU" sz="24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AU" sz="2400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AU" sz="2400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AU" sz="2400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AU" sz="2400" dirty="0">
              <a:ea typeface="Calibri" panose="020F0502020204030204"/>
              <a:cs typeface="Calibri" panose="020F0502020204030204"/>
            </a:endParaRPr>
          </a:p>
          <a:p>
            <a:pPr algn="ctr"/>
            <a:endParaRPr lang="en-AU" sz="24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62F1EE-0BCA-DBD6-776A-C7AE7F7A9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72" r="12355"/>
          <a:stretch/>
        </p:blipFill>
        <p:spPr>
          <a:xfrm>
            <a:off x="935713" y="530044"/>
            <a:ext cx="6500926" cy="6327956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63BE12-EC70-A5EC-86F8-6DE16E63696E}"/>
              </a:ext>
            </a:extLst>
          </p:cNvPr>
          <p:cNvSpPr txBox="1"/>
          <p:nvPr/>
        </p:nvSpPr>
        <p:spPr>
          <a:xfrm>
            <a:off x="7657319" y="1122441"/>
            <a:ext cx="419743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AU" sz="2000" dirty="0">
                <a:ea typeface="Calibri" panose="020F0502020204030204"/>
                <a:cs typeface="Calibri" panose="020F0502020204030204"/>
              </a:rPr>
              <a:t>Increase</a:t>
            </a:r>
            <a:r>
              <a:rPr lang="en-AU" sz="2000" b="1" dirty="0">
                <a:ea typeface="Calibri" panose="020F0502020204030204"/>
                <a:cs typeface="Calibri" panose="020F0502020204030204"/>
              </a:rPr>
              <a:t> ACCHO autonomy and agency</a:t>
            </a:r>
            <a:r>
              <a:rPr lang="en-AU" sz="2000" dirty="0">
                <a:ea typeface="Calibri" panose="020F0502020204030204"/>
                <a:cs typeface="Calibri" panose="020F0502020204030204"/>
              </a:rPr>
              <a:t> to meet community MCH needs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AU" sz="2000" b="1" dirty="0">
                <a:ea typeface="Calibri" panose="020F0502020204030204"/>
                <a:cs typeface="Calibri" panose="020F0502020204030204"/>
              </a:rPr>
              <a:t>Staged</a:t>
            </a:r>
            <a:r>
              <a:rPr lang="en-AU" sz="2000" dirty="0">
                <a:ea typeface="Calibri" panose="020F0502020204030204"/>
                <a:cs typeface="Calibri" panose="020F0502020204030204"/>
              </a:rPr>
              <a:t> implementation plans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a typeface="Calibri" panose="020F0502020204030204"/>
                <a:cs typeface="Calibri" panose="020F0502020204030204"/>
              </a:rPr>
              <a:t>Strengthen regional coordination and planning</a:t>
            </a:r>
          </a:p>
          <a:p>
            <a:pPr marL="342900" indent="-342900">
              <a:buFont typeface="Arial"/>
              <a:buChar char="•"/>
            </a:pPr>
            <a:endParaRPr lang="en-AU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a typeface="Calibri" panose="020F0502020204030204"/>
                <a:cs typeface="Calibri" panose="020F0502020204030204"/>
              </a:rPr>
              <a:t>Facilitate </a:t>
            </a:r>
            <a:r>
              <a:rPr lang="en-AU" sz="2000" b="1" dirty="0">
                <a:ea typeface="Calibri" panose="020F0502020204030204"/>
                <a:cs typeface="Calibri" panose="020F0502020204030204"/>
              </a:rPr>
              <a:t>partnerships</a:t>
            </a:r>
            <a:r>
              <a:rPr lang="en-AU" sz="2000" dirty="0">
                <a:ea typeface="Calibri" panose="020F0502020204030204"/>
                <a:cs typeface="Calibri" panose="020F0502020204030204"/>
              </a:rPr>
              <a:t> with mainstream orgs</a:t>
            </a:r>
          </a:p>
          <a:p>
            <a:endParaRPr lang="en-AU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n-AU" sz="2000" dirty="0">
                <a:ea typeface="Calibri" panose="020F0502020204030204"/>
                <a:cs typeface="Calibri" panose="020F0502020204030204"/>
              </a:rPr>
              <a:t>Reduce reporting burden by </a:t>
            </a:r>
            <a:r>
              <a:rPr lang="en-AU" sz="2000" b="1" dirty="0">
                <a:ea typeface="Calibri" panose="020F0502020204030204"/>
                <a:cs typeface="Calibri" panose="020F0502020204030204"/>
              </a:rPr>
              <a:t>measuring what matters</a:t>
            </a:r>
          </a:p>
          <a:p>
            <a:pPr marL="342900" indent="-342900">
              <a:buFont typeface="Arial"/>
              <a:buChar char="•"/>
            </a:pPr>
            <a:endParaRPr lang="en-AU" sz="2000" dirty="0">
              <a:ea typeface="Calibri" panose="020F0502020204030204"/>
              <a:cs typeface="Calibri" panose="020F0502020204030204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000" dirty="0">
              <a:latin typeface="Open Sans" panose="020B0606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000" dirty="0">
              <a:latin typeface="Open Sans" panose="020B0606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63699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0A5DB9-3EDF-D62D-FC8B-FE86D0672CE4}"/>
              </a:ext>
            </a:extLst>
          </p:cNvPr>
          <p:cNvSpPr txBox="1"/>
          <p:nvPr/>
        </p:nvSpPr>
        <p:spPr>
          <a:xfrm>
            <a:off x="566183" y="696180"/>
            <a:ext cx="11006223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Discussion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lvl="1" algn="ctr"/>
            <a:r>
              <a:rPr lang="en-US" sz="2500" dirty="0"/>
              <a:t>Q1: Does this model reflect the sector’s vision for MCH?</a:t>
            </a:r>
          </a:p>
          <a:p>
            <a:pPr lvl="1" algn="ctr"/>
            <a:endParaRPr lang="en-US" sz="2500" dirty="0"/>
          </a:p>
          <a:p>
            <a:pPr lvl="1" algn="ctr"/>
            <a:endParaRPr lang="en-US" sz="2500" dirty="0"/>
          </a:p>
          <a:p>
            <a:pPr lvl="1" algn="ctr"/>
            <a:endParaRPr lang="en-AU" sz="2000" dirty="0"/>
          </a:p>
          <a:p>
            <a:pPr lvl="1" algn="ctr"/>
            <a:endParaRPr lang="en-AU" sz="2000" dirty="0"/>
          </a:p>
          <a:p>
            <a:pPr lvl="1" algn="ctr"/>
            <a:endParaRPr lang="en-US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964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16E80C-ACBE-AB4A-56E7-34AA4A219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9756" r="15612" b="8781"/>
          <a:stretch/>
        </p:blipFill>
        <p:spPr bwMode="auto">
          <a:xfrm>
            <a:off x="7004712" y="2619304"/>
            <a:ext cx="2044846" cy="2069141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0A5DB9-3EDF-D62D-FC8B-FE86D0672CE4}"/>
              </a:ext>
            </a:extLst>
          </p:cNvPr>
          <p:cNvSpPr txBox="1"/>
          <p:nvPr/>
        </p:nvSpPr>
        <p:spPr>
          <a:xfrm>
            <a:off x="272965" y="162447"/>
            <a:ext cx="1100622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Draft Plan pillars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 descr="A circular object with black text&#10;&#10;Description automatically generated">
            <a:extLst>
              <a:ext uri="{FF2B5EF4-FFF2-40B4-BE49-F238E27FC236}">
                <a16:creationId xmlns:a16="http://schemas.microsoft.com/office/drawing/2014/main" id="{323CEC5B-3033-E2C4-0374-D0410108BF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7767" r="15069" b="10680"/>
          <a:stretch/>
        </p:blipFill>
        <p:spPr bwMode="auto">
          <a:xfrm>
            <a:off x="3916269" y="864071"/>
            <a:ext cx="2085182" cy="1995302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D7CC3A9-9586-B06D-D4CB-0A0F1C80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891" y="2502014"/>
            <a:ext cx="2176991" cy="21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808503-5B30-95D0-24A5-CE5FAFA95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854" y="873590"/>
            <a:ext cx="2085182" cy="206914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61F878A-B926-FE00-87E5-3CC6DDF40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736" y="4443057"/>
            <a:ext cx="2176991" cy="21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29BCEA9-5BF6-8087-F5F5-1920D524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43" y="4375325"/>
            <a:ext cx="2228803" cy="224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2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0A5DB9-3EDF-D62D-FC8B-FE86D0672CE4}"/>
              </a:ext>
            </a:extLst>
          </p:cNvPr>
          <p:cNvSpPr txBox="1"/>
          <p:nvPr/>
        </p:nvSpPr>
        <p:spPr>
          <a:xfrm>
            <a:off x="272965" y="162447"/>
            <a:ext cx="1100622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 descr="A circular object with black text&#10;&#10;Description automatically generated">
            <a:extLst>
              <a:ext uri="{FF2B5EF4-FFF2-40B4-BE49-F238E27FC236}">
                <a16:creationId xmlns:a16="http://schemas.microsoft.com/office/drawing/2014/main" id="{323CEC5B-3033-E2C4-0374-D0410108B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t="7767" r="15069" b="10680"/>
          <a:stretch/>
        </p:blipFill>
        <p:spPr bwMode="auto">
          <a:xfrm>
            <a:off x="6930284" y="191890"/>
            <a:ext cx="2711445" cy="259457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D7CC3A9-9586-B06D-D4CB-0A0F1C80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88" y="262692"/>
            <a:ext cx="2711445" cy="27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77D31-FB73-E49A-D313-BD769A61772C}"/>
              </a:ext>
            </a:extLst>
          </p:cNvPr>
          <p:cNvSpPr txBox="1"/>
          <p:nvPr/>
        </p:nvSpPr>
        <p:spPr>
          <a:xfrm>
            <a:off x="389861" y="3361649"/>
            <a:ext cx="57061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Shared decision making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Partnerships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Accommodation &amp; infrastructure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Transport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Legal, policy &amp; insurance frameworks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Awareness raising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Sustainable &amp; adequate investment in MCH Care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5E2F20-A1AC-68CC-046B-0F017538FC8D}"/>
              </a:ext>
            </a:extLst>
          </p:cNvPr>
          <p:cNvSpPr txBox="1"/>
          <p:nvPr/>
        </p:nvSpPr>
        <p:spPr>
          <a:xfrm>
            <a:off x="6627365" y="3457140"/>
            <a:ext cx="526723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Grow Aboriginal &amp; Torres Strait Islander workforce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at scope of practice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Retain &amp; upskill existing MCH staff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Sustainable employment initiatives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Pipeline of MCH training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683A7-D2EE-31E4-DCBF-A3193488B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82">
            <a:off x="8999207" y="2144831"/>
            <a:ext cx="3090268" cy="437788"/>
          </a:xfrm>
          <a:prstGeom prst="rect">
            <a:avLst/>
          </a:prstGeom>
          <a:noFill/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3D05298-4667-30E2-E8E5-70C73D9EF7A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820">
            <a:off x="2972684" y="2218270"/>
            <a:ext cx="3163627" cy="4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0A5DB9-3EDF-D62D-FC8B-FE86D0672CE4}"/>
              </a:ext>
            </a:extLst>
          </p:cNvPr>
          <p:cNvSpPr txBox="1"/>
          <p:nvPr/>
        </p:nvSpPr>
        <p:spPr>
          <a:xfrm>
            <a:off x="272965" y="162447"/>
            <a:ext cx="1100622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808503-5B30-95D0-24A5-CE5FAFA9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766" y="197861"/>
            <a:ext cx="2385149" cy="236680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61F878A-B926-FE00-87E5-3CC6DDF40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23" y="197861"/>
            <a:ext cx="2616101" cy="261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6EEF92-FC21-A19E-FDD5-E14D8935126E}"/>
              </a:ext>
            </a:extLst>
          </p:cNvPr>
          <p:cNvSpPr txBox="1"/>
          <p:nvPr/>
        </p:nvSpPr>
        <p:spPr>
          <a:xfrm>
            <a:off x="386291" y="3298707"/>
            <a:ext cx="52115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Advocacy &amp; policy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Culturally safe mainstream services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 &amp; data sharing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Birthing on Country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MCH Navigators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Integrated approaches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Referral pathways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Capacity building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 to medicines, equipment &amp; care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9ECA4-F402-E2A8-827D-883DAC66F8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700">
            <a:off x="2958857" y="2029295"/>
            <a:ext cx="3067399" cy="361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2393A-5419-9C71-1AD8-F92874D5BB1A}"/>
              </a:ext>
            </a:extLst>
          </p:cNvPr>
          <p:cNvSpPr txBox="1"/>
          <p:nvPr/>
        </p:nvSpPr>
        <p:spPr>
          <a:xfrm>
            <a:off x="6642742" y="3226365"/>
            <a:ext cx="554925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Indigenous Data Sovereignty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infrastructure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Birthing on Country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PIMS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Community of Practice / sharing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 translation into policy &amp; practice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br>
              <a:rPr lang="en-AU" sz="18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</a:br>
            <a:endParaRPr lang="en-AU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5B858-0A6E-6C87-9455-A4A17ACBDB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7719">
            <a:off x="8669572" y="1984365"/>
            <a:ext cx="3323225" cy="459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422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16E80C-ACBE-AB4A-56E7-34AA4A219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9756" r="15612" b="8781"/>
          <a:stretch/>
        </p:blipFill>
        <p:spPr bwMode="auto">
          <a:xfrm>
            <a:off x="705507" y="344027"/>
            <a:ext cx="2558554" cy="2588952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29BCEA9-5BF6-8087-F5F5-1920D524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69" y="344029"/>
            <a:ext cx="2570589" cy="25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CB4E35-8A49-913C-EFD0-641903DCAED4}"/>
              </a:ext>
            </a:extLst>
          </p:cNvPr>
          <p:cNvSpPr txBox="1"/>
          <p:nvPr/>
        </p:nvSpPr>
        <p:spPr>
          <a:xfrm>
            <a:off x="389862" y="3361649"/>
            <a:ext cx="472098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Immunisations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Birthing on Country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Environmental health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Healthy homes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Early support to mums &amp; bubs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 promotion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&amp; economic determinants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Ear health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9E2ED-81A7-ED6B-141F-34404C83075A}"/>
              </a:ext>
            </a:extLst>
          </p:cNvPr>
          <p:cNvSpPr txBox="1"/>
          <p:nvPr/>
        </p:nvSpPr>
        <p:spPr>
          <a:xfrm>
            <a:off x="6680263" y="3270949"/>
            <a:ext cx="472098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 to tools, resources &amp; training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Coordinators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Regional referral pathways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 Models of Care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ARF / RHD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D121F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Integrated case management</a:t>
            </a: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C0AE7E-13B7-6017-64D0-B82FB09EE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859">
            <a:off x="2871212" y="2294183"/>
            <a:ext cx="2882979" cy="40842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C7496-D1B7-28A2-EDA6-40F558787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0859">
            <a:off x="9001479" y="1225927"/>
            <a:ext cx="2730854" cy="386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93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0A5DB9-3EDF-D62D-FC8B-FE86D0672CE4}"/>
              </a:ext>
            </a:extLst>
          </p:cNvPr>
          <p:cNvSpPr txBox="1"/>
          <p:nvPr/>
        </p:nvSpPr>
        <p:spPr>
          <a:xfrm>
            <a:off x="711327" y="1030008"/>
            <a:ext cx="11006223" cy="3407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Table Activity 1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b="1" dirty="0">
              <a:solidFill>
                <a:schemeClr val="accent1">
                  <a:lumMod val="75000"/>
                </a:schemeClr>
              </a:solidFill>
              <a:latin typeface="Calibri   "/>
              <a:cs typeface="Calibri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libri   "/>
              </a:rPr>
              <a:t>Q2: Do these pillars reflect your top priorities?  </a:t>
            </a:r>
            <a:r>
              <a:rPr lang="en-US" sz="2500" dirty="0">
                <a:solidFill>
                  <a:prstClr val="black"/>
                </a:solidFill>
                <a:effectLst/>
                <a:latin typeface="Calibri   "/>
                <a:ea typeface="Calibri" panose="020F0502020204030204" pitchFamily="34" charset="0"/>
                <a:cs typeface="Times New Roman" panose="02020603050405020304" pitchFamily="18" charset="0"/>
              </a:rPr>
              <a:t>Any </a:t>
            </a:r>
            <a:r>
              <a:rPr lang="en-US" sz="2500" dirty="0">
                <a:solidFill>
                  <a:prstClr val="black"/>
                </a:solidFill>
                <a:latin typeface="Calibri   "/>
              </a:rPr>
              <a:t>missing?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Calibri   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Calibri   "/>
            </a:endParaRPr>
          </a:p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tabLst>
                <a:tab pos="457200" algn="l"/>
              </a:tabLst>
              <a:defRPr/>
            </a:pPr>
            <a:r>
              <a:rPr lang="en-AU" sz="2500" dirty="0">
                <a:solidFill>
                  <a:prstClr val="black"/>
                </a:solidFill>
                <a:latin typeface="Calibri   "/>
              </a:rPr>
              <a:t>Q3: How do we strengthen the activities under each pillar?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27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5817EA-B446-6C78-9B63-D9D3CF86EBE0}"/>
              </a:ext>
            </a:extLst>
          </p:cNvPr>
          <p:cNvSpPr txBox="1"/>
          <p:nvPr/>
        </p:nvSpPr>
        <p:spPr>
          <a:xfrm>
            <a:off x="781245" y="813182"/>
            <a:ext cx="9776155" cy="574003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>
                <a:solidFill>
                  <a:schemeClr val="accent1">
                    <a:lumMod val="75000"/>
                  </a:schemeClr>
                </a:solidFill>
                <a:cs typeface="Calibri"/>
              </a:rPr>
              <a:t>		Objectives for this session</a:t>
            </a:r>
            <a:endParaRPr lang="en-US"/>
          </a:p>
          <a:p>
            <a:pPr>
              <a:defRPr/>
            </a:pPr>
            <a:endParaRPr lang="en-US" sz="3200" b="1">
              <a:solidFill>
                <a:prstClr val="black"/>
              </a:solidFill>
              <a:latin typeface="Aptos" panose="02110004020202020204"/>
            </a:endParaRPr>
          </a:p>
          <a:p>
            <a:pPr>
              <a:defRPr/>
            </a:pPr>
            <a:endParaRPr lang="en-US" sz="3200" b="1">
              <a:solidFill>
                <a:prstClr val="black"/>
              </a:solidFill>
              <a:latin typeface="Aptos" panose="02110004020202020204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500">
                <a:cs typeface="Calibri"/>
              </a:rPr>
              <a:t>Provide an update on the Antenatal to School-Ready MCH Plan​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500">
              <a:cs typeface="Calibri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500">
                <a:cs typeface="Calibri"/>
              </a:rPr>
              <a:t>Outline our consultation process &amp; key findings to date​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sz="2500">
              <a:cs typeface="Calibri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500">
                <a:cs typeface="Calibri"/>
              </a:rPr>
              <a:t>Seek feedback on NACCHO’s proposed Framework &amp; Pillars​</a:t>
            </a:r>
            <a:br>
              <a:rPr lang="en-US" sz="2500">
                <a:cs typeface="Calibri"/>
              </a:rPr>
            </a:br>
            <a:r>
              <a:rPr lang="en-US" sz="2500">
                <a:cs typeface="Calibri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500">
                <a:cs typeface="Calibri"/>
              </a:rPr>
              <a:t>Share next steps</a:t>
            </a:r>
          </a:p>
          <a:p>
            <a:pPr>
              <a:defRPr/>
            </a:pPr>
            <a:endParaRPr lang="en-US" sz="3200">
              <a:solidFill>
                <a:prstClr val="black"/>
              </a:solidFill>
              <a:latin typeface="Aptos" panose="0211000402020202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381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N pooled funding approach">
            <a:extLst>
              <a:ext uri="{FF2B5EF4-FFF2-40B4-BE49-F238E27FC236}">
                <a16:creationId xmlns:a16="http://schemas.microsoft.com/office/drawing/2014/main" id="{22AC78B7-0D59-8E98-F3A1-DB826ADDE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50" y="4139796"/>
            <a:ext cx="5590572" cy="260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70D746-00C1-FA86-2353-DE5B862916DB}"/>
              </a:ext>
            </a:extLst>
          </p:cNvPr>
          <p:cNvSpPr txBox="1"/>
          <p:nvPr/>
        </p:nvSpPr>
        <p:spPr>
          <a:xfrm>
            <a:off x="566183" y="292589"/>
            <a:ext cx="1100622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Proposed funding approach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latin typeface="Aptos" panose="02110004020202020204"/>
            </a:endParaRPr>
          </a:p>
          <a:p>
            <a:pPr>
              <a:spcAft>
                <a:spcPts val="600"/>
              </a:spcAft>
            </a:pPr>
            <a:r>
              <a:rPr lang="en-AU" sz="2000" dirty="0">
                <a:latin typeface="Calibri   "/>
                <a:ea typeface="Calibri" panose="020F0502020204030204"/>
                <a:cs typeface="Calibri" panose="020F0502020204030204"/>
              </a:rPr>
              <a:t>Phased transition to streamlined, sustainable and adequate MCH block funding 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AU" sz="2000" dirty="0">
                <a:latin typeface="Calibri   "/>
                <a:ea typeface="Calibri" panose="020F0502020204030204"/>
                <a:cs typeface="Calibri" panose="020F0502020204030204"/>
              </a:rPr>
              <a:t>Consolidate and integrate patchwork of siloed MCH funding streams and programs </a:t>
            </a:r>
            <a:r>
              <a:rPr lang="en-AU" sz="3000" dirty="0">
                <a:latin typeface="Calibri   "/>
                <a:ea typeface="Calibri" panose="020F0502020204030204"/>
                <a:cs typeface="Calibri" panose="020F0502020204030204"/>
              </a:rPr>
              <a:t>+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AU" sz="2000" dirty="0">
                <a:latin typeface="Calibri   "/>
                <a:ea typeface="Calibri" panose="020F0502020204030204"/>
                <a:cs typeface="Calibri" panose="020F0502020204030204"/>
              </a:rPr>
              <a:t>Transition mainstream MCH funding into ACCHOs </a:t>
            </a:r>
            <a:r>
              <a:rPr lang="en-AU" sz="3000" dirty="0">
                <a:latin typeface="Calibri   "/>
                <a:ea typeface="Calibri" panose="020F0502020204030204"/>
                <a:cs typeface="Calibri" panose="020F0502020204030204"/>
              </a:rPr>
              <a:t>+</a:t>
            </a:r>
          </a:p>
          <a:p>
            <a:pPr marL="800100" lvl="1" indent="-342900">
              <a:spcAft>
                <a:spcPts val="600"/>
              </a:spcAft>
              <a:buFont typeface="Courier New"/>
              <a:buChar char="o"/>
            </a:pPr>
            <a:r>
              <a:rPr lang="en-AU" sz="2000" dirty="0">
                <a:latin typeface="Calibri   "/>
                <a:ea typeface="Calibri" panose="020F0502020204030204"/>
                <a:cs typeface="Calibri" panose="020F0502020204030204"/>
              </a:rPr>
              <a:t>Invest new money  (incl in infrastructure + accommodation)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latin typeface="Calibri   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   "/>
              </a:rPr>
              <a:t>United Nations Pooled Funding concept  to promote greater flexibility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  "/>
            </a:endParaRPr>
          </a:p>
        </p:txBody>
      </p:sp>
    </p:spTree>
    <p:extLst>
      <p:ext uri="{BB962C8B-B14F-4D97-AF65-F5344CB8AC3E}">
        <p14:creationId xmlns:p14="http://schemas.microsoft.com/office/powerpoint/2010/main" val="47776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6B15AB-1E50-5E50-B1B5-D3452D0E8489}"/>
              </a:ext>
            </a:extLst>
          </p:cNvPr>
          <p:cNvSpPr txBox="1"/>
          <p:nvPr/>
        </p:nvSpPr>
        <p:spPr>
          <a:xfrm>
            <a:off x="897988" y="476861"/>
            <a:ext cx="1046669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Timeline and next steps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3E8EF-6F4D-91E8-D4DF-46C129CD8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21" y="1270861"/>
            <a:ext cx="12000752" cy="424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793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70D746-00C1-FA86-2353-DE5B862916DB}"/>
              </a:ext>
            </a:extLst>
          </p:cNvPr>
          <p:cNvSpPr txBox="1"/>
          <p:nvPr/>
        </p:nvSpPr>
        <p:spPr>
          <a:xfrm>
            <a:off x="566183" y="696180"/>
            <a:ext cx="11006223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Table Activity 2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libri   "/>
              </a:rPr>
              <a:t>Q4: What are the most critical issues that need immediate attention to address gaps and opportunities?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Calibri   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Calibri   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libri   "/>
              </a:rPr>
              <a:t>Q5: How can we build sustainability into the Plan to ensure long-term impact?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effectLst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502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70D746-00C1-FA86-2353-DE5B862916DB}"/>
              </a:ext>
            </a:extLst>
          </p:cNvPr>
          <p:cNvSpPr txBox="1"/>
          <p:nvPr/>
        </p:nvSpPr>
        <p:spPr>
          <a:xfrm>
            <a:off x="566182" y="417506"/>
            <a:ext cx="11006223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Reminder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Aptos" panose="02110004020202020204"/>
              </a:rPr>
              <a:t>FASD Grant Round 3 is open now!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500" dirty="0">
              <a:solidFill>
                <a:prstClr val="black"/>
              </a:solidFill>
              <a:latin typeface="Aptos" panose="0211000402020202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Aptos" panose="02110004020202020204"/>
              </a:rPr>
              <a:t>Apply for funding to deliver a local Strong Born campaign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effectLst/>
              <a:latin typeface="Aptos" panose="021100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074" name="Picture 2" descr="Strong Born Campaign - NACCHO">
            <a:extLst>
              <a:ext uri="{FF2B5EF4-FFF2-40B4-BE49-F238E27FC236}">
                <a16:creationId xmlns:a16="http://schemas.microsoft.com/office/drawing/2014/main" id="{11F3239B-4D85-0521-FC1D-364B8DB02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10" y="2329125"/>
            <a:ext cx="4241979" cy="242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465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60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D3C65D-095A-F873-B6E4-E4729A80E7BA}"/>
              </a:ext>
            </a:extLst>
          </p:cNvPr>
          <p:cNvSpPr txBox="1"/>
          <p:nvPr/>
        </p:nvSpPr>
        <p:spPr>
          <a:xfrm>
            <a:off x="459857" y="622027"/>
            <a:ext cx="8325924" cy="12464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Background and Context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Are we Closing the Gap in Maternal and Child Health? </a:t>
            </a:r>
            <a:endParaRPr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691A3-F223-100C-9B10-03BFE8975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599" y="125990"/>
            <a:ext cx="1011178" cy="6643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D75CC9-BACD-4B9E-C7D4-4B7B064C7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307" y="2508313"/>
            <a:ext cx="3023376" cy="21026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A33C41-A936-3422-2722-61D8ADE46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26" y="1866507"/>
            <a:ext cx="6360756" cy="46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2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7AA84-9D67-429D-AB0A-0F34D0AEB871}"/>
              </a:ext>
            </a:extLst>
          </p:cNvPr>
          <p:cNvSpPr txBox="1"/>
          <p:nvPr/>
        </p:nvSpPr>
        <p:spPr>
          <a:xfrm>
            <a:off x="191623" y="206379"/>
            <a:ext cx="1180875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AU" sz="32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Why an Antenatal to School-Ready MCH Plan 2025-2035?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>
              <a:defRPr/>
            </a:pPr>
            <a:endParaRPr lang="en-AU" sz="2000" dirty="0">
              <a:solidFill>
                <a:prstClr val="black"/>
              </a:solidFill>
              <a:latin typeface="Calibri   "/>
              <a:ea typeface="Calibri" panose="020F0502020204030204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3" name="Picture 2" descr="A river with trees and blue sky&#10;&#10;Description automatically generated">
            <a:extLst>
              <a:ext uri="{FF2B5EF4-FFF2-40B4-BE49-F238E27FC236}">
                <a16:creationId xmlns:a16="http://schemas.microsoft.com/office/drawing/2014/main" id="{6400472E-E9B8-6983-B25A-0539E8F5F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430" y="940421"/>
            <a:ext cx="4468259" cy="3944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EB3E7-6D39-0DF7-562B-B036DD3B7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129" y="2366393"/>
            <a:ext cx="3410678" cy="4181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72E10-8ED2-DBE4-0340-947B8A11E11F}"/>
              </a:ext>
            </a:extLst>
          </p:cNvPr>
          <p:cNvSpPr txBox="1"/>
          <p:nvPr/>
        </p:nvSpPr>
        <p:spPr>
          <a:xfrm>
            <a:off x="605311" y="1160883"/>
            <a:ext cx="4975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AU" sz="2000" dirty="0">
                <a:solidFill>
                  <a:prstClr val="black"/>
                </a:solidFill>
                <a:latin typeface="Calibri   "/>
                <a:ea typeface="Calibri" panose="020F0502020204030204"/>
                <a:cs typeface="Calibri" panose="020F0502020204030204"/>
              </a:rPr>
              <a:t>Coordinate and improve MCH services to progress Closing the Gap for mums and bubs by prioritising prevention and early support. </a:t>
            </a:r>
            <a:endParaRPr lang="en-A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AF209-60C5-BA9D-4019-64A79DE73D6E}"/>
              </a:ext>
            </a:extLst>
          </p:cNvPr>
          <p:cNvSpPr txBox="1"/>
          <p:nvPr/>
        </p:nvSpPr>
        <p:spPr>
          <a:xfrm>
            <a:off x="5764192" y="4949255"/>
            <a:ext cx="6236185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latin typeface="Calibri   "/>
                <a:ea typeface="Calibri" panose="020F0502020204030204"/>
                <a:cs typeface="Calibri" panose="020F0502020204030204"/>
              </a:rPr>
              <a:t>Epigenetics research shows the importance of the first 2,000 days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en-AU" sz="2000" dirty="0">
              <a:solidFill>
                <a:prstClr val="black"/>
              </a:solidFill>
              <a:latin typeface="Calibri   "/>
              <a:ea typeface="Calibri" panose="020F0502020204030204"/>
              <a:cs typeface="Calibri" panose="020F0502020204030204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latin typeface="Calibri   "/>
                <a:ea typeface="Calibri" panose="020F0502020204030204"/>
                <a:cs typeface="Calibri" panose="020F0502020204030204"/>
              </a:rPr>
              <a:t>Child’s development score at 22 months is an accurate predictor of education outcomes</a:t>
            </a:r>
            <a:endParaRPr lang="en-AU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AU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AU" sz="2000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AU" sz="2000" dirty="0">
              <a:ea typeface="Calibri" panose="020F0502020204030204"/>
              <a:cs typeface="Calibri" panose="020F0502020204030204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000" dirty="0">
              <a:latin typeface="Open Sans" panose="020B0606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000" dirty="0">
              <a:effectLst/>
              <a:latin typeface="Open Sans" panose="020B0606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000" dirty="0">
              <a:latin typeface="Open Sans" panose="020B0606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89141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7AA84-9D67-429D-AB0A-0F34D0AEB871}"/>
              </a:ext>
            </a:extLst>
          </p:cNvPr>
          <p:cNvSpPr txBox="1"/>
          <p:nvPr/>
        </p:nvSpPr>
        <p:spPr>
          <a:xfrm>
            <a:off x="383246" y="275828"/>
            <a:ext cx="11808754" cy="66479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AU" sz="3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Purpose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AU" sz="2000" b="1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Closing the Gap for mums and bubs </a:t>
            </a:r>
            <a:r>
              <a:rPr lang="en-AU" sz="20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through Government investment in </a:t>
            </a:r>
            <a:r>
              <a:rPr lang="en-AU" sz="2000" b="1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outcomes</a:t>
            </a:r>
            <a:r>
              <a:rPr lang="en-AU" sz="20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, not inputs or outputs. </a:t>
            </a:r>
          </a:p>
          <a:p>
            <a:pPr marL="342900" indent="-342900">
              <a:buFont typeface="Arial"/>
              <a:buChar char="•"/>
              <a:defRPr/>
            </a:pPr>
            <a:endParaRPr lang="en-AU" sz="20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Guide Commonwealth’s policy &amp; investment in Aboriginal and Torres Strait Islander MCH over next 10 years</a:t>
            </a:r>
          </a:p>
          <a:p>
            <a:pPr>
              <a:defRPr/>
            </a:pPr>
            <a:endParaRPr lang="en-AU" sz="2000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Long-term holistic approach to enable</a:t>
            </a:r>
            <a:r>
              <a:rPr lang="en-AU" sz="2000" b="1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 flexible, place-based models of care</a:t>
            </a:r>
          </a:p>
          <a:p>
            <a:pPr lvl="2">
              <a:defRPr/>
            </a:pPr>
            <a:endParaRPr lang="en-AU" sz="2000" b="1" dirty="0">
              <a:solidFill>
                <a:prstClr val="black"/>
              </a:solidFill>
              <a:ea typeface="Calibri" panose="020F0502020204030204"/>
              <a:cs typeface="Calibri" panose="020F0502020204030204"/>
            </a:endParaRP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AU" sz="2000" b="1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Agency </a:t>
            </a:r>
            <a:r>
              <a:rPr lang="en-AU" sz="20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to progress your MCH priorities and </a:t>
            </a:r>
            <a:r>
              <a:rPr lang="en-AU" sz="2000" b="1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deliver what you know works </a:t>
            </a:r>
          </a:p>
          <a:p>
            <a:pPr lvl="2">
              <a:defRPr/>
            </a:pPr>
            <a:r>
              <a:rPr lang="en-AU" sz="20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                                         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Inform NACCHO's pre-budget Submission to Department of Health and Aged Care	</a:t>
            </a:r>
          </a:p>
          <a:p>
            <a:pPr>
              <a:defRPr/>
            </a:pPr>
            <a:r>
              <a:rPr lang="en-AU" sz="20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				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AU" sz="2000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 Funding in </a:t>
            </a:r>
            <a:r>
              <a:rPr lang="en-AU" sz="2000" b="1" dirty="0">
                <a:solidFill>
                  <a:prstClr val="black"/>
                </a:solidFill>
                <a:ea typeface="Calibri" panose="020F0502020204030204"/>
                <a:cs typeface="Calibri" panose="020F0502020204030204"/>
              </a:rPr>
              <a:t>May 2025 Budget</a:t>
            </a:r>
          </a:p>
          <a:p>
            <a:pPr>
              <a:defRPr/>
            </a:pPr>
            <a:endParaRPr lang="en-AU" sz="2000" dirty="0">
              <a:solidFill>
                <a:prstClr val="black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2CA0C-A0B6-B859-7A11-BD837A6FE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629" y="4305781"/>
            <a:ext cx="4044768" cy="242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4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1F7C91-FD40-8AA6-923C-052759A2F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689" y="687253"/>
            <a:ext cx="1692810" cy="2632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BBBDD-544B-2748-93EF-E761E8B9F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781" y="424480"/>
            <a:ext cx="2156770" cy="2930113"/>
          </a:xfrm>
          <a:prstGeom prst="rect">
            <a:avLst/>
          </a:prstGeom>
        </p:spPr>
      </p:pic>
      <p:pic>
        <p:nvPicPr>
          <p:cNvPr id="3" name="Picture 2" descr="A cover of a book&#10;&#10;Description automatically generated">
            <a:extLst>
              <a:ext uri="{FF2B5EF4-FFF2-40B4-BE49-F238E27FC236}">
                <a16:creationId xmlns:a16="http://schemas.microsoft.com/office/drawing/2014/main" id="{39A71587-776E-D4EC-0850-B7AC33569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870" y="591372"/>
            <a:ext cx="1874100" cy="2728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73957B-1D22-4585-7509-0A07B8AC9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0876" y="618251"/>
            <a:ext cx="1911979" cy="2715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378639-FBAC-B560-FF83-BED70F33C433}"/>
              </a:ext>
            </a:extLst>
          </p:cNvPr>
          <p:cNvSpPr txBox="1"/>
          <p:nvPr/>
        </p:nvSpPr>
        <p:spPr>
          <a:xfrm>
            <a:off x="1680258" y="0"/>
            <a:ext cx="8831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Align &amp; complement -  not duplicate</a:t>
            </a:r>
            <a:endParaRPr lang="en-AU" sz="3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68414B-2F81-CC1C-6152-EC2C601056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503" y="646354"/>
            <a:ext cx="1911980" cy="27082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5FEB9A-EED4-2503-1413-EF62219EB1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552" y="3514914"/>
            <a:ext cx="2370722" cy="577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846576-2C0F-04F6-CA29-9B957A3514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0659" y="545176"/>
            <a:ext cx="1951341" cy="2788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CA0E9-0A63-FBB3-7FF8-921CBA9748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7169" y="3634985"/>
            <a:ext cx="3810011" cy="3193685"/>
          </a:xfrm>
          <a:prstGeom prst="rect">
            <a:avLst/>
          </a:prstGeom>
        </p:spPr>
      </p:pic>
      <p:pic>
        <p:nvPicPr>
          <p:cNvPr id="6146" name="Picture 2" descr="The National Agreement on Closing the Gap (the National Agreement ...">
            <a:extLst>
              <a:ext uri="{FF2B5EF4-FFF2-40B4-BE49-F238E27FC236}">
                <a16:creationId xmlns:a16="http://schemas.microsoft.com/office/drawing/2014/main" id="{40EEAD05-5385-88DE-1360-DAF17A54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7" y="3456422"/>
            <a:ext cx="2370722" cy="33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72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04C6D-8596-8BD6-308F-3BF3F9A46D9B}"/>
              </a:ext>
            </a:extLst>
          </p:cNvPr>
          <p:cNvSpPr txBox="1"/>
          <p:nvPr/>
        </p:nvSpPr>
        <p:spPr>
          <a:xfrm>
            <a:off x="651164" y="112707"/>
            <a:ext cx="11540836" cy="66325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Consultation Process</a:t>
            </a: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NACCHO Conference Workshop 2022 and 2023</a:t>
            </a: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Technical paper reviewed evidence base </a:t>
            </a: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MCH </a:t>
            </a: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 Light"/>
                <a:ea typeface="Yu Gothic Light"/>
                <a:cs typeface="Times New Roman"/>
              </a:rPr>
              <a:t>Expert Panel (</a:t>
            </a: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ongoing)</a:t>
            </a: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</a:pP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 Light"/>
                <a:ea typeface="Yu Gothic Light"/>
                <a:cs typeface="Times New Roman"/>
              </a:rPr>
              <a:t>NACCHO </a:t>
            </a: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sector-wide</a:t>
            </a: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 Light"/>
                <a:ea typeface="Yu Gothic Light"/>
                <a:cs typeface="Times New Roman"/>
              </a:rPr>
              <a:t> MCH </a:t>
            </a: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survey</a:t>
            </a: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 Light"/>
                <a:ea typeface="Yu Gothic Light"/>
                <a:cs typeface="Times New Roman"/>
              </a:rPr>
              <a:t> (May-June 2024)</a:t>
            </a:r>
          </a:p>
          <a:p>
            <a:pPr marL="342900" indent="-342900"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Calibri"/>
                <a:ea typeface="Calibri"/>
                <a:cs typeface="Arial"/>
              </a:rPr>
              <a:t>52 ACCHOs responded from all states and the NT</a:t>
            </a:r>
          </a:p>
          <a:p>
            <a:endParaRPr lang="en-AU" sz="24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endParaRPr lang="en-AU" sz="24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endParaRPr lang="en-AU" sz="24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endParaRPr lang="en-AU" sz="24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endParaRPr lang="en-AU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AU" sz="2400" b="1" kern="100" dirty="0">
              <a:solidFill>
                <a:schemeClr val="accent2">
                  <a:lumMod val="50000"/>
                </a:schemeClr>
              </a:solidFill>
              <a:effectLst/>
              <a:latin typeface="Calibri Light"/>
              <a:ea typeface="Yu Gothic Light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800"/>
              </a:spcBef>
              <a:spcAft>
                <a:spcPts val="400"/>
              </a:spcAft>
            </a:pPr>
            <a:endParaRPr lang="en-AU" sz="24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pPr marL="457200" indent="-457200">
              <a:buAutoNum type="arabicPeriod"/>
            </a:pPr>
            <a:endParaRPr lang="en-AU" sz="24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BEAC3531-525E-A4E3-2741-5F9D9BC66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6680" y="693442"/>
            <a:ext cx="659674" cy="659674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B4C712C1-DEF5-5F17-98BE-2B2C70C1C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288" y="1278226"/>
            <a:ext cx="659674" cy="659674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855FB097-32DA-5D82-3F5F-3B8983377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0096" y="1937900"/>
            <a:ext cx="659674" cy="65967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7CB4DFF1-1D56-522D-4345-4CBAF52D6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6517" y="2338714"/>
            <a:ext cx="659674" cy="659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8BF111-D043-877F-BD9D-801C6D25E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605" y="3859613"/>
            <a:ext cx="8722651" cy="2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3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D04C6D-8596-8BD6-308F-3BF3F9A46D9B}"/>
              </a:ext>
            </a:extLst>
          </p:cNvPr>
          <p:cNvSpPr txBox="1"/>
          <p:nvPr/>
        </p:nvSpPr>
        <p:spPr>
          <a:xfrm>
            <a:off x="594247" y="346474"/>
            <a:ext cx="11211930" cy="66654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 Light"/>
                <a:ea typeface="Yu Gothic Light"/>
                <a:cs typeface="Times New Roman"/>
              </a:rPr>
              <a:t>Interviews with survey respondents </a:t>
            </a: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and deep-dives on MCH models of care </a:t>
            </a: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Calibri Light"/>
                <a:ea typeface="Yu Gothic Light"/>
                <a:cs typeface="Times New Roman"/>
              </a:rPr>
              <a:t>(July)</a:t>
            </a: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endParaRPr lang="en-AU" sz="24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Regional Workshops (August)</a:t>
            </a: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endParaRPr lang="en-AU" sz="12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NACCHO pre-Budget submission (September 2024)</a:t>
            </a: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endParaRPr lang="en-AU" sz="12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Launch of final Plan (October 2024)</a:t>
            </a: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endParaRPr lang="en-AU" sz="24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NACCHO Member Conference (December 2024)</a:t>
            </a: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endParaRPr lang="en-AU" sz="12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r>
              <a:rPr lang="en-AU" sz="2400" b="1" kern="100" dirty="0">
                <a:solidFill>
                  <a:schemeClr val="accent2">
                    <a:lumMod val="50000"/>
                  </a:schemeClr>
                </a:solidFill>
                <a:latin typeface="Calibri Light"/>
                <a:ea typeface="Yu Gothic Light"/>
                <a:cs typeface="Times New Roman"/>
              </a:rPr>
              <a:t>Federal Budget (May 2025)</a:t>
            </a:r>
          </a:p>
          <a:p>
            <a:pPr>
              <a:lnSpc>
                <a:spcPct val="114999"/>
              </a:lnSpc>
              <a:spcBef>
                <a:spcPts val="800"/>
              </a:spcBef>
              <a:spcAft>
                <a:spcPts val="400"/>
              </a:spcAft>
            </a:pPr>
            <a:endParaRPr lang="en-AU" sz="2400" b="1" kern="100" dirty="0">
              <a:solidFill>
                <a:schemeClr val="accent2">
                  <a:lumMod val="50000"/>
                </a:schemeClr>
              </a:solidFill>
              <a:latin typeface="Calibri Light"/>
              <a:ea typeface="Yu Gothic Light"/>
              <a:cs typeface="Times New Roman"/>
            </a:endParaRPr>
          </a:p>
          <a:p>
            <a:pPr marL="457200" indent="-457200">
              <a:buAutoNum type="arabicPeriod"/>
            </a:pPr>
            <a:endParaRPr lang="en-AU" sz="24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73A471-4519-3119-C9F0-10E62A32F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288" y="4456479"/>
            <a:ext cx="2641943" cy="2076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FAE8BB-465E-0DF0-55BD-A417571C2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31" y="1272378"/>
            <a:ext cx="4073022" cy="27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648EA-DA71-E798-9CF3-22DBD0A8B4A9}"/>
              </a:ext>
            </a:extLst>
          </p:cNvPr>
          <p:cNvSpPr txBox="1"/>
          <p:nvPr/>
        </p:nvSpPr>
        <p:spPr>
          <a:xfrm>
            <a:off x="124910" y="300241"/>
            <a:ext cx="1213757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AU" sz="36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Sector feedback and insights</a:t>
            </a:r>
          </a:p>
          <a:p>
            <a:pPr algn="ctr"/>
            <a:r>
              <a:rPr lang="en-AU" sz="2400" dirty="0"/>
              <a:t>Funding and workforce identified as key barriers at MCH Workshop, 2023 NACCHO Conference</a:t>
            </a:r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C54D115-5269-E8E0-64B7-74ECDD15B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6" y="1641981"/>
            <a:ext cx="7384058" cy="5221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38B70A-8673-C66F-92F7-AFB062CA5439}"/>
              </a:ext>
            </a:extLst>
          </p:cNvPr>
          <p:cNvSpPr/>
          <p:nvPr/>
        </p:nvSpPr>
        <p:spPr>
          <a:xfrm>
            <a:off x="7035042" y="2294135"/>
            <a:ext cx="2264988" cy="642257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24814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89e7fe-ae55-479d-bb2d-1b6996d43197">
      <Terms xmlns="http://schemas.microsoft.com/office/infopath/2007/PartnerControls"/>
    </lcf76f155ced4ddcb4097134ff3c332f>
    <TaxCatchAll xmlns="ced42a5d-3e6e-484c-881d-b6b3aad03976" xsi:nil="true"/>
    <SharedWithUsers xmlns="ced42a5d-3e6e-484c-881d-b6b3aad03976">
      <UserInfo>
        <DisplayName>Alex Grant</DisplayName>
        <AccountId>23</AccountId>
        <AccountType/>
      </UserInfo>
      <UserInfo>
        <DisplayName>Heather Williams</DisplayName>
        <AccountId>318</AccountId>
        <AccountType/>
      </UserInfo>
      <UserInfo>
        <DisplayName>Monica Barolits-McCabe</DisplayName>
        <AccountId>13</AccountId>
        <AccountType/>
      </UserInfo>
      <UserInfo>
        <DisplayName>Brooke Edwards</DisplayName>
        <AccountId>111</AccountId>
        <AccountType/>
      </UserInfo>
      <UserInfo>
        <DisplayName>Rebekah Stuart</DisplayName>
        <AccountId>436</AccountId>
        <AccountType/>
      </UserInfo>
      <UserInfo>
        <DisplayName>Calin Fraser-Bell</DisplayName>
        <AccountId>427</AccountId>
        <AccountType/>
      </UserInfo>
      <UserInfo>
        <DisplayName>Bettina Goolagong</DisplayName>
        <AccountId>484</AccountId>
        <AccountType/>
      </UserInfo>
      <UserInfo>
        <DisplayName>Kate Armstrong</DisplayName>
        <AccountId>31</AccountId>
        <AccountType/>
      </UserInfo>
      <UserInfo>
        <DisplayName>April Tottingham</DisplayName>
        <AccountId>82</AccountId>
        <AccountType/>
      </UserInfo>
      <UserInfo>
        <DisplayName>Surietha Reynolds</DisplayName>
        <AccountId>429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C00B9B4A7F9B4298713342B551B29C" ma:contentTypeVersion="14" ma:contentTypeDescription="Create a new document." ma:contentTypeScope="" ma:versionID="14e4de4fcceb78db83092e02c0972b7b">
  <xsd:schema xmlns:xsd="http://www.w3.org/2001/XMLSchema" xmlns:xs="http://www.w3.org/2001/XMLSchema" xmlns:p="http://schemas.microsoft.com/office/2006/metadata/properties" xmlns:ns2="d289e7fe-ae55-479d-bb2d-1b6996d43197" xmlns:ns3="ced42a5d-3e6e-484c-881d-b6b3aad03976" targetNamespace="http://schemas.microsoft.com/office/2006/metadata/properties" ma:root="true" ma:fieldsID="007294c25214cffa29f7e65bda982afe" ns2:_="" ns3:_="">
    <xsd:import namespace="d289e7fe-ae55-479d-bb2d-1b6996d43197"/>
    <xsd:import namespace="ced42a5d-3e6e-484c-881d-b6b3aad039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9e7fe-ae55-479d-bb2d-1b6996d43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54b5c0-47a7-4221-a3a8-a56c93800a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42a5d-3e6e-484c-881d-b6b3aad0397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ca4be32-a492-4c09-9858-24ac2adb7417}" ma:internalName="TaxCatchAll" ma:showField="CatchAllData" ma:web="ced42a5d-3e6e-484c-881d-b6b3aad039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A44EF6-7F9B-4ED9-A73C-8E74D67F42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DB1DE-2233-4937-B7D7-2E3F6D2DA28C}">
  <ds:schemaRefs>
    <ds:schemaRef ds:uri="http://purl.org/dc/elements/1.1/"/>
    <ds:schemaRef ds:uri="http://purl.org/dc/dcmitype/"/>
    <ds:schemaRef ds:uri="http://www.w3.org/XML/1998/namespace"/>
    <ds:schemaRef ds:uri="d289e7fe-ae55-479d-bb2d-1b6996d4319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ed42a5d-3e6e-484c-881d-b6b3aad03976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059A193-36CA-4891-8461-76C5CD69F66B}">
  <ds:schemaRefs>
    <ds:schemaRef ds:uri="ced42a5d-3e6e-484c-881d-b6b3aad03976"/>
    <ds:schemaRef ds:uri="d289e7fe-ae55-479d-bb2d-1b6996d431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1156</Words>
  <Application>Microsoft Office PowerPoint</Application>
  <PresentationFormat>Widescreen</PresentationFormat>
  <Paragraphs>279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Aptos</vt:lpstr>
      <vt:lpstr>Arial</vt:lpstr>
      <vt:lpstr>Calibri</vt:lpstr>
      <vt:lpstr>Calibri   </vt:lpstr>
      <vt:lpstr>Calibri Light</vt:lpstr>
      <vt:lpstr>Courier New</vt:lpstr>
      <vt:lpstr>Futura PT Book</vt:lpstr>
      <vt:lpstr>Open Sans</vt:lpstr>
      <vt:lpstr>8_Office Theme</vt:lpstr>
      <vt:lpstr>1_Office Theme</vt:lpstr>
      <vt:lpstr>4_Office Theme</vt:lpstr>
      <vt:lpstr>3_Office Theme</vt:lpstr>
      <vt:lpstr>5_Office Theme</vt:lpstr>
      <vt:lpstr>7_Office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Sagerud</dc:creator>
  <cp:lastModifiedBy>Alex Grant</cp:lastModifiedBy>
  <cp:revision>5</cp:revision>
  <cp:lastPrinted>2024-07-03T05:49:43Z</cp:lastPrinted>
  <dcterms:created xsi:type="dcterms:W3CDTF">2021-03-25T03:33:09Z</dcterms:created>
  <dcterms:modified xsi:type="dcterms:W3CDTF">2024-07-18T00:29:06Z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0x01010097C00B9B4A7F9B4298713342B551B29C</vt:lpwstr>
  </property>
  <property fmtid="{D5CDD505-2E9C-101B-9397-08002B2CF9AE}" pid="3" name="MediaServiceImageTags">
    <vt:lpwstr/>
  </property>
</Properties>
</file>