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3"/>
  </p:sldMasterIdLst>
  <p:notesMasterIdLst>
    <p:notesMasterId r:id="rId66"/>
  </p:notesMasterIdLst>
  <p:sldIdLst>
    <p:sldId id="256" r:id="rId4"/>
    <p:sldId id="351" r:id="rId5"/>
    <p:sldId id="257" r:id="rId6"/>
    <p:sldId id="258" r:id="rId7"/>
    <p:sldId id="259" r:id="rId8"/>
    <p:sldId id="260" r:id="rId9"/>
    <p:sldId id="306" r:id="rId10"/>
    <p:sldId id="262" r:id="rId11"/>
    <p:sldId id="264" r:id="rId12"/>
    <p:sldId id="307" r:id="rId13"/>
    <p:sldId id="266" r:id="rId14"/>
    <p:sldId id="267" r:id="rId15"/>
    <p:sldId id="268" r:id="rId16"/>
    <p:sldId id="269" r:id="rId17"/>
    <p:sldId id="270" r:id="rId18"/>
    <p:sldId id="271" r:id="rId19"/>
    <p:sldId id="309" r:id="rId20"/>
    <p:sldId id="280" r:id="rId21"/>
    <p:sldId id="310" r:id="rId22"/>
    <p:sldId id="311" r:id="rId23"/>
    <p:sldId id="316" r:id="rId24"/>
    <p:sldId id="313" r:id="rId25"/>
    <p:sldId id="349" r:id="rId26"/>
    <p:sldId id="312" r:id="rId27"/>
    <p:sldId id="315" r:id="rId28"/>
    <p:sldId id="346" r:id="rId29"/>
    <p:sldId id="347" r:id="rId30"/>
    <p:sldId id="344" r:id="rId31"/>
    <p:sldId id="314" r:id="rId32"/>
    <p:sldId id="301" r:id="rId33"/>
    <p:sldId id="317" r:id="rId34"/>
    <p:sldId id="318" r:id="rId35"/>
    <p:sldId id="319" r:id="rId36"/>
    <p:sldId id="323" r:id="rId37"/>
    <p:sldId id="322" r:id="rId38"/>
    <p:sldId id="321" r:id="rId39"/>
    <p:sldId id="324" r:id="rId40"/>
    <p:sldId id="328" r:id="rId41"/>
    <p:sldId id="327" r:id="rId42"/>
    <p:sldId id="326" r:id="rId43"/>
    <p:sldId id="325" r:id="rId44"/>
    <p:sldId id="329" r:id="rId45"/>
    <p:sldId id="333" r:id="rId46"/>
    <p:sldId id="332" r:id="rId47"/>
    <p:sldId id="290" r:id="rId48"/>
    <p:sldId id="348" r:id="rId49"/>
    <p:sldId id="331" r:id="rId50"/>
    <p:sldId id="330" r:id="rId51"/>
    <p:sldId id="334" r:id="rId52"/>
    <p:sldId id="339" r:id="rId53"/>
    <p:sldId id="335" r:id="rId54"/>
    <p:sldId id="338" r:id="rId55"/>
    <p:sldId id="295" r:id="rId56"/>
    <p:sldId id="296" r:id="rId57"/>
    <p:sldId id="297" r:id="rId58"/>
    <p:sldId id="298" r:id="rId59"/>
    <p:sldId id="299" r:id="rId60"/>
    <p:sldId id="340" r:id="rId61"/>
    <p:sldId id="302" r:id="rId62"/>
    <p:sldId id="341" r:id="rId63"/>
    <p:sldId id="342" r:id="rId64"/>
    <p:sldId id="343" r:id="rId65"/>
  </p:sldIdLst>
  <p:sldSz cx="18288000" cy="10287000"/>
  <p:notesSz cx="6858000" cy="9144000"/>
  <p:embeddedFontLst>
    <p:embeddedFont>
      <p:font typeface="ABeeZee Bold" panose="020B0604020202020204" charset="0"/>
      <p:regular r:id="rId67"/>
    </p:embeddedFont>
    <p:embeddedFont>
      <p:font typeface="Montserrat" panose="00000500000000000000" pitchFamily="2" charset="0"/>
      <p:regular r:id="rId68"/>
      <p:bold r:id="rId69"/>
      <p:italic r:id="rId70"/>
      <p:boldItalic r:id="rId71"/>
    </p:embeddedFont>
    <p:embeddedFont>
      <p:font typeface="Open Sans" panose="020B0606030504020204" pitchFamily="34" charset="0"/>
      <p:regular r:id="rId72"/>
      <p:bold r:id="rId73"/>
      <p:italic r:id="rId74"/>
      <p:boldItalic r:id="rId75"/>
    </p:embeddedFont>
    <p:embeddedFont>
      <p:font typeface="TT Hoves Bold" panose="020B0604020202020204" charset="0"/>
      <p:regular r:id="rId7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F08E9743-6584-4EDE-9276-30C34062D0EA}">
          <p14:sldIdLst>
            <p14:sldId id="256"/>
            <p14:sldId id="351"/>
            <p14:sldId id="257"/>
            <p14:sldId id="258"/>
            <p14:sldId id="259"/>
            <p14:sldId id="260"/>
            <p14:sldId id="306"/>
            <p14:sldId id="262"/>
            <p14:sldId id="264"/>
            <p14:sldId id="307"/>
            <p14:sldId id="266"/>
            <p14:sldId id="267"/>
            <p14:sldId id="268"/>
            <p14:sldId id="269"/>
            <p14:sldId id="270"/>
            <p14:sldId id="271"/>
          </p14:sldIdLst>
        </p14:section>
        <p14:section name="Context" id="{CCDA5A36-8221-430E-A07C-DA7B294E3009}">
          <p14:sldIdLst>
            <p14:sldId id="309"/>
            <p14:sldId id="280"/>
            <p14:sldId id="310"/>
            <p14:sldId id="311"/>
            <p14:sldId id="316"/>
            <p14:sldId id="313"/>
            <p14:sldId id="349"/>
            <p14:sldId id="312"/>
          </p14:sldIdLst>
        </p14:section>
        <p14:section name="Reasons to use CQI" id="{CB47DE45-53F6-4E46-B3D8-349586278D4E}">
          <p14:sldIdLst>
            <p14:sldId id="315"/>
            <p14:sldId id="346"/>
            <p14:sldId id="347"/>
            <p14:sldId id="344"/>
            <p14:sldId id="314"/>
            <p14:sldId id="301"/>
            <p14:sldId id="317"/>
            <p14:sldId id="318"/>
            <p14:sldId id="319"/>
            <p14:sldId id="323"/>
            <p14:sldId id="322"/>
            <p14:sldId id="321"/>
            <p14:sldId id="324"/>
            <p14:sldId id="328"/>
            <p14:sldId id="327"/>
            <p14:sldId id="326"/>
            <p14:sldId id="325"/>
            <p14:sldId id="329"/>
            <p14:sldId id="333"/>
            <p14:sldId id="332"/>
            <p14:sldId id="290"/>
            <p14:sldId id="348"/>
            <p14:sldId id="331"/>
            <p14:sldId id="330"/>
            <p14:sldId id="334"/>
            <p14:sldId id="339"/>
            <p14:sldId id="335"/>
            <p14:sldId id="338"/>
            <p14:sldId id="295"/>
            <p14:sldId id="296"/>
            <p14:sldId id="297"/>
            <p14:sldId id="298"/>
            <p14:sldId id="299"/>
            <p14:sldId id="340"/>
            <p14:sldId id="302"/>
          </p14:sldIdLst>
        </p14:section>
        <p14:section name="Barriers to CQI" id="{487EA266-895D-4DD0-B865-D5376384D460}">
          <p14:sldIdLst>
            <p14:sldId id="341"/>
          </p14:sldIdLst>
        </p14:section>
        <p14:section name="How to Guide" id="{246FB475-36A0-47C0-AC99-9D32AF977700}">
          <p14:sldIdLst>
            <p14:sldId id="342"/>
          </p14:sldIdLst>
        </p14:section>
        <p14:section name="Panel Discussion" id="{A954B05E-3C7F-43FA-B967-0EED17E0D4E1}">
          <p14:sldIdLst>
            <p14:sldId id="34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3D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72192" autoAdjust="0"/>
  </p:normalViewPr>
  <p:slideViewPr>
    <p:cSldViewPr>
      <p:cViewPr varScale="1">
        <p:scale>
          <a:sx n="59" d="100"/>
          <a:sy n="59" d="100"/>
        </p:scale>
        <p:origin x="1762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font" Target="fonts/font2.fntdata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font" Target="fonts/font8.fntdata"/><Relationship Id="rId79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customXml" Target="../customXml/item3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font" Target="fonts/font3.fntdata"/><Relationship Id="rId77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font" Target="fonts/font6.fntdata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font" Target="fonts/font1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font" Target="fonts/font4.fntdata"/><Relationship Id="rId75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font" Target="fonts/font7.fntdata"/><Relationship Id="rId78" Type="http://schemas.openxmlformats.org/officeDocument/2006/relationships/viewProps" Target="viewProps.xml"/><Relationship Id="rId81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font" Target="fonts/font10.fntdata"/><Relationship Id="rId7" Type="http://schemas.openxmlformats.org/officeDocument/2006/relationships/slide" Target="slides/slide4.xml"/><Relationship Id="rId71" Type="http://schemas.openxmlformats.org/officeDocument/2006/relationships/font" Target="fonts/font5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Neave" userId="7593b3c6-4cbb-4b9b-8183-8e587a5dc4c3" providerId="ADAL" clId="{FF180585-0837-4086-8EB7-0386F09EF3C1}"/>
    <pc:docChg chg="modSld">
      <pc:chgData name="Charlotte Neave" userId="7593b3c6-4cbb-4b9b-8183-8e587a5dc4c3" providerId="ADAL" clId="{FF180585-0837-4086-8EB7-0386F09EF3C1}" dt="2024-07-15T00:55:48.080" v="58" actId="20577"/>
      <pc:docMkLst>
        <pc:docMk/>
      </pc:docMkLst>
      <pc:sldChg chg="modNotesTx">
        <pc:chgData name="Charlotte Neave" userId="7593b3c6-4cbb-4b9b-8183-8e587a5dc4c3" providerId="ADAL" clId="{FF180585-0837-4086-8EB7-0386F09EF3C1}" dt="2024-07-15T00:52:43.257" v="0" actId="20577"/>
        <pc:sldMkLst>
          <pc:docMk/>
          <pc:sldMk cId="0" sldId="256"/>
        </pc:sldMkLst>
      </pc:sldChg>
      <pc:sldChg chg="modNotesTx">
        <pc:chgData name="Charlotte Neave" userId="7593b3c6-4cbb-4b9b-8183-8e587a5dc4c3" providerId="ADAL" clId="{FF180585-0837-4086-8EB7-0386F09EF3C1}" dt="2024-07-15T00:52:48.729" v="1" actId="20577"/>
        <pc:sldMkLst>
          <pc:docMk/>
          <pc:sldMk cId="0" sldId="257"/>
        </pc:sldMkLst>
      </pc:sldChg>
      <pc:sldChg chg="modNotesTx">
        <pc:chgData name="Charlotte Neave" userId="7593b3c6-4cbb-4b9b-8183-8e587a5dc4c3" providerId="ADAL" clId="{FF180585-0837-4086-8EB7-0386F09EF3C1}" dt="2024-07-15T00:52:51.970" v="2" actId="20577"/>
        <pc:sldMkLst>
          <pc:docMk/>
          <pc:sldMk cId="0" sldId="259"/>
        </pc:sldMkLst>
      </pc:sldChg>
      <pc:sldChg chg="modNotesTx">
        <pc:chgData name="Charlotte Neave" userId="7593b3c6-4cbb-4b9b-8183-8e587a5dc4c3" providerId="ADAL" clId="{FF180585-0837-4086-8EB7-0386F09EF3C1}" dt="2024-07-15T00:53:04.890" v="3" actId="20577"/>
        <pc:sldMkLst>
          <pc:docMk/>
          <pc:sldMk cId="0" sldId="262"/>
        </pc:sldMkLst>
      </pc:sldChg>
      <pc:sldChg chg="modNotesTx">
        <pc:chgData name="Charlotte Neave" userId="7593b3c6-4cbb-4b9b-8183-8e587a5dc4c3" providerId="ADAL" clId="{FF180585-0837-4086-8EB7-0386F09EF3C1}" dt="2024-07-15T00:53:07.220" v="4" actId="20577"/>
        <pc:sldMkLst>
          <pc:docMk/>
          <pc:sldMk cId="0" sldId="264"/>
        </pc:sldMkLst>
      </pc:sldChg>
      <pc:sldChg chg="modNotesTx">
        <pc:chgData name="Charlotte Neave" userId="7593b3c6-4cbb-4b9b-8183-8e587a5dc4c3" providerId="ADAL" clId="{FF180585-0837-4086-8EB7-0386F09EF3C1}" dt="2024-07-15T00:53:12.185" v="6" actId="20577"/>
        <pc:sldMkLst>
          <pc:docMk/>
          <pc:sldMk cId="0" sldId="266"/>
        </pc:sldMkLst>
      </pc:sldChg>
      <pc:sldChg chg="modNotesTx">
        <pc:chgData name="Charlotte Neave" userId="7593b3c6-4cbb-4b9b-8183-8e587a5dc4c3" providerId="ADAL" clId="{FF180585-0837-4086-8EB7-0386F09EF3C1}" dt="2024-07-15T00:53:14.349" v="7" actId="20577"/>
        <pc:sldMkLst>
          <pc:docMk/>
          <pc:sldMk cId="0" sldId="269"/>
        </pc:sldMkLst>
      </pc:sldChg>
      <pc:sldChg chg="modNotesTx">
        <pc:chgData name="Charlotte Neave" userId="7593b3c6-4cbb-4b9b-8183-8e587a5dc4c3" providerId="ADAL" clId="{FF180585-0837-4086-8EB7-0386F09EF3C1}" dt="2024-07-15T00:53:16.645" v="8" actId="20577"/>
        <pc:sldMkLst>
          <pc:docMk/>
          <pc:sldMk cId="0" sldId="270"/>
        </pc:sldMkLst>
      </pc:sldChg>
      <pc:sldChg chg="modNotesTx">
        <pc:chgData name="Charlotte Neave" userId="7593b3c6-4cbb-4b9b-8183-8e587a5dc4c3" providerId="ADAL" clId="{FF180585-0837-4086-8EB7-0386F09EF3C1}" dt="2024-07-15T00:53:19.939" v="10" actId="20577"/>
        <pc:sldMkLst>
          <pc:docMk/>
          <pc:sldMk cId="0" sldId="271"/>
        </pc:sldMkLst>
      </pc:sldChg>
      <pc:sldChg chg="modNotesTx">
        <pc:chgData name="Charlotte Neave" userId="7593b3c6-4cbb-4b9b-8183-8e587a5dc4c3" providerId="ADAL" clId="{FF180585-0837-4086-8EB7-0386F09EF3C1}" dt="2024-07-15T00:53:25.771" v="12" actId="20577"/>
        <pc:sldMkLst>
          <pc:docMk/>
          <pc:sldMk cId="1030012547" sldId="280"/>
        </pc:sldMkLst>
      </pc:sldChg>
      <pc:sldChg chg="modNotesTx">
        <pc:chgData name="Charlotte Neave" userId="7593b3c6-4cbb-4b9b-8183-8e587a5dc4c3" providerId="ADAL" clId="{FF180585-0837-4086-8EB7-0386F09EF3C1}" dt="2024-07-15T00:55:48.080" v="58" actId="20577"/>
        <pc:sldMkLst>
          <pc:docMk/>
          <pc:sldMk cId="3239314760" sldId="290"/>
        </pc:sldMkLst>
      </pc:sldChg>
      <pc:sldChg chg="modNotesTx">
        <pc:chgData name="Charlotte Neave" userId="7593b3c6-4cbb-4b9b-8183-8e587a5dc4c3" providerId="ADAL" clId="{FF180585-0837-4086-8EB7-0386F09EF3C1}" dt="2024-07-15T00:55:07.306" v="48" actId="20577"/>
        <pc:sldMkLst>
          <pc:docMk/>
          <pc:sldMk cId="2539242127" sldId="295"/>
        </pc:sldMkLst>
      </pc:sldChg>
      <pc:sldChg chg="modNotesTx">
        <pc:chgData name="Charlotte Neave" userId="7593b3c6-4cbb-4b9b-8183-8e587a5dc4c3" providerId="ADAL" clId="{FF180585-0837-4086-8EB7-0386F09EF3C1}" dt="2024-07-15T00:54:59.788" v="47" actId="20577"/>
        <pc:sldMkLst>
          <pc:docMk/>
          <pc:sldMk cId="321177361" sldId="296"/>
        </pc:sldMkLst>
      </pc:sldChg>
      <pc:sldChg chg="modNotesTx">
        <pc:chgData name="Charlotte Neave" userId="7593b3c6-4cbb-4b9b-8183-8e587a5dc4c3" providerId="ADAL" clId="{FF180585-0837-4086-8EB7-0386F09EF3C1}" dt="2024-07-15T00:55:10.701" v="49" actId="20577"/>
        <pc:sldMkLst>
          <pc:docMk/>
          <pc:sldMk cId="1120845425" sldId="297"/>
        </pc:sldMkLst>
      </pc:sldChg>
      <pc:sldChg chg="modNotesTx">
        <pc:chgData name="Charlotte Neave" userId="7593b3c6-4cbb-4b9b-8183-8e587a5dc4c3" providerId="ADAL" clId="{FF180585-0837-4086-8EB7-0386F09EF3C1}" dt="2024-07-15T00:55:12.651" v="50" actId="20577"/>
        <pc:sldMkLst>
          <pc:docMk/>
          <pc:sldMk cId="1096582163" sldId="298"/>
        </pc:sldMkLst>
      </pc:sldChg>
      <pc:sldChg chg="modNotesTx">
        <pc:chgData name="Charlotte Neave" userId="7593b3c6-4cbb-4b9b-8183-8e587a5dc4c3" providerId="ADAL" clId="{FF180585-0837-4086-8EB7-0386F09EF3C1}" dt="2024-07-15T00:55:15.261" v="51" actId="20577"/>
        <pc:sldMkLst>
          <pc:docMk/>
          <pc:sldMk cId="71320370" sldId="299"/>
        </pc:sldMkLst>
      </pc:sldChg>
      <pc:sldChg chg="modNotesTx">
        <pc:chgData name="Charlotte Neave" userId="7593b3c6-4cbb-4b9b-8183-8e587a5dc4c3" providerId="ADAL" clId="{FF180585-0837-4086-8EB7-0386F09EF3C1}" dt="2024-07-15T00:54:04.337" v="25" actId="20577"/>
        <pc:sldMkLst>
          <pc:docMk/>
          <pc:sldMk cId="329986132" sldId="301"/>
        </pc:sldMkLst>
      </pc:sldChg>
      <pc:sldChg chg="modNotesTx">
        <pc:chgData name="Charlotte Neave" userId="7593b3c6-4cbb-4b9b-8183-8e587a5dc4c3" providerId="ADAL" clId="{FF180585-0837-4086-8EB7-0386F09EF3C1}" dt="2024-07-15T00:55:19.398" v="53" actId="20577"/>
        <pc:sldMkLst>
          <pc:docMk/>
          <pc:sldMk cId="863561942" sldId="302"/>
        </pc:sldMkLst>
      </pc:sldChg>
      <pc:sldChg chg="modNotesTx">
        <pc:chgData name="Charlotte Neave" userId="7593b3c6-4cbb-4b9b-8183-8e587a5dc4c3" providerId="ADAL" clId="{FF180585-0837-4086-8EB7-0386F09EF3C1}" dt="2024-07-15T00:53:09.512" v="5" actId="20577"/>
        <pc:sldMkLst>
          <pc:docMk/>
          <pc:sldMk cId="4050361257" sldId="307"/>
        </pc:sldMkLst>
      </pc:sldChg>
      <pc:sldChg chg="modNotesTx">
        <pc:chgData name="Charlotte Neave" userId="7593b3c6-4cbb-4b9b-8183-8e587a5dc4c3" providerId="ADAL" clId="{FF180585-0837-4086-8EB7-0386F09EF3C1}" dt="2024-07-15T00:53:22.758" v="11" actId="20577"/>
        <pc:sldMkLst>
          <pc:docMk/>
          <pc:sldMk cId="1690760250" sldId="309"/>
        </pc:sldMkLst>
      </pc:sldChg>
      <pc:sldChg chg="modNotesTx">
        <pc:chgData name="Charlotte Neave" userId="7593b3c6-4cbb-4b9b-8183-8e587a5dc4c3" providerId="ADAL" clId="{FF180585-0837-4086-8EB7-0386F09EF3C1}" dt="2024-07-15T00:53:34.958" v="14" actId="20577"/>
        <pc:sldMkLst>
          <pc:docMk/>
          <pc:sldMk cId="1473428343" sldId="310"/>
        </pc:sldMkLst>
      </pc:sldChg>
      <pc:sldChg chg="modNotesTx">
        <pc:chgData name="Charlotte Neave" userId="7593b3c6-4cbb-4b9b-8183-8e587a5dc4c3" providerId="ADAL" clId="{FF180585-0837-4086-8EB7-0386F09EF3C1}" dt="2024-07-15T00:53:37.866" v="15" actId="20577"/>
        <pc:sldMkLst>
          <pc:docMk/>
          <pc:sldMk cId="4277767691" sldId="311"/>
        </pc:sldMkLst>
      </pc:sldChg>
      <pc:sldChg chg="modNotesTx">
        <pc:chgData name="Charlotte Neave" userId="7593b3c6-4cbb-4b9b-8183-8e587a5dc4c3" providerId="ADAL" clId="{FF180585-0837-4086-8EB7-0386F09EF3C1}" dt="2024-07-15T00:53:47.985" v="19" actId="20577"/>
        <pc:sldMkLst>
          <pc:docMk/>
          <pc:sldMk cId="2024465804" sldId="312"/>
        </pc:sldMkLst>
      </pc:sldChg>
      <pc:sldChg chg="modNotesTx">
        <pc:chgData name="Charlotte Neave" userId="7593b3c6-4cbb-4b9b-8183-8e587a5dc4c3" providerId="ADAL" clId="{FF180585-0837-4086-8EB7-0386F09EF3C1}" dt="2024-07-15T00:53:43.603" v="17" actId="20577"/>
        <pc:sldMkLst>
          <pc:docMk/>
          <pc:sldMk cId="839349725" sldId="313"/>
        </pc:sldMkLst>
      </pc:sldChg>
      <pc:sldChg chg="modNotesTx">
        <pc:chgData name="Charlotte Neave" userId="7593b3c6-4cbb-4b9b-8183-8e587a5dc4c3" providerId="ADAL" clId="{FF180585-0837-4086-8EB7-0386F09EF3C1}" dt="2024-07-15T00:53:58.596" v="24" actId="20577"/>
        <pc:sldMkLst>
          <pc:docMk/>
          <pc:sldMk cId="4217864435" sldId="314"/>
        </pc:sldMkLst>
      </pc:sldChg>
      <pc:sldChg chg="modNotesTx">
        <pc:chgData name="Charlotte Neave" userId="7593b3c6-4cbb-4b9b-8183-8e587a5dc4c3" providerId="ADAL" clId="{FF180585-0837-4086-8EB7-0386F09EF3C1}" dt="2024-07-15T00:53:49.783" v="20" actId="20577"/>
        <pc:sldMkLst>
          <pc:docMk/>
          <pc:sldMk cId="945116071" sldId="315"/>
        </pc:sldMkLst>
      </pc:sldChg>
      <pc:sldChg chg="modNotesTx">
        <pc:chgData name="Charlotte Neave" userId="7593b3c6-4cbb-4b9b-8183-8e587a5dc4c3" providerId="ADAL" clId="{FF180585-0837-4086-8EB7-0386F09EF3C1}" dt="2024-07-15T00:53:40.215" v="16" actId="20577"/>
        <pc:sldMkLst>
          <pc:docMk/>
          <pc:sldMk cId="690449692" sldId="316"/>
        </pc:sldMkLst>
      </pc:sldChg>
      <pc:sldChg chg="modNotesTx">
        <pc:chgData name="Charlotte Neave" userId="7593b3c6-4cbb-4b9b-8183-8e587a5dc4c3" providerId="ADAL" clId="{FF180585-0837-4086-8EB7-0386F09EF3C1}" dt="2024-07-15T00:54:09.459" v="26" actId="20577"/>
        <pc:sldMkLst>
          <pc:docMk/>
          <pc:sldMk cId="3952898656" sldId="317"/>
        </pc:sldMkLst>
      </pc:sldChg>
      <pc:sldChg chg="modNotesTx">
        <pc:chgData name="Charlotte Neave" userId="7593b3c6-4cbb-4b9b-8183-8e587a5dc4c3" providerId="ADAL" clId="{FF180585-0837-4086-8EB7-0386F09EF3C1}" dt="2024-07-15T00:54:12.811" v="27" actId="20577"/>
        <pc:sldMkLst>
          <pc:docMk/>
          <pc:sldMk cId="1541746707" sldId="318"/>
        </pc:sldMkLst>
      </pc:sldChg>
      <pc:sldChg chg="modNotesTx">
        <pc:chgData name="Charlotte Neave" userId="7593b3c6-4cbb-4b9b-8183-8e587a5dc4c3" providerId="ADAL" clId="{FF180585-0837-4086-8EB7-0386F09EF3C1}" dt="2024-07-15T00:54:16.103" v="28" actId="20577"/>
        <pc:sldMkLst>
          <pc:docMk/>
          <pc:sldMk cId="3543297467" sldId="319"/>
        </pc:sldMkLst>
      </pc:sldChg>
      <pc:sldChg chg="modNotesTx">
        <pc:chgData name="Charlotte Neave" userId="7593b3c6-4cbb-4b9b-8183-8e587a5dc4c3" providerId="ADAL" clId="{FF180585-0837-4086-8EB7-0386F09EF3C1}" dt="2024-07-15T00:54:23.429" v="31" actId="20577"/>
        <pc:sldMkLst>
          <pc:docMk/>
          <pc:sldMk cId="3662112146" sldId="321"/>
        </pc:sldMkLst>
      </pc:sldChg>
      <pc:sldChg chg="modNotesTx">
        <pc:chgData name="Charlotte Neave" userId="7593b3c6-4cbb-4b9b-8183-8e587a5dc4c3" providerId="ADAL" clId="{FF180585-0837-4086-8EB7-0386F09EF3C1}" dt="2024-07-15T00:54:21.015" v="30" actId="20577"/>
        <pc:sldMkLst>
          <pc:docMk/>
          <pc:sldMk cId="1083759624" sldId="322"/>
        </pc:sldMkLst>
      </pc:sldChg>
      <pc:sldChg chg="modNotesTx">
        <pc:chgData name="Charlotte Neave" userId="7593b3c6-4cbb-4b9b-8183-8e587a5dc4c3" providerId="ADAL" clId="{FF180585-0837-4086-8EB7-0386F09EF3C1}" dt="2024-07-15T00:54:18.944" v="29" actId="20577"/>
        <pc:sldMkLst>
          <pc:docMk/>
          <pc:sldMk cId="3030260330" sldId="323"/>
        </pc:sldMkLst>
      </pc:sldChg>
      <pc:sldChg chg="modNotesTx">
        <pc:chgData name="Charlotte Neave" userId="7593b3c6-4cbb-4b9b-8183-8e587a5dc4c3" providerId="ADAL" clId="{FF180585-0837-4086-8EB7-0386F09EF3C1}" dt="2024-07-15T00:54:26.254" v="32" actId="20577"/>
        <pc:sldMkLst>
          <pc:docMk/>
          <pc:sldMk cId="3089105677" sldId="324"/>
        </pc:sldMkLst>
      </pc:sldChg>
      <pc:sldChg chg="modNotesTx">
        <pc:chgData name="Charlotte Neave" userId="7593b3c6-4cbb-4b9b-8183-8e587a5dc4c3" providerId="ADAL" clId="{FF180585-0837-4086-8EB7-0386F09EF3C1}" dt="2024-07-15T00:54:35.463" v="36" actId="20577"/>
        <pc:sldMkLst>
          <pc:docMk/>
          <pc:sldMk cId="496068859" sldId="325"/>
        </pc:sldMkLst>
      </pc:sldChg>
      <pc:sldChg chg="modNotesTx">
        <pc:chgData name="Charlotte Neave" userId="7593b3c6-4cbb-4b9b-8183-8e587a5dc4c3" providerId="ADAL" clId="{FF180585-0837-4086-8EB7-0386F09EF3C1}" dt="2024-07-15T00:54:33.544" v="35" actId="20577"/>
        <pc:sldMkLst>
          <pc:docMk/>
          <pc:sldMk cId="3880393286" sldId="326"/>
        </pc:sldMkLst>
      </pc:sldChg>
      <pc:sldChg chg="modNotesTx">
        <pc:chgData name="Charlotte Neave" userId="7593b3c6-4cbb-4b9b-8183-8e587a5dc4c3" providerId="ADAL" clId="{FF180585-0837-4086-8EB7-0386F09EF3C1}" dt="2024-07-15T00:54:31.470" v="34" actId="20577"/>
        <pc:sldMkLst>
          <pc:docMk/>
          <pc:sldMk cId="1445732659" sldId="327"/>
        </pc:sldMkLst>
      </pc:sldChg>
      <pc:sldChg chg="modNotesTx">
        <pc:chgData name="Charlotte Neave" userId="7593b3c6-4cbb-4b9b-8183-8e587a5dc4c3" providerId="ADAL" clId="{FF180585-0837-4086-8EB7-0386F09EF3C1}" dt="2024-07-15T00:54:28.345" v="33" actId="20577"/>
        <pc:sldMkLst>
          <pc:docMk/>
          <pc:sldMk cId="3184828491" sldId="328"/>
        </pc:sldMkLst>
      </pc:sldChg>
      <pc:sldChg chg="modNotesTx">
        <pc:chgData name="Charlotte Neave" userId="7593b3c6-4cbb-4b9b-8183-8e587a5dc4c3" providerId="ADAL" clId="{FF180585-0837-4086-8EB7-0386F09EF3C1}" dt="2024-07-15T00:54:37.791" v="37" actId="20577"/>
        <pc:sldMkLst>
          <pc:docMk/>
          <pc:sldMk cId="2558907898" sldId="329"/>
        </pc:sldMkLst>
      </pc:sldChg>
      <pc:sldChg chg="modNotesTx">
        <pc:chgData name="Charlotte Neave" userId="7593b3c6-4cbb-4b9b-8183-8e587a5dc4c3" providerId="ADAL" clId="{FF180585-0837-4086-8EB7-0386F09EF3C1}" dt="2024-07-15T00:54:47.802" v="42" actId="20577"/>
        <pc:sldMkLst>
          <pc:docMk/>
          <pc:sldMk cId="3054496131" sldId="330"/>
        </pc:sldMkLst>
      </pc:sldChg>
      <pc:sldChg chg="modNotesTx">
        <pc:chgData name="Charlotte Neave" userId="7593b3c6-4cbb-4b9b-8183-8e587a5dc4c3" providerId="ADAL" clId="{FF180585-0837-4086-8EB7-0386F09EF3C1}" dt="2024-07-15T00:54:45.384" v="41" actId="20577"/>
        <pc:sldMkLst>
          <pc:docMk/>
          <pc:sldMk cId="3612134571" sldId="331"/>
        </pc:sldMkLst>
      </pc:sldChg>
      <pc:sldChg chg="modNotesTx">
        <pc:chgData name="Charlotte Neave" userId="7593b3c6-4cbb-4b9b-8183-8e587a5dc4c3" providerId="ADAL" clId="{FF180585-0837-4086-8EB7-0386F09EF3C1}" dt="2024-07-15T00:54:42.398" v="39" actId="20577"/>
        <pc:sldMkLst>
          <pc:docMk/>
          <pc:sldMk cId="3004571950" sldId="332"/>
        </pc:sldMkLst>
      </pc:sldChg>
      <pc:sldChg chg="modNotesTx">
        <pc:chgData name="Charlotte Neave" userId="7593b3c6-4cbb-4b9b-8183-8e587a5dc4c3" providerId="ADAL" clId="{FF180585-0837-4086-8EB7-0386F09EF3C1}" dt="2024-07-15T00:54:39.508" v="38" actId="20577"/>
        <pc:sldMkLst>
          <pc:docMk/>
          <pc:sldMk cId="906850102" sldId="333"/>
        </pc:sldMkLst>
      </pc:sldChg>
      <pc:sldChg chg="modNotesTx">
        <pc:chgData name="Charlotte Neave" userId="7593b3c6-4cbb-4b9b-8183-8e587a5dc4c3" providerId="ADAL" clId="{FF180585-0837-4086-8EB7-0386F09EF3C1}" dt="2024-07-15T00:54:49.957" v="43" actId="20577"/>
        <pc:sldMkLst>
          <pc:docMk/>
          <pc:sldMk cId="1876786678" sldId="334"/>
        </pc:sldMkLst>
      </pc:sldChg>
      <pc:sldChg chg="modNotesTx">
        <pc:chgData name="Charlotte Neave" userId="7593b3c6-4cbb-4b9b-8183-8e587a5dc4c3" providerId="ADAL" clId="{FF180585-0837-4086-8EB7-0386F09EF3C1}" dt="2024-07-15T00:54:54.281" v="45" actId="20577"/>
        <pc:sldMkLst>
          <pc:docMk/>
          <pc:sldMk cId="964994710" sldId="335"/>
        </pc:sldMkLst>
      </pc:sldChg>
      <pc:sldChg chg="modNotesTx">
        <pc:chgData name="Charlotte Neave" userId="7593b3c6-4cbb-4b9b-8183-8e587a5dc4c3" providerId="ADAL" clId="{FF180585-0837-4086-8EB7-0386F09EF3C1}" dt="2024-07-15T00:54:57.330" v="46" actId="20577"/>
        <pc:sldMkLst>
          <pc:docMk/>
          <pc:sldMk cId="4000424394" sldId="338"/>
        </pc:sldMkLst>
      </pc:sldChg>
      <pc:sldChg chg="modNotesTx">
        <pc:chgData name="Charlotte Neave" userId="7593b3c6-4cbb-4b9b-8183-8e587a5dc4c3" providerId="ADAL" clId="{FF180585-0837-4086-8EB7-0386F09EF3C1}" dt="2024-07-15T00:54:52.314" v="44" actId="20577"/>
        <pc:sldMkLst>
          <pc:docMk/>
          <pc:sldMk cId="3559970990" sldId="339"/>
        </pc:sldMkLst>
      </pc:sldChg>
      <pc:sldChg chg="modNotesTx">
        <pc:chgData name="Charlotte Neave" userId="7593b3c6-4cbb-4b9b-8183-8e587a5dc4c3" providerId="ADAL" clId="{FF180585-0837-4086-8EB7-0386F09EF3C1}" dt="2024-07-15T00:55:17.290" v="52" actId="20577"/>
        <pc:sldMkLst>
          <pc:docMk/>
          <pc:sldMk cId="4133839719" sldId="340"/>
        </pc:sldMkLst>
      </pc:sldChg>
      <pc:sldChg chg="modNotesTx">
        <pc:chgData name="Charlotte Neave" userId="7593b3c6-4cbb-4b9b-8183-8e587a5dc4c3" providerId="ADAL" clId="{FF180585-0837-4086-8EB7-0386F09EF3C1}" dt="2024-07-15T00:55:21.332" v="54" actId="20577"/>
        <pc:sldMkLst>
          <pc:docMk/>
          <pc:sldMk cId="1755512863" sldId="341"/>
        </pc:sldMkLst>
      </pc:sldChg>
      <pc:sldChg chg="modNotesTx">
        <pc:chgData name="Charlotte Neave" userId="7593b3c6-4cbb-4b9b-8183-8e587a5dc4c3" providerId="ADAL" clId="{FF180585-0837-4086-8EB7-0386F09EF3C1}" dt="2024-07-15T00:55:24.403" v="55" actId="20577"/>
        <pc:sldMkLst>
          <pc:docMk/>
          <pc:sldMk cId="4242304074" sldId="342"/>
        </pc:sldMkLst>
      </pc:sldChg>
      <pc:sldChg chg="modNotesTx">
        <pc:chgData name="Charlotte Neave" userId="7593b3c6-4cbb-4b9b-8183-8e587a5dc4c3" providerId="ADAL" clId="{FF180585-0837-4086-8EB7-0386F09EF3C1}" dt="2024-07-15T00:55:27.913" v="56" actId="20577"/>
        <pc:sldMkLst>
          <pc:docMk/>
          <pc:sldMk cId="1724647482" sldId="343"/>
        </pc:sldMkLst>
      </pc:sldChg>
      <pc:sldChg chg="modNotesTx">
        <pc:chgData name="Charlotte Neave" userId="7593b3c6-4cbb-4b9b-8183-8e587a5dc4c3" providerId="ADAL" clId="{FF180585-0837-4086-8EB7-0386F09EF3C1}" dt="2024-07-15T00:53:56.536" v="23" actId="20577"/>
        <pc:sldMkLst>
          <pc:docMk/>
          <pc:sldMk cId="1334077919" sldId="344"/>
        </pc:sldMkLst>
      </pc:sldChg>
      <pc:sldChg chg="modNotesTx">
        <pc:chgData name="Charlotte Neave" userId="7593b3c6-4cbb-4b9b-8183-8e587a5dc4c3" providerId="ADAL" clId="{FF180585-0837-4086-8EB7-0386F09EF3C1}" dt="2024-07-15T00:53:51.496" v="21" actId="20577"/>
        <pc:sldMkLst>
          <pc:docMk/>
          <pc:sldMk cId="1124551947" sldId="346"/>
        </pc:sldMkLst>
      </pc:sldChg>
      <pc:sldChg chg="modNotesTx">
        <pc:chgData name="Charlotte Neave" userId="7593b3c6-4cbb-4b9b-8183-8e587a5dc4c3" providerId="ADAL" clId="{FF180585-0837-4086-8EB7-0386F09EF3C1}" dt="2024-07-15T00:53:54.481" v="22" actId="20577"/>
        <pc:sldMkLst>
          <pc:docMk/>
          <pc:sldMk cId="2494116364" sldId="347"/>
        </pc:sldMkLst>
      </pc:sldChg>
      <pc:sldChg chg="modNotesTx">
        <pc:chgData name="Charlotte Neave" userId="7593b3c6-4cbb-4b9b-8183-8e587a5dc4c3" providerId="ADAL" clId="{FF180585-0837-4086-8EB7-0386F09EF3C1}" dt="2024-07-15T00:55:45.563" v="57" actId="20577"/>
        <pc:sldMkLst>
          <pc:docMk/>
          <pc:sldMk cId="2345981302" sldId="348"/>
        </pc:sldMkLst>
      </pc:sldChg>
      <pc:sldChg chg="modNotesTx">
        <pc:chgData name="Charlotte Neave" userId="7593b3c6-4cbb-4b9b-8183-8e587a5dc4c3" providerId="ADAL" clId="{FF180585-0837-4086-8EB7-0386F09EF3C1}" dt="2024-07-15T00:53:45.695" v="18" actId="20577"/>
        <pc:sldMkLst>
          <pc:docMk/>
          <pc:sldMk cId="1011859181" sldId="349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CDBB9C-FD9B-448C-8685-41313C2BB7C9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7986340-AAC0-4C49-973F-E97DF40868EA}">
      <dgm:prSet phldrT="[Text]"/>
      <dgm:spPr>
        <a:solidFill>
          <a:schemeClr val="tx1"/>
        </a:solidFill>
      </dgm:spPr>
      <dgm:t>
        <a:bodyPr/>
        <a:lstStyle/>
        <a:p>
          <a:endParaRPr lang="en-US" dirty="0"/>
        </a:p>
      </dgm:t>
    </dgm:pt>
    <dgm:pt modelId="{BAB75D1B-EBD0-4C7F-9425-0ACE8537729D}" type="parTrans" cxnId="{D0D7DA3A-CDAE-4CDF-A238-4C1DD0ED08A3}">
      <dgm:prSet/>
      <dgm:spPr/>
      <dgm:t>
        <a:bodyPr/>
        <a:lstStyle/>
        <a:p>
          <a:endParaRPr lang="en-US"/>
        </a:p>
      </dgm:t>
    </dgm:pt>
    <dgm:pt modelId="{3EBFDB83-E40F-4BEA-BF09-9B7196FCF7D7}" type="sibTrans" cxnId="{D0D7DA3A-CDAE-4CDF-A238-4C1DD0ED08A3}">
      <dgm:prSet/>
      <dgm:spPr/>
      <dgm:t>
        <a:bodyPr/>
        <a:lstStyle/>
        <a:p>
          <a:endParaRPr lang="en-US"/>
        </a:p>
      </dgm:t>
    </dgm:pt>
    <dgm:pt modelId="{CA8AE191-2E86-45A3-98B7-FBE7BBE96A27}">
      <dgm:prSet phldrT="[Text]"/>
      <dgm:spPr>
        <a:solidFill>
          <a:srgbClr val="FF0000"/>
        </a:solidFill>
      </dgm:spPr>
      <dgm:t>
        <a:bodyPr/>
        <a:lstStyle/>
        <a:p>
          <a:endParaRPr lang="en-US" dirty="0"/>
        </a:p>
      </dgm:t>
    </dgm:pt>
    <dgm:pt modelId="{93D1E66A-2121-4BEF-BBA3-BFB0B308D9BA}" type="parTrans" cxnId="{7EFE0265-5BB0-4F43-B7CC-10E3AB5B9191}">
      <dgm:prSet/>
      <dgm:spPr/>
      <dgm:t>
        <a:bodyPr/>
        <a:lstStyle/>
        <a:p>
          <a:endParaRPr lang="en-US"/>
        </a:p>
      </dgm:t>
    </dgm:pt>
    <dgm:pt modelId="{7A9534B1-A522-4C11-A601-50DED1CAAD83}" type="sibTrans" cxnId="{7EFE0265-5BB0-4F43-B7CC-10E3AB5B9191}">
      <dgm:prSet/>
      <dgm:spPr/>
      <dgm:t>
        <a:bodyPr/>
        <a:lstStyle/>
        <a:p>
          <a:endParaRPr lang="en-US"/>
        </a:p>
      </dgm:t>
    </dgm:pt>
    <dgm:pt modelId="{9CB658F0-CB3B-4AF3-817E-64ACCC0981D4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4400" dirty="0">
              <a:solidFill>
                <a:schemeClr val="tx1"/>
              </a:solidFill>
            </a:rPr>
            <a:t>Patient</a:t>
          </a:r>
        </a:p>
      </dgm:t>
    </dgm:pt>
    <dgm:pt modelId="{56ED1B5D-E5C3-40CB-9835-C9A6917F321F}" type="parTrans" cxnId="{5B938E2D-23E4-4194-9295-00B45EB85299}">
      <dgm:prSet/>
      <dgm:spPr/>
      <dgm:t>
        <a:bodyPr/>
        <a:lstStyle/>
        <a:p>
          <a:endParaRPr lang="en-US"/>
        </a:p>
      </dgm:t>
    </dgm:pt>
    <dgm:pt modelId="{F2FB1730-D0B8-47CB-9DF4-A94965CE469B}" type="sibTrans" cxnId="{5B938E2D-23E4-4194-9295-00B45EB85299}">
      <dgm:prSet/>
      <dgm:spPr/>
      <dgm:t>
        <a:bodyPr/>
        <a:lstStyle/>
        <a:p>
          <a:endParaRPr lang="en-US"/>
        </a:p>
      </dgm:t>
    </dgm:pt>
    <dgm:pt modelId="{725900FA-6E54-4BA1-8381-5DBBEC0F5B73}" type="pres">
      <dgm:prSet presAssocID="{B7CDBB9C-FD9B-448C-8685-41313C2BB7C9}" presName="Name0" presStyleCnt="0">
        <dgm:presLayoutVars>
          <dgm:chMax val="7"/>
          <dgm:resizeHandles val="exact"/>
        </dgm:presLayoutVars>
      </dgm:prSet>
      <dgm:spPr/>
    </dgm:pt>
    <dgm:pt modelId="{BC04C3D5-351B-4D5D-84B8-79C98EC82877}" type="pres">
      <dgm:prSet presAssocID="{B7CDBB9C-FD9B-448C-8685-41313C2BB7C9}" presName="comp1" presStyleCnt="0"/>
      <dgm:spPr/>
    </dgm:pt>
    <dgm:pt modelId="{919E50B1-B49B-4EC4-BE0B-EC2F6F9B50EE}" type="pres">
      <dgm:prSet presAssocID="{B7CDBB9C-FD9B-448C-8685-41313C2BB7C9}" presName="circle1" presStyleLbl="node1" presStyleIdx="0" presStyleCnt="3" custLinFactNeighborX="870" custLinFactNeighborY="6203"/>
      <dgm:spPr/>
    </dgm:pt>
    <dgm:pt modelId="{797E8D7C-53CE-4CA0-B8D4-9880B7933513}" type="pres">
      <dgm:prSet presAssocID="{B7CDBB9C-FD9B-448C-8685-41313C2BB7C9}" presName="c1text" presStyleLbl="node1" presStyleIdx="0" presStyleCnt="3">
        <dgm:presLayoutVars>
          <dgm:bulletEnabled val="1"/>
        </dgm:presLayoutVars>
      </dgm:prSet>
      <dgm:spPr/>
    </dgm:pt>
    <dgm:pt modelId="{4C254C7D-CF9F-48A4-A2C1-218AFC0BDB59}" type="pres">
      <dgm:prSet presAssocID="{B7CDBB9C-FD9B-448C-8685-41313C2BB7C9}" presName="comp2" presStyleCnt="0"/>
      <dgm:spPr/>
    </dgm:pt>
    <dgm:pt modelId="{557E64AB-9659-4488-8704-D6DA7F4199AF}" type="pres">
      <dgm:prSet presAssocID="{B7CDBB9C-FD9B-448C-8685-41313C2BB7C9}" presName="circle2" presStyleLbl="node1" presStyleIdx="1" presStyleCnt="3" custScaleY="97996" custLinFactNeighborX="232" custLinFactNeighborY="-23397"/>
      <dgm:spPr/>
    </dgm:pt>
    <dgm:pt modelId="{E1629FCB-8E04-4587-B429-06042B4A9597}" type="pres">
      <dgm:prSet presAssocID="{B7CDBB9C-FD9B-448C-8685-41313C2BB7C9}" presName="c2text" presStyleLbl="node1" presStyleIdx="1" presStyleCnt="3">
        <dgm:presLayoutVars>
          <dgm:bulletEnabled val="1"/>
        </dgm:presLayoutVars>
      </dgm:prSet>
      <dgm:spPr/>
    </dgm:pt>
    <dgm:pt modelId="{5E1D39AD-86F7-492A-80C2-D96486DA6B00}" type="pres">
      <dgm:prSet presAssocID="{B7CDBB9C-FD9B-448C-8685-41313C2BB7C9}" presName="comp3" presStyleCnt="0"/>
      <dgm:spPr/>
    </dgm:pt>
    <dgm:pt modelId="{D5191035-1364-4405-A196-5381602B3039}" type="pres">
      <dgm:prSet presAssocID="{B7CDBB9C-FD9B-448C-8685-41313C2BB7C9}" presName="circle3" presStyleLbl="node1" presStyleIdx="2" presStyleCnt="3" custScaleX="97252" custLinFactNeighborX="348" custLinFactNeighborY="-77686"/>
      <dgm:spPr/>
    </dgm:pt>
    <dgm:pt modelId="{81BF57AF-45AA-40E8-B149-EF0EFA91D6E8}" type="pres">
      <dgm:prSet presAssocID="{B7CDBB9C-FD9B-448C-8685-41313C2BB7C9}" presName="c3text" presStyleLbl="node1" presStyleIdx="2" presStyleCnt="3">
        <dgm:presLayoutVars>
          <dgm:bulletEnabled val="1"/>
        </dgm:presLayoutVars>
      </dgm:prSet>
      <dgm:spPr/>
    </dgm:pt>
  </dgm:ptLst>
  <dgm:cxnLst>
    <dgm:cxn modelId="{5B938E2D-23E4-4194-9295-00B45EB85299}" srcId="{B7CDBB9C-FD9B-448C-8685-41313C2BB7C9}" destId="{9CB658F0-CB3B-4AF3-817E-64ACCC0981D4}" srcOrd="2" destOrd="0" parTransId="{56ED1B5D-E5C3-40CB-9835-C9A6917F321F}" sibTransId="{F2FB1730-D0B8-47CB-9DF4-A94965CE469B}"/>
    <dgm:cxn modelId="{D0D7DA3A-CDAE-4CDF-A238-4C1DD0ED08A3}" srcId="{B7CDBB9C-FD9B-448C-8685-41313C2BB7C9}" destId="{37986340-AAC0-4C49-973F-E97DF40868EA}" srcOrd="0" destOrd="0" parTransId="{BAB75D1B-EBD0-4C7F-9425-0ACE8537729D}" sibTransId="{3EBFDB83-E40F-4BEA-BF09-9B7196FCF7D7}"/>
    <dgm:cxn modelId="{7EFE0265-5BB0-4F43-B7CC-10E3AB5B9191}" srcId="{B7CDBB9C-FD9B-448C-8685-41313C2BB7C9}" destId="{CA8AE191-2E86-45A3-98B7-FBE7BBE96A27}" srcOrd="1" destOrd="0" parTransId="{93D1E66A-2121-4BEF-BBA3-BFB0B308D9BA}" sibTransId="{7A9534B1-A522-4C11-A601-50DED1CAAD83}"/>
    <dgm:cxn modelId="{8266374F-FB86-44D8-A794-197F9278E16E}" type="presOf" srcId="{9CB658F0-CB3B-4AF3-817E-64ACCC0981D4}" destId="{81BF57AF-45AA-40E8-B149-EF0EFA91D6E8}" srcOrd="1" destOrd="0" presId="urn:microsoft.com/office/officeart/2005/8/layout/venn2"/>
    <dgm:cxn modelId="{46B874DF-21F6-4103-AC2D-0E555F7755F0}" type="presOf" srcId="{B7CDBB9C-FD9B-448C-8685-41313C2BB7C9}" destId="{725900FA-6E54-4BA1-8381-5DBBEC0F5B73}" srcOrd="0" destOrd="0" presId="urn:microsoft.com/office/officeart/2005/8/layout/venn2"/>
    <dgm:cxn modelId="{3D2BEAE7-CB4F-4D24-906D-0613BA81A9BF}" type="presOf" srcId="{9CB658F0-CB3B-4AF3-817E-64ACCC0981D4}" destId="{D5191035-1364-4405-A196-5381602B3039}" srcOrd="0" destOrd="0" presId="urn:microsoft.com/office/officeart/2005/8/layout/venn2"/>
    <dgm:cxn modelId="{4422F1E9-26A5-48B8-98A7-9429298A0CBA}" type="presOf" srcId="{CA8AE191-2E86-45A3-98B7-FBE7BBE96A27}" destId="{E1629FCB-8E04-4587-B429-06042B4A9597}" srcOrd="1" destOrd="0" presId="urn:microsoft.com/office/officeart/2005/8/layout/venn2"/>
    <dgm:cxn modelId="{9D25BDF0-C663-4B4E-ABA9-8A1651955CA6}" type="presOf" srcId="{CA8AE191-2E86-45A3-98B7-FBE7BBE96A27}" destId="{557E64AB-9659-4488-8704-D6DA7F4199AF}" srcOrd="0" destOrd="0" presId="urn:microsoft.com/office/officeart/2005/8/layout/venn2"/>
    <dgm:cxn modelId="{F3D075F7-A4F2-4DCA-BDFA-32556B3E22B3}" type="presOf" srcId="{37986340-AAC0-4C49-973F-E97DF40868EA}" destId="{919E50B1-B49B-4EC4-BE0B-EC2F6F9B50EE}" srcOrd="0" destOrd="0" presId="urn:microsoft.com/office/officeart/2005/8/layout/venn2"/>
    <dgm:cxn modelId="{50A117FE-591C-493D-BE8C-50083C53314E}" type="presOf" srcId="{37986340-AAC0-4C49-973F-E97DF40868EA}" destId="{797E8D7C-53CE-4CA0-B8D4-9880B7933513}" srcOrd="1" destOrd="0" presId="urn:microsoft.com/office/officeart/2005/8/layout/venn2"/>
    <dgm:cxn modelId="{59B19B1D-E937-4DB6-AC90-5DD273B4D4E2}" type="presParOf" srcId="{725900FA-6E54-4BA1-8381-5DBBEC0F5B73}" destId="{BC04C3D5-351B-4D5D-84B8-79C98EC82877}" srcOrd="0" destOrd="0" presId="urn:microsoft.com/office/officeart/2005/8/layout/venn2"/>
    <dgm:cxn modelId="{455C92BD-9F44-47B8-8BA5-C87B742BA3D2}" type="presParOf" srcId="{BC04C3D5-351B-4D5D-84B8-79C98EC82877}" destId="{919E50B1-B49B-4EC4-BE0B-EC2F6F9B50EE}" srcOrd="0" destOrd="0" presId="urn:microsoft.com/office/officeart/2005/8/layout/venn2"/>
    <dgm:cxn modelId="{E95CA60E-0C5B-4E73-8502-87C07ECA6EA7}" type="presParOf" srcId="{BC04C3D5-351B-4D5D-84B8-79C98EC82877}" destId="{797E8D7C-53CE-4CA0-B8D4-9880B7933513}" srcOrd="1" destOrd="0" presId="urn:microsoft.com/office/officeart/2005/8/layout/venn2"/>
    <dgm:cxn modelId="{1DC3ABF6-E860-4873-A6B9-4CC4A9FE51FC}" type="presParOf" srcId="{725900FA-6E54-4BA1-8381-5DBBEC0F5B73}" destId="{4C254C7D-CF9F-48A4-A2C1-218AFC0BDB59}" srcOrd="1" destOrd="0" presId="urn:microsoft.com/office/officeart/2005/8/layout/venn2"/>
    <dgm:cxn modelId="{7F00D068-7173-4605-BB55-4CA8CBCF8442}" type="presParOf" srcId="{4C254C7D-CF9F-48A4-A2C1-218AFC0BDB59}" destId="{557E64AB-9659-4488-8704-D6DA7F4199AF}" srcOrd="0" destOrd="0" presId="urn:microsoft.com/office/officeart/2005/8/layout/venn2"/>
    <dgm:cxn modelId="{184B456E-0558-4DE5-B26C-5945320A04CE}" type="presParOf" srcId="{4C254C7D-CF9F-48A4-A2C1-218AFC0BDB59}" destId="{E1629FCB-8E04-4587-B429-06042B4A9597}" srcOrd="1" destOrd="0" presId="urn:microsoft.com/office/officeart/2005/8/layout/venn2"/>
    <dgm:cxn modelId="{3B13174E-D2C8-472B-8815-076A5CA01B74}" type="presParOf" srcId="{725900FA-6E54-4BA1-8381-5DBBEC0F5B73}" destId="{5E1D39AD-86F7-492A-80C2-D96486DA6B00}" srcOrd="2" destOrd="0" presId="urn:microsoft.com/office/officeart/2005/8/layout/venn2"/>
    <dgm:cxn modelId="{55B90139-04D9-44DF-8288-DE298BDEBB20}" type="presParOf" srcId="{5E1D39AD-86F7-492A-80C2-D96486DA6B00}" destId="{D5191035-1364-4405-A196-5381602B3039}" srcOrd="0" destOrd="0" presId="urn:microsoft.com/office/officeart/2005/8/layout/venn2"/>
    <dgm:cxn modelId="{261C3CE7-570E-46D0-BAD4-CAF6EFD5D81A}" type="presParOf" srcId="{5E1D39AD-86F7-492A-80C2-D96486DA6B00}" destId="{81BF57AF-45AA-40E8-B149-EF0EFA91D6E8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61E416E-F28B-411F-BE9A-AE731583047F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BD353299-587D-4D96-88D4-AD3A2552CDC3}">
      <dgm:prSet phldrT="[Text]"/>
      <dgm:spPr/>
      <dgm:t>
        <a:bodyPr/>
        <a:lstStyle/>
        <a:p>
          <a:r>
            <a:rPr lang="en-US" dirty="0">
              <a:latin typeface="Montserrat" panose="020B0604020202020204" charset="0"/>
            </a:rPr>
            <a:t>CQI</a:t>
          </a:r>
          <a:endParaRPr lang="en-AU" dirty="0">
            <a:latin typeface="Montserrat" panose="020B0604020202020204" charset="0"/>
          </a:endParaRPr>
        </a:p>
      </dgm:t>
    </dgm:pt>
    <dgm:pt modelId="{CF3E4EB0-E5A9-4536-A0F5-0969FEE94065}" type="parTrans" cxnId="{A6DF29F1-37D7-45EB-80CF-EAFE81A10310}">
      <dgm:prSet/>
      <dgm:spPr/>
      <dgm:t>
        <a:bodyPr/>
        <a:lstStyle/>
        <a:p>
          <a:endParaRPr lang="en-AU">
            <a:latin typeface="Montserrat" panose="020B0604020202020204" charset="0"/>
          </a:endParaRPr>
        </a:p>
      </dgm:t>
    </dgm:pt>
    <dgm:pt modelId="{B9177DA8-0EE0-4851-9DE3-24A33EB616D1}" type="sibTrans" cxnId="{A6DF29F1-37D7-45EB-80CF-EAFE81A10310}">
      <dgm:prSet/>
      <dgm:spPr/>
      <dgm:t>
        <a:bodyPr/>
        <a:lstStyle/>
        <a:p>
          <a:endParaRPr lang="en-AU">
            <a:latin typeface="Montserrat" panose="020B0604020202020204" charset="0"/>
          </a:endParaRPr>
        </a:p>
      </dgm:t>
    </dgm:pt>
    <dgm:pt modelId="{6A53D974-ABCF-419C-8EAB-B226E16FCBFE}">
      <dgm:prSet phldrT="[Text]"/>
      <dgm:spPr/>
      <dgm:t>
        <a:bodyPr/>
        <a:lstStyle/>
        <a:p>
          <a:r>
            <a:rPr lang="en-US" dirty="0">
              <a:latin typeface="Montserrat" panose="020B0604020202020204" charset="0"/>
            </a:rPr>
            <a:t>NACCHO Framework</a:t>
          </a:r>
          <a:endParaRPr lang="en-AU" dirty="0">
            <a:latin typeface="Montserrat" panose="020B0604020202020204" charset="0"/>
          </a:endParaRPr>
        </a:p>
      </dgm:t>
    </dgm:pt>
    <dgm:pt modelId="{44465D29-39E5-4AFA-AB3E-A77E44B671C5}" type="parTrans" cxnId="{62830E9A-57B4-4520-BDAE-E7B2CC968D25}">
      <dgm:prSet/>
      <dgm:spPr/>
      <dgm:t>
        <a:bodyPr/>
        <a:lstStyle/>
        <a:p>
          <a:endParaRPr lang="en-AU">
            <a:latin typeface="Montserrat" panose="020B0604020202020204" charset="0"/>
          </a:endParaRPr>
        </a:p>
      </dgm:t>
    </dgm:pt>
    <dgm:pt modelId="{4C58080A-F127-450A-8A8F-F0E3AAB6BB44}" type="sibTrans" cxnId="{62830E9A-57B4-4520-BDAE-E7B2CC968D25}">
      <dgm:prSet/>
      <dgm:spPr/>
      <dgm:t>
        <a:bodyPr/>
        <a:lstStyle/>
        <a:p>
          <a:endParaRPr lang="en-AU">
            <a:latin typeface="Montserrat" panose="020B0604020202020204" charset="0"/>
          </a:endParaRPr>
        </a:p>
      </dgm:t>
    </dgm:pt>
    <dgm:pt modelId="{4685A064-8567-4A2B-AC81-49A914597A55}">
      <dgm:prSet phldrT="[Text]"/>
      <dgm:spPr/>
      <dgm:t>
        <a:bodyPr/>
        <a:lstStyle/>
        <a:p>
          <a:r>
            <a:rPr lang="en-US" dirty="0">
              <a:latin typeface="Montserrat" panose="020B0604020202020204" charset="0"/>
            </a:rPr>
            <a:t>CQI Sub-committee</a:t>
          </a:r>
          <a:endParaRPr lang="en-AU" dirty="0">
            <a:latin typeface="Montserrat" panose="020B0604020202020204" charset="0"/>
          </a:endParaRPr>
        </a:p>
      </dgm:t>
    </dgm:pt>
    <dgm:pt modelId="{A4BA0759-E868-4A05-AA8F-B168F1D4F4F9}" type="parTrans" cxnId="{C25F4913-91D0-4061-B1F0-EA045F6CAC0F}">
      <dgm:prSet/>
      <dgm:spPr/>
      <dgm:t>
        <a:bodyPr/>
        <a:lstStyle/>
        <a:p>
          <a:endParaRPr lang="en-AU">
            <a:latin typeface="Montserrat" panose="020B0604020202020204" charset="0"/>
          </a:endParaRPr>
        </a:p>
      </dgm:t>
    </dgm:pt>
    <dgm:pt modelId="{20755BDA-9696-432E-948B-F94DD5DDF0CC}" type="sibTrans" cxnId="{C25F4913-91D0-4061-B1F0-EA045F6CAC0F}">
      <dgm:prSet/>
      <dgm:spPr/>
      <dgm:t>
        <a:bodyPr/>
        <a:lstStyle/>
        <a:p>
          <a:endParaRPr lang="en-AU">
            <a:latin typeface="Montserrat" panose="020B0604020202020204" charset="0"/>
          </a:endParaRPr>
        </a:p>
      </dgm:t>
    </dgm:pt>
    <dgm:pt modelId="{5FC1ABF0-3EC1-40CD-97C8-11991B9728DC}">
      <dgm:prSet phldrT="[Text]"/>
      <dgm:spPr/>
      <dgm:t>
        <a:bodyPr/>
        <a:lstStyle/>
        <a:p>
          <a:r>
            <a:rPr lang="en-US" dirty="0">
              <a:latin typeface="Montserrat" panose="020B0604020202020204" charset="0"/>
            </a:rPr>
            <a:t>All DYHS staff</a:t>
          </a:r>
          <a:endParaRPr lang="en-AU" dirty="0">
            <a:latin typeface="Montserrat" panose="020B0604020202020204" charset="0"/>
          </a:endParaRPr>
        </a:p>
      </dgm:t>
    </dgm:pt>
    <dgm:pt modelId="{F16E4AF4-7594-410F-8F86-F439D261D7C7}" type="parTrans" cxnId="{332974DE-B5A6-4E62-835F-433B2779D0B7}">
      <dgm:prSet/>
      <dgm:spPr/>
      <dgm:t>
        <a:bodyPr/>
        <a:lstStyle/>
        <a:p>
          <a:endParaRPr lang="en-AU">
            <a:latin typeface="Montserrat" panose="020B0604020202020204" charset="0"/>
          </a:endParaRPr>
        </a:p>
      </dgm:t>
    </dgm:pt>
    <dgm:pt modelId="{15255BDB-F64C-49CF-8269-FB1FE6C17C21}" type="sibTrans" cxnId="{332974DE-B5A6-4E62-835F-433B2779D0B7}">
      <dgm:prSet/>
      <dgm:spPr/>
      <dgm:t>
        <a:bodyPr/>
        <a:lstStyle/>
        <a:p>
          <a:endParaRPr lang="en-AU">
            <a:latin typeface="Montserrat" panose="020B0604020202020204" charset="0"/>
          </a:endParaRPr>
        </a:p>
      </dgm:t>
    </dgm:pt>
    <dgm:pt modelId="{F1D910AD-0FC5-4C1D-8F62-5B55E214D1D0}">
      <dgm:prSet phldrT="[Text]"/>
      <dgm:spPr/>
      <dgm:t>
        <a:bodyPr/>
        <a:lstStyle/>
        <a:p>
          <a:r>
            <a:rPr lang="en-US" dirty="0">
              <a:latin typeface="Montserrat" panose="020B0604020202020204" charset="0"/>
            </a:rPr>
            <a:t>CQI Champions</a:t>
          </a:r>
          <a:endParaRPr lang="en-AU" dirty="0">
            <a:latin typeface="Montserrat" panose="020B0604020202020204" charset="0"/>
          </a:endParaRPr>
        </a:p>
      </dgm:t>
    </dgm:pt>
    <dgm:pt modelId="{EDE8650B-5E68-4226-AD9F-26C1E5EFBF2B}" type="parTrans" cxnId="{95B33CFC-75B7-4FF3-8F6C-EA8A999C773C}">
      <dgm:prSet/>
      <dgm:spPr/>
      <dgm:t>
        <a:bodyPr/>
        <a:lstStyle/>
        <a:p>
          <a:endParaRPr lang="en-AU">
            <a:latin typeface="Montserrat" panose="020B0604020202020204" charset="0"/>
          </a:endParaRPr>
        </a:p>
      </dgm:t>
    </dgm:pt>
    <dgm:pt modelId="{502F2D8C-EA66-4286-ADD4-2BB9F29F13E5}" type="sibTrans" cxnId="{95B33CFC-75B7-4FF3-8F6C-EA8A999C773C}">
      <dgm:prSet/>
      <dgm:spPr/>
      <dgm:t>
        <a:bodyPr/>
        <a:lstStyle/>
        <a:p>
          <a:endParaRPr lang="en-AU">
            <a:latin typeface="Montserrat" panose="020B0604020202020204" charset="0"/>
          </a:endParaRPr>
        </a:p>
      </dgm:t>
    </dgm:pt>
    <dgm:pt modelId="{545A86AB-8F1A-4DBC-9683-778E2DF50A61}">
      <dgm:prSet phldrT="[Text]"/>
      <dgm:spPr/>
      <dgm:t>
        <a:bodyPr/>
        <a:lstStyle/>
        <a:p>
          <a:r>
            <a:rPr lang="en-US" dirty="0">
              <a:latin typeface="Montserrat" panose="020B0604020202020204" charset="0"/>
            </a:rPr>
            <a:t>Dr Daniel Hunt, Dr Richelle Douglas, CEO Tracey Brand</a:t>
          </a:r>
          <a:endParaRPr lang="en-AU" dirty="0">
            <a:latin typeface="Montserrat" panose="020B0604020202020204" charset="0"/>
          </a:endParaRPr>
        </a:p>
      </dgm:t>
    </dgm:pt>
    <dgm:pt modelId="{DBA46760-9501-4572-AC7C-138ACE02130A}" type="parTrans" cxnId="{B0448D9E-6572-4B81-B4DC-98710018B3A9}">
      <dgm:prSet/>
      <dgm:spPr/>
      <dgm:t>
        <a:bodyPr/>
        <a:lstStyle/>
        <a:p>
          <a:endParaRPr lang="en-AU">
            <a:latin typeface="Montserrat" panose="020B0604020202020204" charset="0"/>
          </a:endParaRPr>
        </a:p>
      </dgm:t>
    </dgm:pt>
    <dgm:pt modelId="{1A39A38A-3588-4CC5-A4C9-0F859063572D}" type="sibTrans" cxnId="{B0448D9E-6572-4B81-B4DC-98710018B3A9}">
      <dgm:prSet/>
      <dgm:spPr/>
      <dgm:t>
        <a:bodyPr/>
        <a:lstStyle/>
        <a:p>
          <a:endParaRPr lang="en-AU">
            <a:latin typeface="Montserrat" panose="020B0604020202020204" charset="0"/>
          </a:endParaRPr>
        </a:p>
      </dgm:t>
    </dgm:pt>
    <dgm:pt modelId="{60217295-2CB4-4FB3-B82C-D0241ACE50DA}">
      <dgm:prSet phldrT="[Text]"/>
      <dgm:spPr/>
      <dgm:t>
        <a:bodyPr/>
        <a:lstStyle/>
        <a:p>
          <a:r>
            <a:rPr lang="en-US" dirty="0">
              <a:latin typeface="Montserrat" panose="020B0604020202020204" charset="0"/>
            </a:rPr>
            <a:t>CQI Lead</a:t>
          </a:r>
          <a:endParaRPr lang="en-AU" dirty="0">
            <a:latin typeface="Montserrat" panose="020B0604020202020204" charset="0"/>
          </a:endParaRPr>
        </a:p>
      </dgm:t>
    </dgm:pt>
    <dgm:pt modelId="{F0A1BDF1-0849-4A13-8598-A087D5A82FB7}" type="parTrans" cxnId="{AEE8C48C-A8F9-4B84-ACAC-93A69F520E1E}">
      <dgm:prSet/>
      <dgm:spPr/>
      <dgm:t>
        <a:bodyPr/>
        <a:lstStyle/>
        <a:p>
          <a:endParaRPr lang="en-AU">
            <a:latin typeface="Montserrat" panose="020B0604020202020204" charset="0"/>
          </a:endParaRPr>
        </a:p>
      </dgm:t>
    </dgm:pt>
    <dgm:pt modelId="{E65EE1BB-EE79-43A1-8FF7-55A6EEFDCE6C}" type="sibTrans" cxnId="{AEE8C48C-A8F9-4B84-ACAC-93A69F520E1E}">
      <dgm:prSet/>
      <dgm:spPr/>
      <dgm:t>
        <a:bodyPr/>
        <a:lstStyle/>
        <a:p>
          <a:endParaRPr lang="en-AU">
            <a:latin typeface="Montserrat" panose="020B0604020202020204" charset="0"/>
          </a:endParaRPr>
        </a:p>
      </dgm:t>
    </dgm:pt>
    <dgm:pt modelId="{943E3231-EDFD-492C-A2CE-AA850C58B10F}">
      <dgm:prSet phldrT="[Text]"/>
      <dgm:spPr/>
      <dgm:t>
        <a:bodyPr/>
        <a:lstStyle/>
        <a:p>
          <a:r>
            <a:rPr lang="en-US" dirty="0">
              <a:latin typeface="Montserrat" panose="020B0604020202020204" charset="0"/>
            </a:rPr>
            <a:t>Board</a:t>
          </a:r>
          <a:endParaRPr lang="en-AU" dirty="0">
            <a:latin typeface="Montserrat" panose="020B0604020202020204" charset="0"/>
          </a:endParaRPr>
        </a:p>
      </dgm:t>
    </dgm:pt>
    <dgm:pt modelId="{E595C36E-D59D-4731-8F4F-4EE0DFFFC7C6}" type="parTrans" cxnId="{D86E717B-056E-4E28-A319-376E93CAF331}">
      <dgm:prSet/>
      <dgm:spPr/>
      <dgm:t>
        <a:bodyPr/>
        <a:lstStyle/>
        <a:p>
          <a:endParaRPr lang="en-AU">
            <a:latin typeface="Montserrat" panose="020B0604020202020204" charset="0"/>
          </a:endParaRPr>
        </a:p>
      </dgm:t>
    </dgm:pt>
    <dgm:pt modelId="{8792E72A-34BD-41E0-9EF7-4F7B41291909}" type="sibTrans" cxnId="{D86E717B-056E-4E28-A319-376E93CAF331}">
      <dgm:prSet/>
      <dgm:spPr/>
      <dgm:t>
        <a:bodyPr/>
        <a:lstStyle/>
        <a:p>
          <a:endParaRPr lang="en-AU">
            <a:latin typeface="Montserrat" panose="020B0604020202020204" charset="0"/>
          </a:endParaRPr>
        </a:p>
      </dgm:t>
    </dgm:pt>
    <dgm:pt modelId="{644EB968-4E57-4EB3-9981-CF39A7F52B02}" type="pres">
      <dgm:prSet presAssocID="{C61E416E-F28B-411F-BE9A-AE731583047F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23B3357-F42D-4253-B8D4-7AD935E62070}" type="pres">
      <dgm:prSet presAssocID="{BD353299-587D-4D96-88D4-AD3A2552CDC3}" presName="centerShape" presStyleLbl="node0" presStyleIdx="0" presStyleCnt="1"/>
      <dgm:spPr/>
    </dgm:pt>
    <dgm:pt modelId="{ACD02E1B-2113-42B7-8E82-79E91D41EC64}" type="pres">
      <dgm:prSet presAssocID="{44465D29-39E5-4AFA-AB3E-A77E44B671C5}" presName="parTrans" presStyleLbl="sibTrans2D1" presStyleIdx="0" presStyleCnt="7" custAng="10879463"/>
      <dgm:spPr/>
    </dgm:pt>
    <dgm:pt modelId="{97814BC8-67E6-4193-8ED6-EF3B0E70196B}" type="pres">
      <dgm:prSet presAssocID="{44465D29-39E5-4AFA-AB3E-A77E44B671C5}" presName="connectorText" presStyleLbl="sibTrans2D1" presStyleIdx="0" presStyleCnt="7"/>
      <dgm:spPr/>
    </dgm:pt>
    <dgm:pt modelId="{36B62A6A-EBC4-49E0-81DB-E1D5D2D6A359}" type="pres">
      <dgm:prSet presAssocID="{6A53D974-ABCF-419C-8EAB-B226E16FCBFE}" presName="node" presStyleLbl="node1" presStyleIdx="0" presStyleCnt="7">
        <dgm:presLayoutVars>
          <dgm:bulletEnabled val="1"/>
        </dgm:presLayoutVars>
      </dgm:prSet>
      <dgm:spPr/>
    </dgm:pt>
    <dgm:pt modelId="{E7835D25-998A-4A56-AEBA-F3622D51A6AC}" type="pres">
      <dgm:prSet presAssocID="{A4BA0759-E868-4A05-AA8F-B168F1D4F4F9}" presName="parTrans" presStyleLbl="sibTrans2D1" presStyleIdx="1" presStyleCnt="7" custAng="10879463"/>
      <dgm:spPr/>
    </dgm:pt>
    <dgm:pt modelId="{7FCD894F-BF24-4D8C-AAE1-CAF4958D7A4F}" type="pres">
      <dgm:prSet presAssocID="{A4BA0759-E868-4A05-AA8F-B168F1D4F4F9}" presName="connectorText" presStyleLbl="sibTrans2D1" presStyleIdx="1" presStyleCnt="7"/>
      <dgm:spPr/>
    </dgm:pt>
    <dgm:pt modelId="{50157791-DDEF-4257-8A4C-9980B654371B}" type="pres">
      <dgm:prSet presAssocID="{4685A064-8567-4A2B-AC81-49A914597A55}" presName="node" presStyleLbl="node1" presStyleIdx="1" presStyleCnt="7">
        <dgm:presLayoutVars>
          <dgm:bulletEnabled val="1"/>
        </dgm:presLayoutVars>
      </dgm:prSet>
      <dgm:spPr/>
    </dgm:pt>
    <dgm:pt modelId="{9C4D9FC5-20C4-4F59-820F-0CED86CA466E}" type="pres">
      <dgm:prSet presAssocID="{F16E4AF4-7594-410F-8F86-F439D261D7C7}" presName="parTrans" presStyleLbl="sibTrans2D1" presStyleIdx="2" presStyleCnt="7" custAng="10879463"/>
      <dgm:spPr/>
    </dgm:pt>
    <dgm:pt modelId="{A3743D44-2DDC-4FE4-8CFE-0433FB51121A}" type="pres">
      <dgm:prSet presAssocID="{F16E4AF4-7594-410F-8F86-F439D261D7C7}" presName="connectorText" presStyleLbl="sibTrans2D1" presStyleIdx="2" presStyleCnt="7"/>
      <dgm:spPr/>
    </dgm:pt>
    <dgm:pt modelId="{8279B778-D014-4B68-8DBE-DAC43EADE0E6}" type="pres">
      <dgm:prSet presAssocID="{5FC1ABF0-3EC1-40CD-97C8-11991B9728DC}" presName="node" presStyleLbl="node1" presStyleIdx="2" presStyleCnt="7">
        <dgm:presLayoutVars>
          <dgm:bulletEnabled val="1"/>
        </dgm:presLayoutVars>
      </dgm:prSet>
      <dgm:spPr/>
    </dgm:pt>
    <dgm:pt modelId="{03610390-98AB-4F8B-B429-979B3FA7E8A8}" type="pres">
      <dgm:prSet presAssocID="{EDE8650B-5E68-4226-AD9F-26C1E5EFBF2B}" presName="parTrans" presStyleLbl="sibTrans2D1" presStyleIdx="3" presStyleCnt="7" custAng="10879463"/>
      <dgm:spPr/>
    </dgm:pt>
    <dgm:pt modelId="{C82DC31D-4CFB-47BD-AD47-8E8F2ADF555D}" type="pres">
      <dgm:prSet presAssocID="{EDE8650B-5E68-4226-AD9F-26C1E5EFBF2B}" presName="connectorText" presStyleLbl="sibTrans2D1" presStyleIdx="3" presStyleCnt="7"/>
      <dgm:spPr/>
    </dgm:pt>
    <dgm:pt modelId="{E29A21BA-880A-4AE3-8D3E-C993F468C508}" type="pres">
      <dgm:prSet presAssocID="{F1D910AD-0FC5-4C1D-8F62-5B55E214D1D0}" presName="node" presStyleLbl="node1" presStyleIdx="3" presStyleCnt="7">
        <dgm:presLayoutVars>
          <dgm:bulletEnabled val="1"/>
        </dgm:presLayoutVars>
      </dgm:prSet>
      <dgm:spPr/>
    </dgm:pt>
    <dgm:pt modelId="{ACC4501D-4F3A-485D-8D00-839C7F1FFF78}" type="pres">
      <dgm:prSet presAssocID="{F0A1BDF1-0849-4A13-8598-A087D5A82FB7}" presName="parTrans" presStyleLbl="sibTrans2D1" presStyleIdx="4" presStyleCnt="7" custAng="10879463"/>
      <dgm:spPr/>
    </dgm:pt>
    <dgm:pt modelId="{199BF3AB-45C0-4F55-8F90-984636BB5DC8}" type="pres">
      <dgm:prSet presAssocID="{F0A1BDF1-0849-4A13-8598-A087D5A82FB7}" presName="connectorText" presStyleLbl="sibTrans2D1" presStyleIdx="4" presStyleCnt="7"/>
      <dgm:spPr/>
    </dgm:pt>
    <dgm:pt modelId="{4A62CCF0-AEF8-4E26-8F9F-EC3E4E4D5AEB}" type="pres">
      <dgm:prSet presAssocID="{60217295-2CB4-4FB3-B82C-D0241ACE50DA}" presName="node" presStyleLbl="node1" presStyleIdx="4" presStyleCnt="7">
        <dgm:presLayoutVars>
          <dgm:bulletEnabled val="1"/>
        </dgm:presLayoutVars>
      </dgm:prSet>
      <dgm:spPr/>
    </dgm:pt>
    <dgm:pt modelId="{42251975-4C72-41CC-AAA0-231A9CFABAF8}" type="pres">
      <dgm:prSet presAssocID="{DBA46760-9501-4572-AC7C-138ACE02130A}" presName="parTrans" presStyleLbl="sibTrans2D1" presStyleIdx="5" presStyleCnt="7" custAng="10879463"/>
      <dgm:spPr/>
    </dgm:pt>
    <dgm:pt modelId="{125534D6-FA01-431C-9682-1761DEDB7FAB}" type="pres">
      <dgm:prSet presAssocID="{DBA46760-9501-4572-AC7C-138ACE02130A}" presName="connectorText" presStyleLbl="sibTrans2D1" presStyleIdx="5" presStyleCnt="7"/>
      <dgm:spPr/>
    </dgm:pt>
    <dgm:pt modelId="{78409AA0-2F0A-4DC4-888A-34D350940588}" type="pres">
      <dgm:prSet presAssocID="{545A86AB-8F1A-4DBC-9683-778E2DF50A61}" presName="node" presStyleLbl="node1" presStyleIdx="5" presStyleCnt="7">
        <dgm:presLayoutVars>
          <dgm:bulletEnabled val="1"/>
        </dgm:presLayoutVars>
      </dgm:prSet>
      <dgm:spPr/>
    </dgm:pt>
    <dgm:pt modelId="{6F65F9EA-40FD-4E80-AA65-35A7F0D5CEE3}" type="pres">
      <dgm:prSet presAssocID="{E595C36E-D59D-4731-8F4F-4EE0DFFFC7C6}" presName="parTrans" presStyleLbl="sibTrans2D1" presStyleIdx="6" presStyleCnt="7" custAng="10879463"/>
      <dgm:spPr/>
    </dgm:pt>
    <dgm:pt modelId="{B3C54EDC-C121-4169-8EA7-2601D671D44F}" type="pres">
      <dgm:prSet presAssocID="{E595C36E-D59D-4731-8F4F-4EE0DFFFC7C6}" presName="connectorText" presStyleLbl="sibTrans2D1" presStyleIdx="6" presStyleCnt="7"/>
      <dgm:spPr/>
    </dgm:pt>
    <dgm:pt modelId="{80DBED95-A99F-4766-96BF-52DB9EF0CEC0}" type="pres">
      <dgm:prSet presAssocID="{943E3231-EDFD-492C-A2CE-AA850C58B10F}" presName="node" presStyleLbl="node1" presStyleIdx="6" presStyleCnt="7">
        <dgm:presLayoutVars>
          <dgm:bulletEnabled val="1"/>
        </dgm:presLayoutVars>
      </dgm:prSet>
      <dgm:spPr/>
    </dgm:pt>
  </dgm:ptLst>
  <dgm:cxnLst>
    <dgm:cxn modelId="{FA03E608-7DE0-4E6D-B777-5555D6DD3309}" type="presOf" srcId="{DBA46760-9501-4572-AC7C-138ACE02130A}" destId="{125534D6-FA01-431C-9682-1761DEDB7FAB}" srcOrd="1" destOrd="0" presId="urn:microsoft.com/office/officeart/2005/8/layout/radial5"/>
    <dgm:cxn modelId="{C25F4913-91D0-4061-B1F0-EA045F6CAC0F}" srcId="{BD353299-587D-4D96-88D4-AD3A2552CDC3}" destId="{4685A064-8567-4A2B-AC81-49A914597A55}" srcOrd="1" destOrd="0" parTransId="{A4BA0759-E868-4A05-AA8F-B168F1D4F4F9}" sibTransId="{20755BDA-9696-432E-948B-F94DD5DDF0CC}"/>
    <dgm:cxn modelId="{89B6F616-BFB8-4237-9164-7117F46CDC41}" type="presOf" srcId="{E595C36E-D59D-4731-8F4F-4EE0DFFFC7C6}" destId="{6F65F9EA-40FD-4E80-AA65-35A7F0D5CEE3}" srcOrd="0" destOrd="0" presId="urn:microsoft.com/office/officeart/2005/8/layout/radial5"/>
    <dgm:cxn modelId="{920FD418-BCE7-42BA-8531-527919763C70}" type="presOf" srcId="{943E3231-EDFD-492C-A2CE-AA850C58B10F}" destId="{80DBED95-A99F-4766-96BF-52DB9EF0CEC0}" srcOrd="0" destOrd="0" presId="urn:microsoft.com/office/officeart/2005/8/layout/radial5"/>
    <dgm:cxn modelId="{337A391F-DB34-4F66-9323-0F329FAD9BD4}" type="presOf" srcId="{F0A1BDF1-0849-4A13-8598-A087D5A82FB7}" destId="{199BF3AB-45C0-4F55-8F90-984636BB5DC8}" srcOrd="1" destOrd="0" presId="urn:microsoft.com/office/officeart/2005/8/layout/radial5"/>
    <dgm:cxn modelId="{A607E025-363A-4E7D-A0BF-7341FDE30390}" type="presOf" srcId="{F1D910AD-0FC5-4C1D-8F62-5B55E214D1D0}" destId="{E29A21BA-880A-4AE3-8D3E-C993F468C508}" srcOrd="0" destOrd="0" presId="urn:microsoft.com/office/officeart/2005/8/layout/radial5"/>
    <dgm:cxn modelId="{F69CB02E-0B91-47CB-8226-998BEB9BB217}" type="presOf" srcId="{BD353299-587D-4D96-88D4-AD3A2552CDC3}" destId="{623B3357-F42D-4253-B8D4-7AD935E62070}" srcOrd="0" destOrd="0" presId="urn:microsoft.com/office/officeart/2005/8/layout/radial5"/>
    <dgm:cxn modelId="{C5C68B43-E787-4D8E-8590-E5D4FCDD7B99}" type="presOf" srcId="{F16E4AF4-7594-410F-8F86-F439D261D7C7}" destId="{A3743D44-2DDC-4FE4-8CFE-0433FB51121A}" srcOrd="1" destOrd="0" presId="urn:microsoft.com/office/officeart/2005/8/layout/radial5"/>
    <dgm:cxn modelId="{437EF963-8187-497D-A37C-3B76F9EDD5D1}" type="presOf" srcId="{E595C36E-D59D-4731-8F4F-4EE0DFFFC7C6}" destId="{B3C54EDC-C121-4169-8EA7-2601D671D44F}" srcOrd="1" destOrd="0" presId="urn:microsoft.com/office/officeart/2005/8/layout/radial5"/>
    <dgm:cxn modelId="{8F0FA74F-6C55-43AF-A16B-4A423C1A7F1E}" type="presOf" srcId="{DBA46760-9501-4572-AC7C-138ACE02130A}" destId="{42251975-4C72-41CC-AAA0-231A9CFABAF8}" srcOrd="0" destOrd="0" presId="urn:microsoft.com/office/officeart/2005/8/layout/radial5"/>
    <dgm:cxn modelId="{4166B250-901E-4507-BE66-8D228914CC06}" type="presOf" srcId="{A4BA0759-E868-4A05-AA8F-B168F1D4F4F9}" destId="{E7835D25-998A-4A56-AEBA-F3622D51A6AC}" srcOrd="0" destOrd="0" presId="urn:microsoft.com/office/officeart/2005/8/layout/radial5"/>
    <dgm:cxn modelId="{878C2458-6963-468F-8433-84974B3BAF09}" type="presOf" srcId="{44465D29-39E5-4AFA-AB3E-A77E44B671C5}" destId="{ACD02E1B-2113-42B7-8E82-79E91D41EC64}" srcOrd="0" destOrd="0" presId="urn:microsoft.com/office/officeart/2005/8/layout/radial5"/>
    <dgm:cxn modelId="{35388859-7162-4C50-8139-330A1B9F9BEA}" type="presOf" srcId="{F0A1BDF1-0849-4A13-8598-A087D5A82FB7}" destId="{ACC4501D-4F3A-485D-8D00-839C7F1FFF78}" srcOrd="0" destOrd="0" presId="urn:microsoft.com/office/officeart/2005/8/layout/radial5"/>
    <dgm:cxn modelId="{C80BB35A-01F5-4A5E-99BC-8F6265F352E0}" type="presOf" srcId="{4685A064-8567-4A2B-AC81-49A914597A55}" destId="{50157791-DDEF-4257-8A4C-9980B654371B}" srcOrd="0" destOrd="0" presId="urn:microsoft.com/office/officeart/2005/8/layout/radial5"/>
    <dgm:cxn modelId="{D86E717B-056E-4E28-A319-376E93CAF331}" srcId="{BD353299-587D-4D96-88D4-AD3A2552CDC3}" destId="{943E3231-EDFD-492C-A2CE-AA850C58B10F}" srcOrd="6" destOrd="0" parTransId="{E595C36E-D59D-4731-8F4F-4EE0DFFFC7C6}" sibTransId="{8792E72A-34BD-41E0-9EF7-4F7B41291909}"/>
    <dgm:cxn modelId="{CB5E8987-A99F-480F-A35D-8FB3D5F979F8}" type="presOf" srcId="{60217295-2CB4-4FB3-B82C-D0241ACE50DA}" destId="{4A62CCF0-AEF8-4E26-8F9F-EC3E4E4D5AEB}" srcOrd="0" destOrd="0" presId="urn:microsoft.com/office/officeart/2005/8/layout/radial5"/>
    <dgm:cxn modelId="{AEE8C48C-A8F9-4B84-ACAC-93A69F520E1E}" srcId="{BD353299-587D-4D96-88D4-AD3A2552CDC3}" destId="{60217295-2CB4-4FB3-B82C-D0241ACE50DA}" srcOrd="4" destOrd="0" parTransId="{F0A1BDF1-0849-4A13-8598-A087D5A82FB7}" sibTransId="{E65EE1BB-EE79-43A1-8FF7-55A6EEFDCE6C}"/>
    <dgm:cxn modelId="{62830E9A-57B4-4520-BDAE-E7B2CC968D25}" srcId="{BD353299-587D-4D96-88D4-AD3A2552CDC3}" destId="{6A53D974-ABCF-419C-8EAB-B226E16FCBFE}" srcOrd="0" destOrd="0" parTransId="{44465D29-39E5-4AFA-AB3E-A77E44B671C5}" sibTransId="{4C58080A-F127-450A-8A8F-F0E3AAB6BB44}"/>
    <dgm:cxn modelId="{B0448D9E-6572-4B81-B4DC-98710018B3A9}" srcId="{BD353299-587D-4D96-88D4-AD3A2552CDC3}" destId="{545A86AB-8F1A-4DBC-9683-778E2DF50A61}" srcOrd="5" destOrd="0" parTransId="{DBA46760-9501-4572-AC7C-138ACE02130A}" sibTransId="{1A39A38A-3588-4CC5-A4C9-0F859063572D}"/>
    <dgm:cxn modelId="{1686EEA1-6CA2-4871-9DA4-236972EE8E9A}" type="presOf" srcId="{44465D29-39E5-4AFA-AB3E-A77E44B671C5}" destId="{97814BC8-67E6-4193-8ED6-EF3B0E70196B}" srcOrd="1" destOrd="0" presId="urn:microsoft.com/office/officeart/2005/8/layout/radial5"/>
    <dgm:cxn modelId="{E08EC0A5-DB10-49AE-8207-134C5F1EC161}" type="presOf" srcId="{545A86AB-8F1A-4DBC-9683-778E2DF50A61}" destId="{78409AA0-2F0A-4DC4-888A-34D350940588}" srcOrd="0" destOrd="0" presId="urn:microsoft.com/office/officeart/2005/8/layout/radial5"/>
    <dgm:cxn modelId="{7E3EECAB-73ED-4274-8DE3-0C09EE8CFBDF}" type="presOf" srcId="{A4BA0759-E868-4A05-AA8F-B168F1D4F4F9}" destId="{7FCD894F-BF24-4D8C-AAE1-CAF4958D7A4F}" srcOrd="1" destOrd="0" presId="urn:microsoft.com/office/officeart/2005/8/layout/radial5"/>
    <dgm:cxn modelId="{77D004CA-E3D4-4678-8128-8957D554FFD7}" type="presOf" srcId="{EDE8650B-5E68-4226-AD9F-26C1E5EFBF2B}" destId="{C82DC31D-4CFB-47BD-AD47-8E8F2ADF555D}" srcOrd="1" destOrd="0" presId="urn:microsoft.com/office/officeart/2005/8/layout/radial5"/>
    <dgm:cxn modelId="{41C181CA-604A-487E-B1D9-BB54C6248238}" type="presOf" srcId="{EDE8650B-5E68-4226-AD9F-26C1E5EFBF2B}" destId="{03610390-98AB-4F8B-B429-979B3FA7E8A8}" srcOrd="0" destOrd="0" presId="urn:microsoft.com/office/officeart/2005/8/layout/radial5"/>
    <dgm:cxn modelId="{332974DE-B5A6-4E62-835F-433B2779D0B7}" srcId="{BD353299-587D-4D96-88D4-AD3A2552CDC3}" destId="{5FC1ABF0-3EC1-40CD-97C8-11991B9728DC}" srcOrd="2" destOrd="0" parTransId="{F16E4AF4-7594-410F-8F86-F439D261D7C7}" sibTransId="{15255BDB-F64C-49CF-8269-FB1FE6C17C21}"/>
    <dgm:cxn modelId="{6BDA28F0-33E9-4489-A13F-FA858FAF88DB}" type="presOf" srcId="{F16E4AF4-7594-410F-8F86-F439D261D7C7}" destId="{9C4D9FC5-20C4-4F59-820F-0CED86CA466E}" srcOrd="0" destOrd="0" presId="urn:microsoft.com/office/officeart/2005/8/layout/radial5"/>
    <dgm:cxn modelId="{A6DF29F1-37D7-45EB-80CF-EAFE81A10310}" srcId="{C61E416E-F28B-411F-BE9A-AE731583047F}" destId="{BD353299-587D-4D96-88D4-AD3A2552CDC3}" srcOrd="0" destOrd="0" parTransId="{CF3E4EB0-E5A9-4536-A0F5-0969FEE94065}" sibTransId="{B9177DA8-0EE0-4851-9DE3-24A33EB616D1}"/>
    <dgm:cxn modelId="{798BEEF1-E451-4082-85A2-7474FDB989B2}" type="presOf" srcId="{C61E416E-F28B-411F-BE9A-AE731583047F}" destId="{644EB968-4E57-4EB3-9981-CF39A7F52B02}" srcOrd="0" destOrd="0" presId="urn:microsoft.com/office/officeart/2005/8/layout/radial5"/>
    <dgm:cxn modelId="{128B80F6-EDA0-4D06-837C-A6AC29AAB2E9}" type="presOf" srcId="{5FC1ABF0-3EC1-40CD-97C8-11991B9728DC}" destId="{8279B778-D014-4B68-8DBE-DAC43EADE0E6}" srcOrd="0" destOrd="0" presId="urn:microsoft.com/office/officeart/2005/8/layout/radial5"/>
    <dgm:cxn modelId="{95B33CFC-75B7-4FF3-8F6C-EA8A999C773C}" srcId="{BD353299-587D-4D96-88D4-AD3A2552CDC3}" destId="{F1D910AD-0FC5-4C1D-8F62-5B55E214D1D0}" srcOrd="3" destOrd="0" parTransId="{EDE8650B-5E68-4226-AD9F-26C1E5EFBF2B}" sibTransId="{502F2D8C-EA66-4286-ADD4-2BB9F29F13E5}"/>
    <dgm:cxn modelId="{1C3273FD-3EBD-4DF1-9112-F437DE88B8A5}" type="presOf" srcId="{6A53D974-ABCF-419C-8EAB-B226E16FCBFE}" destId="{36B62A6A-EBC4-49E0-81DB-E1D5D2D6A359}" srcOrd="0" destOrd="0" presId="urn:microsoft.com/office/officeart/2005/8/layout/radial5"/>
    <dgm:cxn modelId="{CB563722-AB26-4DC4-98A7-2398E0065C7D}" type="presParOf" srcId="{644EB968-4E57-4EB3-9981-CF39A7F52B02}" destId="{623B3357-F42D-4253-B8D4-7AD935E62070}" srcOrd="0" destOrd="0" presId="urn:microsoft.com/office/officeart/2005/8/layout/radial5"/>
    <dgm:cxn modelId="{F5A90CE1-A043-400A-A12F-3002DB3233DD}" type="presParOf" srcId="{644EB968-4E57-4EB3-9981-CF39A7F52B02}" destId="{ACD02E1B-2113-42B7-8E82-79E91D41EC64}" srcOrd="1" destOrd="0" presId="urn:microsoft.com/office/officeart/2005/8/layout/radial5"/>
    <dgm:cxn modelId="{372E4047-A8DC-43F2-A45B-4E5F114C5344}" type="presParOf" srcId="{ACD02E1B-2113-42B7-8E82-79E91D41EC64}" destId="{97814BC8-67E6-4193-8ED6-EF3B0E70196B}" srcOrd="0" destOrd="0" presId="urn:microsoft.com/office/officeart/2005/8/layout/radial5"/>
    <dgm:cxn modelId="{20A37407-5305-4B16-901D-44A5E6FC815F}" type="presParOf" srcId="{644EB968-4E57-4EB3-9981-CF39A7F52B02}" destId="{36B62A6A-EBC4-49E0-81DB-E1D5D2D6A359}" srcOrd="2" destOrd="0" presId="urn:microsoft.com/office/officeart/2005/8/layout/radial5"/>
    <dgm:cxn modelId="{3E84B2C6-9FE7-44B8-8401-D3A2E39E56D2}" type="presParOf" srcId="{644EB968-4E57-4EB3-9981-CF39A7F52B02}" destId="{E7835D25-998A-4A56-AEBA-F3622D51A6AC}" srcOrd="3" destOrd="0" presId="urn:microsoft.com/office/officeart/2005/8/layout/radial5"/>
    <dgm:cxn modelId="{3E61182C-C518-4A77-8A33-3F4A958FA294}" type="presParOf" srcId="{E7835D25-998A-4A56-AEBA-F3622D51A6AC}" destId="{7FCD894F-BF24-4D8C-AAE1-CAF4958D7A4F}" srcOrd="0" destOrd="0" presId="urn:microsoft.com/office/officeart/2005/8/layout/radial5"/>
    <dgm:cxn modelId="{65F8CA66-96BA-4597-AE9A-70FE833FC87D}" type="presParOf" srcId="{644EB968-4E57-4EB3-9981-CF39A7F52B02}" destId="{50157791-DDEF-4257-8A4C-9980B654371B}" srcOrd="4" destOrd="0" presId="urn:microsoft.com/office/officeart/2005/8/layout/radial5"/>
    <dgm:cxn modelId="{89695807-CEE4-4FEC-9F5F-0B58E424ED9C}" type="presParOf" srcId="{644EB968-4E57-4EB3-9981-CF39A7F52B02}" destId="{9C4D9FC5-20C4-4F59-820F-0CED86CA466E}" srcOrd="5" destOrd="0" presId="urn:microsoft.com/office/officeart/2005/8/layout/radial5"/>
    <dgm:cxn modelId="{6E33497C-8745-4538-AC7A-AA6C0BAF1E37}" type="presParOf" srcId="{9C4D9FC5-20C4-4F59-820F-0CED86CA466E}" destId="{A3743D44-2DDC-4FE4-8CFE-0433FB51121A}" srcOrd="0" destOrd="0" presId="urn:microsoft.com/office/officeart/2005/8/layout/radial5"/>
    <dgm:cxn modelId="{719C13B3-1E26-4425-BEF4-6E0849115C40}" type="presParOf" srcId="{644EB968-4E57-4EB3-9981-CF39A7F52B02}" destId="{8279B778-D014-4B68-8DBE-DAC43EADE0E6}" srcOrd="6" destOrd="0" presId="urn:microsoft.com/office/officeart/2005/8/layout/radial5"/>
    <dgm:cxn modelId="{8630B266-66F1-4275-B24D-6F87053288C0}" type="presParOf" srcId="{644EB968-4E57-4EB3-9981-CF39A7F52B02}" destId="{03610390-98AB-4F8B-B429-979B3FA7E8A8}" srcOrd="7" destOrd="0" presId="urn:microsoft.com/office/officeart/2005/8/layout/radial5"/>
    <dgm:cxn modelId="{A3BD17BD-9C37-4BF9-B24C-6AD5BB680DFE}" type="presParOf" srcId="{03610390-98AB-4F8B-B429-979B3FA7E8A8}" destId="{C82DC31D-4CFB-47BD-AD47-8E8F2ADF555D}" srcOrd="0" destOrd="0" presId="urn:microsoft.com/office/officeart/2005/8/layout/radial5"/>
    <dgm:cxn modelId="{D296F3B0-1944-4CA5-AFDE-0FFDE1D19AD3}" type="presParOf" srcId="{644EB968-4E57-4EB3-9981-CF39A7F52B02}" destId="{E29A21BA-880A-4AE3-8D3E-C993F468C508}" srcOrd="8" destOrd="0" presId="urn:microsoft.com/office/officeart/2005/8/layout/radial5"/>
    <dgm:cxn modelId="{353DF4EA-2320-4BDB-BB47-4E013DF15C2B}" type="presParOf" srcId="{644EB968-4E57-4EB3-9981-CF39A7F52B02}" destId="{ACC4501D-4F3A-485D-8D00-839C7F1FFF78}" srcOrd="9" destOrd="0" presId="urn:microsoft.com/office/officeart/2005/8/layout/radial5"/>
    <dgm:cxn modelId="{DF5D6EE9-D9BB-4DF3-9A6B-535235FD4157}" type="presParOf" srcId="{ACC4501D-4F3A-485D-8D00-839C7F1FFF78}" destId="{199BF3AB-45C0-4F55-8F90-984636BB5DC8}" srcOrd="0" destOrd="0" presId="urn:microsoft.com/office/officeart/2005/8/layout/radial5"/>
    <dgm:cxn modelId="{46C17C22-A62B-4084-9A2F-2EEAA239C131}" type="presParOf" srcId="{644EB968-4E57-4EB3-9981-CF39A7F52B02}" destId="{4A62CCF0-AEF8-4E26-8F9F-EC3E4E4D5AEB}" srcOrd="10" destOrd="0" presId="urn:microsoft.com/office/officeart/2005/8/layout/radial5"/>
    <dgm:cxn modelId="{90398191-D7B4-4C45-A1FC-8BDC108F4082}" type="presParOf" srcId="{644EB968-4E57-4EB3-9981-CF39A7F52B02}" destId="{42251975-4C72-41CC-AAA0-231A9CFABAF8}" srcOrd="11" destOrd="0" presId="urn:microsoft.com/office/officeart/2005/8/layout/radial5"/>
    <dgm:cxn modelId="{734DA31D-3AF5-4540-813E-513969C84595}" type="presParOf" srcId="{42251975-4C72-41CC-AAA0-231A9CFABAF8}" destId="{125534D6-FA01-431C-9682-1761DEDB7FAB}" srcOrd="0" destOrd="0" presId="urn:microsoft.com/office/officeart/2005/8/layout/radial5"/>
    <dgm:cxn modelId="{2F5A5189-04CE-4DC2-ACA1-06AE044A2648}" type="presParOf" srcId="{644EB968-4E57-4EB3-9981-CF39A7F52B02}" destId="{78409AA0-2F0A-4DC4-888A-34D350940588}" srcOrd="12" destOrd="0" presId="urn:microsoft.com/office/officeart/2005/8/layout/radial5"/>
    <dgm:cxn modelId="{140E1E63-04C9-48D9-9852-71055234B033}" type="presParOf" srcId="{644EB968-4E57-4EB3-9981-CF39A7F52B02}" destId="{6F65F9EA-40FD-4E80-AA65-35A7F0D5CEE3}" srcOrd="13" destOrd="0" presId="urn:microsoft.com/office/officeart/2005/8/layout/radial5"/>
    <dgm:cxn modelId="{C60AB7CA-9B7A-4F51-B01E-A42836747BE5}" type="presParOf" srcId="{6F65F9EA-40FD-4E80-AA65-35A7F0D5CEE3}" destId="{B3C54EDC-C121-4169-8EA7-2601D671D44F}" srcOrd="0" destOrd="0" presId="urn:microsoft.com/office/officeart/2005/8/layout/radial5"/>
    <dgm:cxn modelId="{C2BCBD08-2754-4F24-A05D-D49F06A518C4}" type="presParOf" srcId="{644EB968-4E57-4EB3-9981-CF39A7F52B02}" destId="{80DBED95-A99F-4766-96BF-52DB9EF0CEC0}" srcOrd="14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23C8F76-5BF3-442F-A439-60EF6A36166E}" type="doc">
      <dgm:prSet loTypeId="urn:microsoft.com/office/officeart/2005/8/layout/hProcess9" loCatId="process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AU"/>
        </a:p>
      </dgm:t>
    </dgm:pt>
    <dgm:pt modelId="{8AC71075-2514-46FE-8228-0E37C884B3A8}">
      <dgm:prSet/>
      <dgm:spPr/>
      <dgm:t>
        <a:bodyPr/>
        <a:lstStyle/>
        <a:p>
          <a:r>
            <a:rPr lang="en-US"/>
            <a:t>How are we doing?</a:t>
          </a:r>
          <a:endParaRPr lang="en-AU"/>
        </a:p>
      </dgm:t>
    </dgm:pt>
    <dgm:pt modelId="{70EFFD2B-5AA5-4848-BF39-DD9D5A153B77}" type="parTrans" cxnId="{59AC4382-C8C2-4E92-B2EF-502D059A8AC3}">
      <dgm:prSet/>
      <dgm:spPr/>
      <dgm:t>
        <a:bodyPr/>
        <a:lstStyle/>
        <a:p>
          <a:endParaRPr lang="en-AU"/>
        </a:p>
      </dgm:t>
    </dgm:pt>
    <dgm:pt modelId="{0D877104-F293-4CAF-9B9E-A23DC037862D}" type="sibTrans" cxnId="{59AC4382-C8C2-4E92-B2EF-502D059A8AC3}">
      <dgm:prSet/>
      <dgm:spPr/>
      <dgm:t>
        <a:bodyPr/>
        <a:lstStyle/>
        <a:p>
          <a:endParaRPr lang="en-AU"/>
        </a:p>
      </dgm:t>
    </dgm:pt>
    <dgm:pt modelId="{1EF6F4FD-3982-4AE5-9C26-85A336810206}">
      <dgm:prSet/>
      <dgm:spPr/>
      <dgm:t>
        <a:bodyPr/>
        <a:lstStyle/>
        <a:p>
          <a:r>
            <a:rPr lang="en-US"/>
            <a:t>What problem are we trying to solve</a:t>
          </a:r>
          <a:endParaRPr lang="en-AU"/>
        </a:p>
      </dgm:t>
    </dgm:pt>
    <dgm:pt modelId="{4D72F802-F18A-427D-8C25-090D05D5E395}" type="parTrans" cxnId="{F6430D46-6314-4151-A53B-03ABB71E8790}">
      <dgm:prSet/>
      <dgm:spPr/>
      <dgm:t>
        <a:bodyPr/>
        <a:lstStyle/>
        <a:p>
          <a:endParaRPr lang="en-AU"/>
        </a:p>
      </dgm:t>
    </dgm:pt>
    <dgm:pt modelId="{93037B79-7CE5-4828-AB6F-00974887CE4E}" type="sibTrans" cxnId="{F6430D46-6314-4151-A53B-03ABB71E8790}">
      <dgm:prSet/>
      <dgm:spPr/>
      <dgm:t>
        <a:bodyPr/>
        <a:lstStyle/>
        <a:p>
          <a:endParaRPr lang="en-AU"/>
        </a:p>
      </dgm:t>
    </dgm:pt>
    <dgm:pt modelId="{C6B82FA7-376E-4A25-A481-690BE9F09DD9}">
      <dgm:prSet/>
      <dgm:spPr/>
      <dgm:t>
        <a:bodyPr/>
        <a:lstStyle/>
        <a:p>
          <a:r>
            <a:rPr lang="en-US"/>
            <a:t>Can we do better?</a:t>
          </a:r>
          <a:endParaRPr lang="en-AU"/>
        </a:p>
      </dgm:t>
    </dgm:pt>
    <dgm:pt modelId="{27FF5BFA-E28D-4602-887F-30A85EC85ED0}" type="parTrans" cxnId="{DA4DA4C2-EAF6-4BA9-B520-2A96AAB38E23}">
      <dgm:prSet/>
      <dgm:spPr/>
      <dgm:t>
        <a:bodyPr/>
        <a:lstStyle/>
        <a:p>
          <a:endParaRPr lang="en-AU"/>
        </a:p>
      </dgm:t>
    </dgm:pt>
    <dgm:pt modelId="{DD0FC1C8-1999-42CC-8298-A84A2CB5E5DF}" type="sibTrans" cxnId="{DA4DA4C2-EAF6-4BA9-B520-2A96AAB38E23}">
      <dgm:prSet/>
      <dgm:spPr/>
      <dgm:t>
        <a:bodyPr/>
        <a:lstStyle/>
        <a:p>
          <a:endParaRPr lang="en-AU"/>
        </a:p>
      </dgm:t>
    </dgm:pt>
    <dgm:pt modelId="{20FAB2BA-370D-45E1-85DC-1662178EF148}">
      <dgm:prSet/>
      <dgm:spPr/>
      <dgm:t>
        <a:bodyPr/>
        <a:lstStyle/>
        <a:p>
          <a:r>
            <a:rPr lang="en-US"/>
            <a:t>How will we know if it is better?</a:t>
          </a:r>
          <a:endParaRPr lang="en-AU"/>
        </a:p>
      </dgm:t>
    </dgm:pt>
    <dgm:pt modelId="{FC58490C-2EB7-4517-9435-2B363487EFCF}" type="parTrans" cxnId="{C81FC2E9-FAED-468B-A2D5-BCABD2DB1CFE}">
      <dgm:prSet/>
      <dgm:spPr/>
      <dgm:t>
        <a:bodyPr/>
        <a:lstStyle/>
        <a:p>
          <a:endParaRPr lang="en-AU"/>
        </a:p>
      </dgm:t>
    </dgm:pt>
    <dgm:pt modelId="{9DA3141B-05CF-4E22-AD5C-E7296D6026E0}" type="sibTrans" cxnId="{C81FC2E9-FAED-468B-A2D5-BCABD2DB1CFE}">
      <dgm:prSet/>
      <dgm:spPr/>
      <dgm:t>
        <a:bodyPr/>
        <a:lstStyle/>
        <a:p>
          <a:endParaRPr lang="en-AU"/>
        </a:p>
      </dgm:t>
    </dgm:pt>
    <dgm:pt modelId="{0D768295-05F9-46BB-B566-AA4FACCCF56C}" type="pres">
      <dgm:prSet presAssocID="{423C8F76-5BF3-442F-A439-60EF6A36166E}" presName="CompostProcess" presStyleCnt="0">
        <dgm:presLayoutVars>
          <dgm:dir/>
          <dgm:resizeHandles val="exact"/>
        </dgm:presLayoutVars>
      </dgm:prSet>
      <dgm:spPr/>
    </dgm:pt>
    <dgm:pt modelId="{BAA81A0B-A1ED-4BD0-BD75-3E0D5A243CBC}" type="pres">
      <dgm:prSet presAssocID="{423C8F76-5BF3-442F-A439-60EF6A36166E}" presName="arrow" presStyleLbl="bgShp" presStyleIdx="0" presStyleCnt="1"/>
      <dgm:spPr/>
    </dgm:pt>
    <dgm:pt modelId="{31364BFA-2D94-4287-B9EC-4DB70F582C24}" type="pres">
      <dgm:prSet presAssocID="{423C8F76-5BF3-442F-A439-60EF6A36166E}" presName="linearProcess" presStyleCnt="0"/>
      <dgm:spPr/>
    </dgm:pt>
    <dgm:pt modelId="{2C2417A9-C866-43B5-BAE5-C60B210C4AAE}" type="pres">
      <dgm:prSet presAssocID="{8AC71075-2514-46FE-8228-0E37C884B3A8}" presName="textNode" presStyleLbl="node1" presStyleIdx="0" presStyleCnt="4">
        <dgm:presLayoutVars>
          <dgm:bulletEnabled val="1"/>
        </dgm:presLayoutVars>
      </dgm:prSet>
      <dgm:spPr/>
    </dgm:pt>
    <dgm:pt modelId="{10EE73E9-30F7-4DAD-8642-D68067DB1677}" type="pres">
      <dgm:prSet presAssocID="{0D877104-F293-4CAF-9B9E-A23DC037862D}" presName="sibTrans" presStyleCnt="0"/>
      <dgm:spPr/>
    </dgm:pt>
    <dgm:pt modelId="{801B9122-5A72-48A9-9194-5594DA8DC417}" type="pres">
      <dgm:prSet presAssocID="{1EF6F4FD-3982-4AE5-9C26-85A336810206}" presName="textNode" presStyleLbl="node1" presStyleIdx="1" presStyleCnt="4">
        <dgm:presLayoutVars>
          <dgm:bulletEnabled val="1"/>
        </dgm:presLayoutVars>
      </dgm:prSet>
      <dgm:spPr/>
    </dgm:pt>
    <dgm:pt modelId="{FD7EDD7B-AF94-4428-A52D-0C185B0E1616}" type="pres">
      <dgm:prSet presAssocID="{93037B79-7CE5-4828-AB6F-00974887CE4E}" presName="sibTrans" presStyleCnt="0"/>
      <dgm:spPr/>
    </dgm:pt>
    <dgm:pt modelId="{3BDAD7BD-4459-4AA5-B4E7-AF3F9EC8D497}" type="pres">
      <dgm:prSet presAssocID="{C6B82FA7-376E-4A25-A481-690BE9F09DD9}" presName="textNode" presStyleLbl="node1" presStyleIdx="2" presStyleCnt="4">
        <dgm:presLayoutVars>
          <dgm:bulletEnabled val="1"/>
        </dgm:presLayoutVars>
      </dgm:prSet>
      <dgm:spPr/>
    </dgm:pt>
    <dgm:pt modelId="{844F96EE-605C-40BF-A2A8-E0A91C4189EC}" type="pres">
      <dgm:prSet presAssocID="{DD0FC1C8-1999-42CC-8298-A84A2CB5E5DF}" presName="sibTrans" presStyleCnt="0"/>
      <dgm:spPr/>
    </dgm:pt>
    <dgm:pt modelId="{29D8D15F-67EA-45D0-8D67-B7D35D0FD453}" type="pres">
      <dgm:prSet presAssocID="{20FAB2BA-370D-45E1-85DC-1662178EF148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943FD215-5BDE-42AA-8492-02CDD55BFE7A}" type="presOf" srcId="{423C8F76-5BF3-442F-A439-60EF6A36166E}" destId="{0D768295-05F9-46BB-B566-AA4FACCCF56C}" srcOrd="0" destOrd="0" presId="urn:microsoft.com/office/officeart/2005/8/layout/hProcess9"/>
    <dgm:cxn modelId="{F6430D46-6314-4151-A53B-03ABB71E8790}" srcId="{423C8F76-5BF3-442F-A439-60EF6A36166E}" destId="{1EF6F4FD-3982-4AE5-9C26-85A336810206}" srcOrd="1" destOrd="0" parTransId="{4D72F802-F18A-427D-8C25-090D05D5E395}" sibTransId="{93037B79-7CE5-4828-AB6F-00974887CE4E}"/>
    <dgm:cxn modelId="{FFA43A57-2754-4583-8463-C1BA9582C13C}" type="presOf" srcId="{1EF6F4FD-3982-4AE5-9C26-85A336810206}" destId="{801B9122-5A72-48A9-9194-5594DA8DC417}" srcOrd="0" destOrd="0" presId="urn:microsoft.com/office/officeart/2005/8/layout/hProcess9"/>
    <dgm:cxn modelId="{39C91E7F-C6C6-442C-B45F-47440BB5106F}" type="presOf" srcId="{C6B82FA7-376E-4A25-A481-690BE9F09DD9}" destId="{3BDAD7BD-4459-4AA5-B4E7-AF3F9EC8D497}" srcOrd="0" destOrd="0" presId="urn:microsoft.com/office/officeart/2005/8/layout/hProcess9"/>
    <dgm:cxn modelId="{59AC4382-C8C2-4E92-B2EF-502D059A8AC3}" srcId="{423C8F76-5BF3-442F-A439-60EF6A36166E}" destId="{8AC71075-2514-46FE-8228-0E37C884B3A8}" srcOrd="0" destOrd="0" parTransId="{70EFFD2B-5AA5-4848-BF39-DD9D5A153B77}" sibTransId="{0D877104-F293-4CAF-9B9E-A23DC037862D}"/>
    <dgm:cxn modelId="{7B826E9B-24C8-4CE3-8C4B-FBC360B88CF8}" type="presOf" srcId="{20FAB2BA-370D-45E1-85DC-1662178EF148}" destId="{29D8D15F-67EA-45D0-8D67-B7D35D0FD453}" srcOrd="0" destOrd="0" presId="urn:microsoft.com/office/officeart/2005/8/layout/hProcess9"/>
    <dgm:cxn modelId="{585587AC-CDE6-44EC-B064-FD559EE71901}" type="presOf" srcId="{8AC71075-2514-46FE-8228-0E37C884B3A8}" destId="{2C2417A9-C866-43B5-BAE5-C60B210C4AAE}" srcOrd="0" destOrd="0" presId="urn:microsoft.com/office/officeart/2005/8/layout/hProcess9"/>
    <dgm:cxn modelId="{DA4DA4C2-EAF6-4BA9-B520-2A96AAB38E23}" srcId="{423C8F76-5BF3-442F-A439-60EF6A36166E}" destId="{C6B82FA7-376E-4A25-A481-690BE9F09DD9}" srcOrd="2" destOrd="0" parTransId="{27FF5BFA-E28D-4602-887F-30A85EC85ED0}" sibTransId="{DD0FC1C8-1999-42CC-8298-A84A2CB5E5DF}"/>
    <dgm:cxn modelId="{C81FC2E9-FAED-468B-A2D5-BCABD2DB1CFE}" srcId="{423C8F76-5BF3-442F-A439-60EF6A36166E}" destId="{20FAB2BA-370D-45E1-85DC-1662178EF148}" srcOrd="3" destOrd="0" parTransId="{FC58490C-2EB7-4517-9435-2B363487EFCF}" sibTransId="{9DA3141B-05CF-4E22-AD5C-E7296D6026E0}"/>
    <dgm:cxn modelId="{1DB5D9A8-4784-4DF8-87A0-0F7BC3708992}" type="presParOf" srcId="{0D768295-05F9-46BB-B566-AA4FACCCF56C}" destId="{BAA81A0B-A1ED-4BD0-BD75-3E0D5A243CBC}" srcOrd="0" destOrd="0" presId="urn:microsoft.com/office/officeart/2005/8/layout/hProcess9"/>
    <dgm:cxn modelId="{206E844B-E6E2-43CF-879B-9794D4D507BE}" type="presParOf" srcId="{0D768295-05F9-46BB-B566-AA4FACCCF56C}" destId="{31364BFA-2D94-4287-B9EC-4DB70F582C24}" srcOrd="1" destOrd="0" presId="urn:microsoft.com/office/officeart/2005/8/layout/hProcess9"/>
    <dgm:cxn modelId="{1591B456-558C-47EA-9F90-49C473011C93}" type="presParOf" srcId="{31364BFA-2D94-4287-B9EC-4DB70F582C24}" destId="{2C2417A9-C866-43B5-BAE5-C60B210C4AAE}" srcOrd="0" destOrd="0" presId="urn:microsoft.com/office/officeart/2005/8/layout/hProcess9"/>
    <dgm:cxn modelId="{E206F340-B681-4842-B78A-218EC10FEE32}" type="presParOf" srcId="{31364BFA-2D94-4287-B9EC-4DB70F582C24}" destId="{10EE73E9-30F7-4DAD-8642-D68067DB1677}" srcOrd="1" destOrd="0" presId="urn:microsoft.com/office/officeart/2005/8/layout/hProcess9"/>
    <dgm:cxn modelId="{CA9FDCF7-196D-43AD-B651-9C3FF15AA8A1}" type="presParOf" srcId="{31364BFA-2D94-4287-B9EC-4DB70F582C24}" destId="{801B9122-5A72-48A9-9194-5594DA8DC417}" srcOrd="2" destOrd="0" presId="urn:microsoft.com/office/officeart/2005/8/layout/hProcess9"/>
    <dgm:cxn modelId="{439D87E4-35AE-43CF-B238-8C3BF114E317}" type="presParOf" srcId="{31364BFA-2D94-4287-B9EC-4DB70F582C24}" destId="{FD7EDD7B-AF94-4428-A52D-0C185B0E1616}" srcOrd="3" destOrd="0" presId="urn:microsoft.com/office/officeart/2005/8/layout/hProcess9"/>
    <dgm:cxn modelId="{F89551A0-E4DC-4474-AF81-AD64C06DBB39}" type="presParOf" srcId="{31364BFA-2D94-4287-B9EC-4DB70F582C24}" destId="{3BDAD7BD-4459-4AA5-B4E7-AF3F9EC8D497}" srcOrd="4" destOrd="0" presId="urn:microsoft.com/office/officeart/2005/8/layout/hProcess9"/>
    <dgm:cxn modelId="{88E5DA1F-7D72-47E0-9A3A-09668C6DE824}" type="presParOf" srcId="{31364BFA-2D94-4287-B9EC-4DB70F582C24}" destId="{844F96EE-605C-40BF-A2A8-E0A91C4189EC}" srcOrd="5" destOrd="0" presId="urn:microsoft.com/office/officeart/2005/8/layout/hProcess9"/>
    <dgm:cxn modelId="{64544104-8E33-4F0F-9257-905A33F849BB}" type="presParOf" srcId="{31364BFA-2D94-4287-B9EC-4DB70F582C24}" destId="{29D8D15F-67EA-45D0-8D67-B7D35D0FD453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A54FA53-79E4-465E-9FF7-4B5A3DF125A8}" type="doc">
      <dgm:prSet loTypeId="urn:microsoft.com/office/officeart/2005/8/layout/default" loCatId="list" qsTypeId="urn:microsoft.com/office/officeart/2005/8/quickstyle/simple5" qsCatId="simple" csTypeId="urn:microsoft.com/office/officeart/2005/8/colors/accent1_4" csCatId="accent1" phldr="1"/>
      <dgm:spPr/>
      <dgm:t>
        <a:bodyPr/>
        <a:lstStyle/>
        <a:p>
          <a:endParaRPr lang="en-AU"/>
        </a:p>
      </dgm:t>
    </dgm:pt>
    <dgm:pt modelId="{9DF6521F-76CF-4C08-AAF9-CA7C1326E16D}">
      <dgm:prSet/>
      <dgm:spPr/>
      <dgm:t>
        <a:bodyPr/>
        <a:lstStyle/>
        <a:p>
          <a:r>
            <a:rPr lang="en-US" dirty="0">
              <a:latin typeface="Montserrat" panose="020B0604020202020204" charset="0"/>
            </a:rPr>
            <a:t>Otoscopy and </a:t>
          </a:r>
          <a:r>
            <a:rPr lang="en-US" dirty="0" err="1">
              <a:latin typeface="Montserrat" panose="020B0604020202020204" charset="0"/>
            </a:rPr>
            <a:t>Tymp</a:t>
          </a:r>
          <a:r>
            <a:rPr lang="en-US" dirty="0">
              <a:latin typeface="Montserrat" panose="020B0604020202020204" charset="0"/>
            </a:rPr>
            <a:t> screening</a:t>
          </a:r>
          <a:endParaRPr lang="en-AU" dirty="0">
            <a:latin typeface="Montserrat" panose="020B0604020202020204" charset="0"/>
          </a:endParaRPr>
        </a:p>
      </dgm:t>
    </dgm:pt>
    <dgm:pt modelId="{5A6B8446-7BAE-497B-9CFC-DEFB16831330}" type="parTrans" cxnId="{A516F1D3-91F8-4443-AECF-6B81FD054959}">
      <dgm:prSet/>
      <dgm:spPr/>
      <dgm:t>
        <a:bodyPr/>
        <a:lstStyle/>
        <a:p>
          <a:endParaRPr lang="en-AU">
            <a:latin typeface="Montserrat" panose="020B0604020202020204" charset="0"/>
          </a:endParaRPr>
        </a:p>
      </dgm:t>
    </dgm:pt>
    <dgm:pt modelId="{0CFC3964-D3B8-49B0-AF98-24DB1DEF5903}" type="sibTrans" cxnId="{A516F1D3-91F8-4443-AECF-6B81FD054959}">
      <dgm:prSet/>
      <dgm:spPr/>
      <dgm:t>
        <a:bodyPr/>
        <a:lstStyle/>
        <a:p>
          <a:endParaRPr lang="en-AU">
            <a:latin typeface="Montserrat" panose="020B0604020202020204" charset="0"/>
          </a:endParaRPr>
        </a:p>
      </dgm:t>
    </dgm:pt>
    <dgm:pt modelId="{E27A9043-D188-4700-82D9-F74EB51CE631}">
      <dgm:prSet/>
      <dgm:spPr/>
      <dgm:t>
        <a:bodyPr/>
        <a:lstStyle/>
        <a:p>
          <a:r>
            <a:rPr lang="en-US" dirty="0">
              <a:latin typeface="Montserrat" panose="020B0604020202020204" charset="0"/>
            </a:rPr>
            <a:t>Management of Acute OM</a:t>
          </a:r>
          <a:endParaRPr lang="en-AU" dirty="0">
            <a:latin typeface="Montserrat" panose="020B0604020202020204" charset="0"/>
          </a:endParaRPr>
        </a:p>
      </dgm:t>
    </dgm:pt>
    <dgm:pt modelId="{B5097C2D-164C-481E-A2A5-F7F8D2A8DDD2}" type="parTrans" cxnId="{FFCE4D04-9CEE-48D3-BE8D-144D4D3350B8}">
      <dgm:prSet/>
      <dgm:spPr/>
      <dgm:t>
        <a:bodyPr/>
        <a:lstStyle/>
        <a:p>
          <a:endParaRPr lang="en-AU">
            <a:latin typeface="Montserrat" panose="020B0604020202020204" charset="0"/>
          </a:endParaRPr>
        </a:p>
      </dgm:t>
    </dgm:pt>
    <dgm:pt modelId="{257DDC71-6435-4299-9758-8687C3B9ACFC}" type="sibTrans" cxnId="{FFCE4D04-9CEE-48D3-BE8D-144D4D3350B8}">
      <dgm:prSet/>
      <dgm:spPr/>
      <dgm:t>
        <a:bodyPr/>
        <a:lstStyle/>
        <a:p>
          <a:endParaRPr lang="en-AU">
            <a:latin typeface="Montserrat" panose="020B0604020202020204" charset="0"/>
          </a:endParaRPr>
        </a:p>
      </dgm:t>
    </dgm:pt>
    <dgm:pt modelId="{FA3AA9CB-DCC1-4ED6-82BA-DF6B0A390728}">
      <dgm:prSet/>
      <dgm:spPr/>
      <dgm:t>
        <a:bodyPr/>
        <a:lstStyle/>
        <a:p>
          <a:r>
            <a:rPr lang="en-US" dirty="0">
              <a:latin typeface="Montserrat" panose="020B0604020202020204" charset="0"/>
            </a:rPr>
            <a:t>Syphilis Management</a:t>
          </a:r>
          <a:endParaRPr lang="en-AU" dirty="0">
            <a:latin typeface="Montserrat" panose="020B0604020202020204" charset="0"/>
          </a:endParaRPr>
        </a:p>
      </dgm:t>
    </dgm:pt>
    <dgm:pt modelId="{F7DABD8A-5B4E-4880-A4CD-528E66954316}" type="parTrans" cxnId="{3ADCA6B3-640B-4E44-A828-63990B331C9C}">
      <dgm:prSet/>
      <dgm:spPr/>
      <dgm:t>
        <a:bodyPr/>
        <a:lstStyle/>
        <a:p>
          <a:endParaRPr lang="en-AU">
            <a:latin typeface="Montserrat" panose="020B0604020202020204" charset="0"/>
          </a:endParaRPr>
        </a:p>
      </dgm:t>
    </dgm:pt>
    <dgm:pt modelId="{5AE0E455-AC58-4D85-AC45-8201D1DB9E72}" type="sibTrans" cxnId="{3ADCA6B3-640B-4E44-A828-63990B331C9C}">
      <dgm:prSet/>
      <dgm:spPr/>
      <dgm:t>
        <a:bodyPr/>
        <a:lstStyle/>
        <a:p>
          <a:endParaRPr lang="en-AU">
            <a:latin typeface="Montserrat" panose="020B0604020202020204" charset="0"/>
          </a:endParaRPr>
        </a:p>
      </dgm:t>
    </dgm:pt>
    <dgm:pt modelId="{EA7D7B4B-F7CE-44FF-9712-6F15BC80C910}">
      <dgm:prSet/>
      <dgm:spPr/>
      <dgm:t>
        <a:bodyPr/>
        <a:lstStyle/>
        <a:p>
          <a:r>
            <a:rPr lang="en-US" dirty="0">
              <a:latin typeface="Montserrat" panose="020B0604020202020204" charset="0"/>
            </a:rPr>
            <a:t>Chlamydia Treatment</a:t>
          </a:r>
          <a:endParaRPr lang="en-AU" dirty="0">
            <a:latin typeface="Montserrat" panose="020B0604020202020204" charset="0"/>
          </a:endParaRPr>
        </a:p>
      </dgm:t>
    </dgm:pt>
    <dgm:pt modelId="{ACA0C18D-7F82-4E7B-916E-8AE8844FF817}" type="parTrans" cxnId="{72638B3E-1D7E-4929-9567-4E0C7C808E82}">
      <dgm:prSet/>
      <dgm:spPr/>
      <dgm:t>
        <a:bodyPr/>
        <a:lstStyle/>
        <a:p>
          <a:endParaRPr lang="en-AU">
            <a:latin typeface="Montserrat" panose="020B0604020202020204" charset="0"/>
          </a:endParaRPr>
        </a:p>
      </dgm:t>
    </dgm:pt>
    <dgm:pt modelId="{D3B4BA66-23B8-4F8B-B6A5-ADB2EEB8F2AE}" type="sibTrans" cxnId="{72638B3E-1D7E-4929-9567-4E0C7C808E82}">
      <dgm:prSet/>
      <dgm:spPr/>
      <dgm:t>
        <a:bodyPr/>
        <a:lstStyle/>
        <a:p>
          <a:endParaRPr lang="en-AU">
            <a:latin typeface="Montserrat" panose="020B0604020202020204" charset="0"/>
          </a:endParaRPr>
        </a:p>
      </dgm:t>
    </dgm:pt>
    <dgm:pt modelId="{494DD429-3C17-403A-8FCC-0982E5511047}">
      <dgm:prSet/>
      <dgm:spPr/>
      <dgm:t>
        <a:bodyPr/>
        <a:lstStyle/>
        <a:p>
          <a:r>
            <a:rPr lang="en-US" dirty="0">
              <a:latin typeface="Montserrat" panose="020B0604020202020204" charset="0"/>
            </a:rPr>
            <a:t>Hepatitis C</a:t>
          </a:r>
          <a:endParaRPr lang="en-AU" dirty="0">
            <a:latin typeface="Montserrat" panose="020B0604020202020204" charset="0"/>
          </a:endParaRPr>
        </a:p>
      </dgm:t>
    </dgm:pt>
    <dgm:pt modelId="{2576C1F1-918C-4478-9322-E9947B60A0E7}" type="parTrans" cxnId="{E7A4405E-386E-44D1-9D57-5D0587B46DC1}">
      <dgm:prSet/>
      <dgm:spPr/>
      <dgm:t>
        <a:bodyPr/>
        <a:lstStyle/>
        <a:p>
          <a:endParaRPr lang="en-AU">
            <a:latin typeface="Montserrat" panose="020B0604020202020204" charset="0"/>
          </a:endParaRPr>
        </a:p>
      </dgm:t>
    </dgm:pt>
    <dgm:pt modelId="{C19CA341-381B-43BE-80D8-A9B5F9CAC203}" type="sibTrans" cxnId="{E7A4405E-386E-44D1-9D57-5D0587B46DC1}">
      <dgm:prSet/>
      <dgm:spPr/>
      <dgm:t>
        <a:bodyPr/>
        <a:lstStyle/>
        <a:p>
          <a:endParaRPr lang="en-AU">
            <a:latin typeface="Montserrat" panose="020B0604020202020204" charset="0"/>
          </a:endParaRPr>
        </a:p>
      </dgm:t>
    </dgm:pt>
    <dgm:pt modelId="{C5086684-BBEA-484F-8ACD-A61D3797CA4F}">
      <dgm:prSet/>
      <dgm:spPr/>
      <dgm:t>
        <a:bodyPr/>
        <a:lstStyle/>
        <a:p>
          <a:r>
            <a:rPr lang="en-US" dirty="0">
              <a:latin typeface="Montserrat" panose="020B0604020202020204" charset="0"/>
            </a:rPr>
            <a:t>Syphilis</a:t>
          </a:r>
          <a:endParaRPr lang="en-AU" dirty="0">
            <a:latin typeface="Montserrat" panose="020B0604020202020204" charset="0"/>
          </a:endParaRPr>
        </a:p>
      </dgm:t>
    </dgm:pt>
    <dgm:pt modelId="{506354B3-8BE2-4339-99AF-13B334D5223F}" type="parTrans" cxnId="{B7086DFD-5112-48A6-A9FC-B3C21CFBC129}">
      <dgm:prSet/>
      <dgm:spPr/>
      <dgm:t>
        <a:bodyPr/>
        <a:lstStyle/>
        <a:p>
          <a:endParaRPr lang="en-AU">
            <a:latin typeface="Montserrat" panose="020B0604020202020204" charset="0"/>
          </a:endParaRPr>
        </a:p>
      </dgm:t>
    </dgm:pt>
    <dgm:pt modelId="{6A73BCD2-374F-4A87-B1C5-B057751AB407}" type="sibTrans" cxnId="{B7086DFD-5112-48A6-A9FC-B3C21CFBC129}">
      <dgm:prSet/>
      <dgm:spPr/>
      <dgm:t>
        <a:bodyPr/>
        <a:lstStyle/>
        <a:p>
          <a:endParaRPr lang="en-AU">
            <a:latin typeface="Montserrat" panose="020B0604020202020204" charset="0"/>
          </a:endParaRPr>
        </a:p>
      </dgm:t>
    </dgm:pt>
    <dgm:pt modelId="{97618FEB-216C-47FC-8026-ED5E22D9960E}">
      <dgm:prSet/>
      <dgm:spPr/>
      <dgm:t>
        <a:bodyPr/>
        <a:lstStyle/>
        <a:p>
          <a:r>
            <a:rPr lang="en-US" dirty="0">
              <a:latin typeface="Montserrat" panose="020B0604020202020204" charset="0"/>
            </a:rPr>
            <a:t>Atrial Fibrillation </a:t>
          </a:r>
          <a:endParaRPr lang="en-AU" dirty="0">
            <a:latin typeface="Montserrat" panose="020B0604020202020204" charset="0"/>
          </a:endParaRPr>
        </a:p>
      </dgm:t>
    </dgm:pt>
    <dgm:pt modelId="{AA55E5FD-FCA3-46CC-83D4-28DA46CBF8CA}" type="parTrans" cxnId="{3CE87FDD-E61C-4237-B88E-0C9BF074BB25}">
      <dgm:prSet/>
      <dgm:spPr/>
      <dgm:t>
        <a:bodyPr/>
        <a:lstStyle/>
        <a:p>
          <a:endParaRPr lang="en-AU">
            <a:latin typeface="Montserrat" panose="020B0604020202020204" charset="0"/>
          </a:endParaRPr>
        </a:p>
      </dgm:t>
    </dgm:pt>
    <dgm:pt modelId="{56A6C85F-50A4-4001-85A5-2D65D6BC82C2}" type="sibTrans" cxnId="{3CE87FDD-E61C-4237-B88E-0C9BF074BB25}">
      <dgm:prSet/>
      <dgm:spPr/>
      <dgm:t>
        <a:bodyPr/>
        <a:lstStyle/>
        <a:p>
          <a:endParaRPr lang="en-AU">
            <a:latin typeface="Montserrat" panose="020B0604020202020204" charset="0"/>
          </a:endParaRPr>
        </a:p>
      </dgm:t>
    </dgm:pt>
    <dgm:pt modelId="{32D5CB68-03F8-4A03-844F-53B8B19E5802}">
      <dgm:prSet/>
      <dgm:spPr/>
      <dgm:t>
        <a:bodyPr/>
        <a:lstStyle/>
        <a:p>
          <a:r>
            <a:rPr lang="en-US" dirty="0">
              <a:latin typeface="Montserrat" panose="020B0604020202020204" charset="0"/>
            </a:rPr>
            <a:t>Schizophrenia </a:t>
          </a:r>
          <a:endParaRPr lang="en-AU" dirty="0">
            <a:latin typeface="Montserrat" panose="020B0604020202020204" charset="0"/>
          </a:endParaRPr>
        </a:p>
      </dgm:t>
    </dgm:pt>
    <dgm:pt modelId="{E979EA77-3AA8-4851-A64A-3DC570DE9D86}" type="parTrans" cxnId="{BFEDE6D6-92B8-47BD-8BC4-757DD10FB0CC}">
      <dgm:prSet/>
      <dgm:spPr/>
      <dgm:t>
        <a:bodyPr/>
        <a:lstStyle/>
        <a:p>
          <a:endParaRPr lang="en-AU">
            <a:latin typeface="Montserrat" panose="020B0604020202020204" charset="0"/>
          </a:endParaRPr>
        </a:p>
      </dgm:t>
    </dgm:pt>
    <dgm:pt modelId="{21AF7395-9ED9-4901-AC01-049150EC9C25}" type="sibTrans" cxnId="{BFEDE6D6-92B8-47BD-8BC4-757DD10FB0CC}">
      <dgm:prSet/>
      <dgm:spPr/>
      <dgm:t>
        <a:bodyPr/>
        <a:lstStyle/>
        <a:p>
          <a:endParaRPr lang="en-AU">
            <a:latin typeface="Montserrat" panose="020B0604020202020204" charset="0"/>
          </a:endParaRPr>
        </a:p>
      </dgm:t>
    </dgm:pt>
    <dgm:pt modelId="{3D9F2529-C8C5-4B83-91BC-9D09D019C38C}">
      <dgm:prSet/>
      <dgm:spPr/>
      <dgm:t>
        <a:bodyPr/>
        <a:lstStyle/>
        <a:p>
          <a:r>
            <a:rPr lang="en-US" dirty="0">
              <a:latin typeface="Montserrat" panose="020B0604020202020204" charset="0"/>
            </a:rPr>
            <a:t>Gestational Diabetes Mx</a:t>
          </a:r>
          <a:endParaRPr lang="en-AU" dirty="0">
            <a:latin typeface="Montserrat" panose="020B0604020202020204" charset="0"/>
          </a:endParaRPr>
        </a:p>
      </dgm:t>
    </dgm:pt>
    <dgm:pt modelId="{F5EE0DA5-75F3-4DB5-840C-5F9412776E17}" type="parTrans" cxnId="{5B80401F-FC4A-4A83-8AFF-09AB011AEE7D}">
      <dgm:prSet/>
      <dgm:spPr/>
      <dgm:t>
        <a:bodyPr/>
        <a:lstStyle/>
        <a:p>
          <a:endParaRPr lang="en-AU">
            <a:latin typeface="Montserrat" panose="020B0604020202020204" charset="0"/>
          </a:endParaRPr>
        </a:p>
      </dgm:t>
    </dgm:pt>
    <dgm:pt modelId="{11A6ECF0-B548-4477-9FF7-C4D255B50383}" type="sibTrans" cxnId="{5B80401F-FC4A-4A83-8AFF-09AB011AEE7D}">
      <dgm:prSet/>
      <dgm:spPr/>
      <dgm:t>
        <a:bodyPr/>
        <a:lstStyle/>
        <a:p>
          <a:endParaRPr lang="en-AU">
            <a:latin typeface="Montserrat" panose="020B0604020202020204" charset="0"/>
          </a:endParaRPr>
        </a:p>
      </dgm:t>
    </dgm:pt>
    <dgm:pt modelId="{30A76C58-3A83-40A5-BBC0-0E63731D5385}">
      <dgm:prSet/>
      <dgm:spPr/>
      <dgm:t>
        <a:bodyPr/>
        <a:lstStyle/>
        <a:p>
          <a:r>
            <a:rPr lang="en-US" dirty="0">
              <a:latin typeface="Montserrat" panose="020B0604020202020204" charset="0"/>
            </a:rPr>
            <a:t>Rheumatic Heart Disease </a:t>
          </a:r>
          <a:endParaRPr lang="en-AU" dirty="0">
            <a:latin typeface="Montserrat" panose="020B0604020202020204" charset="0"/>
          </a:endParaRPr>
        </a:p>
      </dgm:t>
    </dgm:pt>
    <dgm:pt modelId="{28E5EA05-4DA4-4964-B336-3FE0B411C7AA}" type="parTrans" cxnId="{F35B785B-8400-4446-B4AE-A55A7BB80CC1}">
      <dgm:prSet/>
      <dgm:spPr/>
      <dgm:t>
        <a:bodyPr/>
        <a:lstStyle/>
        <a:p>
          <a:endParaRPr lang="en-AU">
            <a:latin typeface="Montserrat" panose="020B0604020202020204" charset="0"/>
          </a:endParaRPr>
        </a:p>
      </dgm:t>
    </dgm:pt>
    <dgm:pt modelId="{6B85E029-9CF8-4F02-AA1F-9E54430AF156}" type="sibTrans" cxnId="{F35B785B-8400-4446-B4AE-A55A7BB80CC1}">
      <dgm:prSet/>
      <dgm:spPr/>
      <dgm:t>
        <a:bodyPr/>
        <a:lstStyle/>
        <a:p>
          <a:endParaRPr lang="en-AU">
            <a:latin typeface="Montserrat" panose="020B0604020202020204" charset="0"/>
          </a:endParaRPr>
        </a:p>
      </dgm:t>
    </dgm:pt>
    <dgm:pt modelId="{509500F4-D122-457D-8793-5CEC7E3A5A6A}">
      <dgm:prSet/>
      <dgm:spPr/>
      <dgm:t>
        <a:bodyPr/>
        <a:lstStyle/>
        <a:p>
          <a:r>
            <a:rPr lang="en-US" dirty="0">
              <a:latin typeface="Montserrat" panose="020B0604020202020204" charset="0"/>
            </a:rPr>
            <a:t>Heart Failure Mx</a:t>
          </a:r>
          <a:endParaRPr lang="en-AU" dirty="0">
            <a:latin typeface="Montserrat" panose="020B0604020202020204" charset="0"/>
          </a:endParaRPr>
        </a:p>
      </dgm:t>
    </dgm:pt>
    <dgm:pt modelId="{48B856D4-65F5-4B7B-9AD9-CF084025B275}" type="parTrans" cxnId="{BA0307AB-375E-42D7-9CEF-41C8AE0EBE83}">
      <dgm:prSet/>
      <dgm:spPr/>
      <dgm:t>
        <a:bodyPr/>
        <a:lstStyle/>
        <a:p>
          <a:endParaRPr lang="en-AU">
            <a:latin typeface="Montserrat" panose="020B0604020202020204" charset="0"/>
          </a:endParaRPr>
        </a:p>
      </dgm:t>
    </dgm:pt>
    <dgm:pt modelId="{44966091-7A8F-4174-879A-AEDB819D5622}" type="sibTrans" cxnId="{BA0307AB-375E-42D7-9CEF-41C8AE0EBE83}">
      <dgm:prSet/>
      <dgm:spPr/>
      <dgm:t>
        <a:bodyPr/>
        <a:lstStyle/>
        <a:p>
          <a:endParaRPr lang="en-AU">
            <a:latin typeface="Montserrat" panose="020B0604020202020204" charset="0"/>
          </a:endParaRPr>
        </a:p>
      </dgm:t>
    </dgm:pt>
    <dgm:pt modelId="{C38C05AB-5A77-439C-9D1C-29425D3E4646}">
      <dgm:prSet/>
      <dgm:spPr/>
      <dgm:t>
        <a:bodyPr/>
        <a:lstStyle/>
        <a:p>
          <a:r>
            <a:rPr lang="en-US" dirty="0">
              <a:latin typeface="Montserrat" panose="020B0604020202020204" charset="0"/>
            </a:rPr>
            <a:t>Osteoarthritis</a:t>
          </a:r>
          <a:endParaRPr lang="en-AU" dirty="0">
            <a:latin typeface="Montserrat" panose="020B0604020202020204" charset="0"/>
          </a:endParaRPr>
        </a:p>
      </dgm:t>
    </dgm:pt>
    <dgm:pt modelId="{A7E5CE88-200B-4AFC-A925-7C29E80073A1}" type="parTrans" cxnId="{477BF913-F1D3-406E-9AA1-D821FEFC1DFB}">
      <dgm:prSet/>
      <dgm:spPr/>
      <dgm:t>
        <a:bodyPr/>
        <a:lstStyle/>
        <a:p>
          <a:endParaRPr lang="en-AU">
            <a:latin typeface="Montserrat" panose="020B0604020202020204" charset="0"/>
          </a:endParaRPr>
        </a:p>
      </dgm:t>
    </dgm:pt>
    <dgm:pt modelId="{C9A6AC4C-12E0-4424-BF89-26421C14656C}" type="sibTrans" cxnId="{477BF913-F1D3-406E-9AA1-D821FEFC1DFB}">
      <dgm:prSet/>
      <dgm:spPr/>
      <dgm:t>
        <a:bodyPr/>
        <a:lstStyle/>
        <a:p>
          <a:endParaRPr lang="en-AU">
            <a:latin typeface="Montserrat" panose="020B0604020202020204" charset="0"/>
          </a:endParaRPr>
        </a:p>
      </dgm:t>
    </dgm:pt>
    <dgm:pt modelId="{D937397F-9C33-489F-A54B-C2D30CC145F9}">
      <dgm:prSet/>
      <dgm:spPr/>
      <dgm:t>
        <a:bodyPr/>
        <a:lstStyle/>
        <a:p>
          <a:r>
            <a:rPr lang="en-US" dirty="0">
              <a:latin typeface="Montserrat" panose="020B0604020202020204" charset="0"/>
            </a:rPr>
            <a:t>Diabetes Management </a:t>
          </a:r>
          <a:endParaRPr lang="en-AU" dirty="0">
            <a:latin typeface="Montserrat" panose="020B0604020202020204" charset="0"/>
          </a:endParaRPr>
        </a:p>
      </dgm:t>
    </dgm:pt>
    <dgm:pt modelId="{AB490434-AE38-4657-8E31-F8906E1E8FD8}" type="parTrans" cxnId="{622DA033-2E9A-41BF-A51A-0C2BCF56AB12}">
      <dgm:prSet/>
      <dgm:spPr/>
      <dgm:t>
        <a:bodyPr/>
        <a:lstStyle/>
        <a:p>
          <a:endParaRPr lang="en-AU">
            <a:latin typeface="Montserrat" panose="020B0604020202020204" charset="0"/>
          </a:endParaRPr>
        </a:p>
      </dgm:t>
    </dgm:pt>
    <dgm:pt modelId="{31305471-EB00-4720-A277-1C55FDDBC604}" type="sibTrans" cxnId="{622DA033-2E9A-41BF-A51A-0C2BCF56AB12}">
      <dgm:prSet/>
      <dgm:spPr/>
      <dgm:t>
        <a:bodyPr/>
        <a:lstStyle/>
        <a:p>
          <a:endParaRPr lang="en-AU">
            <a:latin typeface="Montserrat" panose="020B0604020202020204" charset="0"/>
          </a:endParaRPr>
        </a:p>
      </dgm:t>
    </dgm:pt>
    <dgm:pt modelId="{38A91067-75CB-4479-B162-EDBD284B4957}">
      <dgm:prSet/>
      <dgm:spPr/>
      <dgm:t>
        <a:bodyPr/>
        <a:lstStyle/>
        <a:p>
          <a:r>
            <a:rPr lang="en-AU" dirty="0">
              <a:latin typeface="Montserrat" panose="020B0604020202020204" charset="0"/>
            </a:rPr>
            <a:t>Osteoporosis screening </a:t>
          </a:r>
        </a:p>
      </dgm:t>
    </dgm:pt>
    <dgm:pt modelId="{C6F6B452-3545-4E11-AED1-8F4AA412D9FB}" type="parTrans" cxnId="{F442A7DB-5B0C-4E78-AC98-46D4C97CBC84}">
      <dgm:prSet/>
      <dgm:spPr/>
      <dgm:t>
        <a:bodyPr/>
        <a:lstStyle/>
        <a:p>
          <a:endParaRPr lang="en-AU">
            <a:latin typeface="Montserrat" panose="020B0604020202020204" charset="0"/>
          </a:endParaRPr>
        </a:p>
      </dgm:t>
    </dgm:pt>
    <dgm:pt modelId="{9A2B5AA3-A396-4A4A-899B-11333CDAD262}" type="sibTrans" cxnId="{F442A7DB-5B0C-4E78-AC98-46D4C97CBC84}">
      <dgm:prSet/>
      <dgm:spPr/>
      <dgm:t>
        <a:bodyPr/>
        <a:lstStyle/>
        <a:p>
          <a:endParaRPr lang="en-AU">
            <a:latin typeface="Montserrat" panose="020B0604020202020204" charset="0"/>
          </a:endParaRPr>
        </a:p>
      </dgm:t>
    </dgm:pt>
    <dgm:pt modelId="{92E35DF2-C773-4B51-A7A0-6CA37057893F}">
      <dgm:prSet/>
      <dgm:spPr/>
      <dgm:t>
        <a:bodyPr/>
        <a:lstStyle/>
        <a:p>
          <a:r>
            <a:rPr lang="en-US" dirty="0">
              <a:latin typeface="Montserrat" panose="020B0604020202020204" charset="0"/>
            </a:rPr>
            <a:t>CST and Colposcopy Audit </a:t>
          </a:r>
          <a:endParaRPr lang="en-AU" dirty="0">
            <a:latin typeface="Montserrat" panose="020B0604020202020204" charset="0"/>
          </a:endParaRPr>
        </a:p>
      </dgm:t>
    </dgm:pt>
    <dgm:pt modelId="{ED8C74E6-E8AB-40BB-871C-D0995D3FF6FE}" type="parTrans" cxnId="{56B30004-C8AD-4B73-B805-39281F44082F}">
      <dgm:prSet/>
      <dgm:spPr/>
      <dgm:t>
        <a:bodyPr/>
        <a:lstStyle/>
        <a:p>
          <a:endParaRPr lang="en-AU">
            <a:latin typeface="Montserrat" panose="020B0604020202020204" charset="0"/>
          </a:endParaRPr>
        </a:p>
      </dgm:t>
    </dgm:pt>
    <dgm:pt modelId="{BDD640F5-B448-4CCB-8D2B-A704E0495572}" type="sibTrans" cxnId="{56B30004-C8AD-4B73-B805-39281F44082F}">
      <dgm:prSet/>
      <dgm:spPr/>
      <dgm:t>
        <a:bodyPr/>
        <a:lstStyle/>
        <a:p>
          <a:endParaRPr lang="en-AU">
            <a:latin typeface="Montserrat" panose="020B0604020202020204" charset="0"/>
          </a:endParaRPr>
        </a:p>
      </dgm:t>
    </dgm:pt>
    <dgm:pt modelId="{E7C0AA50-4E53-4164-9768-94A2E93A0C42}">
      <dgm:prSet/>
      <dgm:spPr/>
      <dgm:t>
        <a:bodyPr/>
        <a:lstStyle/>
        <a:p>
          <a:r>
            <a:rPr lang="en-AU" dirty="0">
              <a:latin typeface="Montserrat" panose="020B0604020202020204" charset="0"/>
            </a:rPr>
            <a:t>Chlamydia Management</a:t>
          </a:r>
        </a:p>
      </dgm:t>
    </dgm:pt>
    <dgm:pt modelId="{F3B4E824-4463-40DA-9FC5-8F6AB8EA1BC4}" type="parTrans" cxnId="{AAE00980-CA7A-4A37-A57C-033039C04533}">
      <dgm:prSet/>
      <dgm:spPr/>
      <dgm:t>
        <a:bodyPr/>
        <a:lstStyle/>
        <a:p>
          <a:endParaRPr lang="en-AU">
            <a:latin typeface="Montserrat" panose="020B0604020202020204" charset="0"/>
          </a:endParaRPr>
        </a:p>
      </dgm:t>
    </dgm:pt>
    <dgm:pt modelId="{CCB06BE8-F6C7-4A06-B8EF-5EF88E4343AC}" type="sibTrans" cxnId="{AAE00980-CA7A-4A37-A57C-033039C04533}">
      <dgm:prSet/>
      <dgm:spPr/>
      <dgm:t>
        <a:bodyPr/>
        <a:lstStyle/>
        <a:p>
          <a:endParaRPr lang="en-AU">
            <a:latin typeface="Montserrat" panose="020B0604020202020204" charset="0"/>
          </a:endParaRPr>
        </a:p>
      </dgm:t>
    </dgm:pt>
    <dgm:pt modelId="{38669784-9FA7-4719-A71D-5519D6A59A36}">
      <dgm:prSet/>
      <dgm:spPr/>
      <dgm:t>
        <a:bodyPr/>
        <a:lstStyle/>
        <a:p>
          <a:r>
            <a:rPr lang="en-AU" dirty="0">
              <a:latin typeface="Montserrat" panose="020B0604020202020204" charset="0"/>
            </a:rPr>
            <a:t>Otoscopy and </a:t>
          </a:r>
          <a:r>
            <a:rPr lang="en-AU" dirty="0" err="1">
              <a:latin typeface="Montserrat" panose="020B0604020202020204" charset="0"/>
            </a:rPr>
            <a:t>Tymp</a:t>
          </a:r>
          <a:r>
            <a:rPr lang="en-AU" dirty="0">
              <a:latin typeface="Montserrat" panose="020B0604020202020204" charset="0"/>
            </a:rPr>
            <a:t> screening</a:t>
          </a:r>
        </a:p>
      </dgm:t>
    </dgm:pt>
    <dgm:pt modelId="{78699F1A-6E81-4E8E-8894-63B1DE2D20E0}" type="parTrans" cxnId="{FF2F5A4C-DEF2-4513-82D9-0CD7AEFAEB03}">
      <dgm:prSet/>
      <dgm:spPr/>
      <dgm:t>
        <a:bodyPr/>
        <a:lstStyle/>
        <a:p>
          <a:endParaRPr lang="en-AU">
            <a:latin typeface="Montserrat" panose="020B0604020202020204" charset="0"/>
          </a:endParaRPr>
        </a:p>
      </dgm:t>
    </dgm:pt>
    <dgm:pt modelId="{F53B4D8A-A509-45D0-9DE5-61BB5FB1B9F3}" type="sibTrans" cxnId="{FF2F5A4C-DEF2-4513-82D9-0CD7AEFAEB03}">
      <dgm:prSet/>
      <dgm:spPr/>
      <dgm:t>
        <a:bodyPr/>
        <a:lstStyle/>
        <a:p>
          <a:endParaRPr lang="en-AU">
            <a:latin typeface="Montserrat" panose="020B0604020202020204" charset="0"/>
          </a:endParaRPr>
        </a:p>
      </dgm:t>
    </dgm:pt>
    <dgm:pt modelId="{9919312F-698F-42F5-854D-DA19844EAEF1}">
      <dgm:prSet/>
      <dgm:spPr/>
      <dgm:t>
        <a:bodyPr/>
        <a:lstStyle/>
        <a:p>
          <a:r>
            <a:rPr lang="en-AU" dirty="0">
              <a:latin typeface="Montserrat" panose="020B0604020202020204" charset="0"/>
            </a:rPr>
            <a:t>Management of Depression</a:t>
          </a:r>
        </a:p>
      </dgm:t>
    </dgm:pt>
    <dgm:pt modelId="{9F8B71B9-2956-4213-B0D3-1AE7616F8CE5}" type="parTrans" cxnId="{41A1FBB1-F409-49D1-B320-55A68214FD50}">
      <dgm:prSet/>
      <dgm:spPr/>
      <dgm:t>
        <a:bodyPr/>
        <a:lstStyle/>
        <a:p>
          <a:endParaRPr lang="en-AU">
            <a:latin typeface="Montserrat" panose="020B0604020202020204" charset="0"/>
          </a:endParaRPr>
        </a:p>
      </dgm:t>
    </dgm:pt>
    <dgm:pt modelId="{5612DF64-E45E-4D8C-B179-5DE4E6A153DB}" type="sibTrans" cxnId="{41A1FBB1-F409-49D1-B320-55A68214FD50}">
      <dgm:prSet/>
      <dgm:spPr/>
      <dgm:t>
        <a:bodyPr/>
        <a:lstStyle/>
        <a:p>
          <a:endParaRPr lang="en-AU">
            <a:latin typeface="Montserrat" panose="020B0604020202020204" charset="0"/>
          </a:endParaRPr>
        </a:p>
      </dgm:t>
    </dgm:pt>
    <dgm:pt modelId="{9609E0B9-2A1B-41CC-A5C7-212182C734B2}">
      <dgm:prSet/>
      <dgm:spPr/>
      <dgm:t>
        <a:bodyPr/>
        <a:lstStyle/>
        <a:p>
          <a:r>
            <a:rPr lang="en-US" dirty="0">
              <a:latin typeface="Montserrat" panose="020B0604020202020204" charset="0"/>
            </a:rPr>
            <a:t>CKD screening</a:t>
          </a:r>
          <a:endParaRPr lang="en-AU" dirty="0">
            <a:latin typeface="Montserrat" panose="020B0604020202020204" charset="0"/>
          </a:endParaRPr>
        </a:p>
      </dgm:t>
    </dgm:pt>
    <dgm:pt modelId="{955977D9-2DEF-4003-9F27-EFA9B8AE66CF}" type="parTrans" cxnId="{A875A0FD-7249-45ED-80E4-AE685AB1FDCF}">
      <dgm:prSet/>
      <dgm:spPr/>
      <dgm:t>
        <a:bodyPr/>
        <a:lstStyle/>
        <a:p>
          <a:endParaRPr lang="en-AU">
            <a:latin typeface="Montserrat" panose="020B0604020202020204" charset="0"/>
          </a:endParaRPr>
        </a:p>
      </dgm:t>
    </dgm:pt>
    <dgm:pt modelId="{83257C96-4BCF-40A3-BFF2-F31EAAC07508}" type="sibTrans" cxnId="{A875A0FD-7249-45ED-80E4-AE685AB1FDCF}">
      <dgm:prSet/>
      <dgm:spPr/>
      <dgm:t>
        <a:bodyPr/>
        <a:lstStyle/>
        <a:p>
          <a:endParaRPr lang="en-AU">
            <a:latin typeface="Montserrat" panose="020B0604020202020204" charset="0"/>
          </a:endParaRPr>
        </a:p>
      </dgm:t>
    </dgm:pt>
    <dgm:pt modelId="{F4CF38FD-DCCC-4421-8874-79D92F448CE2}">
      <dgm:prSet/>
      <dgm:spPr/>
      <dgm:t>
        <a:bodyPr/>
        <a:lstStyle/>
        <a:p>
          <a:r>
            <a:rPr lang="en-AU" dirty="0">
              <a:latin typeface="Montserrat" panose="020B0604020202020204" charset="0"/>
            </a:rPr>
            <a:t>CV High Risk &amp; Optimal Care </a:t>
          </a:r>
        </a:p>
      </dgm:t>
    </dgm:pt>
    <dgm:pt modelId="{38097C76-B7F2-477C-BC03-EF0887E76797}" type="parTrans" cxnId="{436834CE-9F46-4873-8112-EFD3A2BC7991}">
      <dgm:prSet/>
      <dgm:spPr/>
      <dgm:t>
        <a:bodyPr/>
        <a:lstStyle/>
        <a:p>
          <a:endParaRPr lang="en-AU">
            <a:latin typeface="Montserrat" panose="020B0604020202020204" charset="0"/>
          </a:endParaRPr>
        </a:p>
      </dgm:t>
    </dgm:pt>
    <dgm:pt modelId="{6FA4951C-FEE5-427A-8F92-8D8E3903D143}" type="sibTrans" cxnId="{436834CE-9F46-4873-8112-EFD3A2BC7991}">
      <dgm:prSet/>
      <dgm:spPr/>
      <dgm:t>
        <a:bodyPr/>
        <a:lstStyle/>
        <a:p>
          <a:endParaRPr lang="en-AU">
            <a:latin typeface="Montserrat" panose="020B0604020202020204" charset="0"/>
          </a:endParaRPr>
        </a:p>
      </dgm:t>
    </dgm:pt>
    <dgm:pt modelId="{E05B8621-EA63-4419-AF26-63275A588C46}">
      <dgm:prSet/>
      <dgm:spPr/>
      <dgm:t>
        <a:bodyPr/>
        <a:lstStyle/>
        <a:p>
          <a:r>
            <a:rPr lang="en-AU" dirty="0">
              <a:latin typeface="Montserrat" panose="020B0604020202020204" charset="0"/>
            </a:rPr>
            <a:t>Smokers: Assess &amp; Mx</a:t>
          </a:r>
        </a:p>
      </dgm:t>
    </dgm:pt>
    <dgm:pt modelId="{D7B13064-594A-4A2F-9F25-2E7DABB049F3}" type="parTrans" cxnId="{041EEF4F-054F-4374-AB82-577147D36EAC}">
      <dgm:prSet/>
      <dgm:spPr/>
      <dgm:t>
        <a:bodyPr/>
        <a:lstStyle/>
        <a:p>
          <a:endParaRPr lang="en-AU">
            <a:latin typeface="Montserrat" panose="020B0604020202020204" charset="0"/>
          </a:endParaRPr>
        </a:p>
      </dgm:t>
    </dgm:pt>
    <dgm:pt modelId="{9361BD1E-23F4-40E1-BF1F-D80E3EEB30AA}" type="sibTrans" cxnId="{041EEF4F-054F-4374-AB82-577147D36EAC}">
      <dgm:prSet/>
      <dgm:spPr/>
      <dgm:t>
        <a:bodyPr/>
        <a:lstStyle/>
        <a:p>
          <a:endParaRPr lang="en-AU">
            <a:latin typeface="Montserrat" panose="020B0604020202020204" charset="0"/>
          </a:endParaRPr>
        </a:p>
      </dgm:t>
    </dgm:pt>
    <dgm:pt modelId="{2D3B3C68-A376-4E24-A658-5A9205D2A969}">
      <dgm:prSet/>
      <dgm:spPr/>
      <dgm:t>
        <a:bodyPr/>
        <a:lstStyle/>
        <a:p>
          <a:r>
            <a:rPr lang="en-AU" dirty="0">
              <a:latin typeface="Montserrat" panose="020B0604020202020204" charset="0"/>
            </a:rPr>
            <a:t>Periodontal disease &amp; DM Mx</a:t>
          </a:r>
        </a:p>
      </dgm:t>
    </dgm:pt>
    <dgm:pt modelId="{00DF9829-A19D-4F52-8907-CC0F906C7A71}" type="parTrans" cxnId="{60FA14EF-1205-4FDD-ABC3-9FDAAD061286}">
      <dgm:prSet/>
      <dgm:spPr/>
      <dgm:t>
        <a:bodyPr/>
        <a:lstStyle/>
        <a:p>
          <a:endParaRPr lang="en-AU">
            <a:latin typeface="Montserrat" panose="020B0604020202020204" charset="0"/>
          </a:endParaRPr>
        </a:p>
      </dgm:t>
    </dgm:pt>
    <dgm:pt modelId="{92FC32A4-BF3D-4BBE-9404-234E42508D48}" type="sibTrans" cxnId="{60FA14EF-1205-4FDD-ABC3-9FDAAD061286}">
      <dgm:prSet/>
      <dgm:spPr/>
      <dgm:t>
        <a:bodyPr/>
        <a:lstStyle/>
        <a:p>
          <a:endParaRPr lang="en-AU">
            <a:latin typeface="Montserrat" panose="020B0604020202020204" charset="0"/>
          </a:endParaRPr>
        </a:p>
      </dgm:t>
    </dgm:pt>
    <dgm:pt modelId="{51BE32B2-0792-4D8F-BAD5-8267149C4939}" type="pres">
      <dgm:prSet presAssocID="{2A54FA53-79E4-465E-9FF7-4B5A3DF125A8}" presName="diagram" presStyleCnt="0">
        <dgm:presLayoutVars>
          <dgm:dir/>
          <dgm:resizeHandles val="exact"/>
        </dgm:presLayoutVars>
      </dgm:prSet>
      <dgm:spPr/>
    </dgm:pt>
    <dgm:pt modelId="{7F5E3B6B-2159-4FBB-BDFD-470D935B46BE}" type="pres">
      <dgm:prSet presAssocID="{9DF6521F-76CF-4C08-AAF9-CA7C1326E16D}" presName="node" presStyleLbl="node1" presStyleIdx="0" presStyleCnt="22">
        <dgm:presLayoutVars>
          <dgm:bulletEnabled val="1"/>
        </dgm:presLayoutVars>
      </dgm:prSet>
      <dgm:spPr/>
    </dgm:pt>
    <dgm:pt modelId="{D3319738-9070-4BC6-BA46-0308CB962E5C}" type="pres">
      <dgm:prSet presAssocID="{0CFC3964-D3B8-49B0-AF98-24DB1DEF5903}" presName="sibTrans" presStyleCnt="0"/>
      <dgm:spPr/>
    </dgm:pt>
    <dgm:pt modelId="{A15AD8BA-BCD8-4B67-8805-FEA13625861E}" type="pres">
      <dgm:prSet presAssocID="{E27A9043-D188-4700-82D9-F74EB51CE631}" presName="node" presStyleLbl="node1" presStyleIdx="1" presStyleCnt="22">
        <dgm:presLayoutVars>
          <dgm:bulletEnabled val="1"/>
        </dgm:presLayoutVars>
      </dgm:prSet>
      <dgm:spPr/>
    </dgm:pt>
    <dgm:pt modelId="{5BFCE970-1EEC-4E76-A522-680CF7CC1E5D}" type="pres">
      <dgm:prSet presAssocID="{257DDC71-6435-4299-9758-8687C3B9ACFC}" presName="sibTrans" presStyleCnt="0"/>
      <dgm:spPr/>
    </dgm:pt>
    <dgm:pt modelId="{AC83E07E-CF67-4B54-B6C5-8B2E59594566}" type="pres">
      <dgm:prSet presAssocID="{FA3AA9CB-DCC1-4ED6-82BA-DF6B0A390728}" presName="node" presStyleLbl="node1" presStyleIdx="2" presStyleCnt="22">
        <dgm:presLayoutVars>
          <dgm:bulletEnabled val="1"/>
        </dgm:presLayoutVars>
      </dgm:prSet>
      <dgm:spPr/>
    </dgm:pt>
    <dgm:pt modelId="{4B61E6B5-1590-4293-A5AE-D1B21D2EB885}" type="pres">
      <dgm:prSet presAssocID="{5AE0E455-AC58-4D85-AC45-8201D1DB9E72}" presName="sibTrans" presStyleCnt="0"/>
      <dgm:spPr/>
    </dgm:pt>
    <dgm:pt modelId="{E8763088-1B26-44F0-9CF8-70633954B9F4}" type="pres">
      <dgm:prSet presAssocID="{EA7D7B4B-F7CE-44FF-9712-6F15BC80C910}" presName="node" presStyleLbl="node1" presStyleIdx="3" presStyleCnt="22">
        <dgm:presLayoutVars>
          <dgm:bulletEnabled val="1"/>
        </dgm:presLayoutVars>
      </dgm:prSet>
      <dgm:spPr/>
    </dgm:pt>
    <dgm:pt modelId="{8DC882EB-CB74-4C53-ADB8-3F587CCCD867}" type="pres">
      <dgm:prSet presAssocID="{D3B4BA66-23B8-4F8B-B6A5-ADB2EEB8F2AE}" presName="sibTrans" presStyleCnt="0"/>
      <dgm:spPr/>
    </dgm:pt>
    <dgm:pt modelId="{EEAD77F2-BC07-4D42-B706-8BDF89540A84}" type="pres">
      <dgm:prSet presAssocID="{494DD429-3C17-403A-8FCC-0982E5511047}" presName="node" presStyleLbl="node1" presStyleIdx="4" presStyleCnt="22">
        <dgm:presLayoutVars>
          <dgm:bulletEnabled val="1"/>
        </dgm:presLayoutVars>
      </dgm:prSet>
      <dgm:spPr/>
    </dgm:pt>
    <dgm:pt modelId="{777D7CDE-781B-4B4F-B39C-D542CAF05807}" type="pres">
      <dgm:prSet presAssocID="{C19CA341-381B-43BE-80D8-A9B5F9CAC203}" presName="sibTrans" presStyleCnt="0"/>
      <dgm:spPr/>
    </dgm:pt>
    <dgm:pt modelId="{1A3A01AB-4BA5-4938-AE7B-D99CBFC04E57}" type="pres">
      <dgm:prSet presAssocID="{C5086684-BBEA-484F-8ACD-A61D3797CA4F}" presName="node" presStyleLbl="node1" presStyleIdx="5" presStyleCnt="22">
        <dgm:presLayoutVars>
          <dgm:bulletEnabled val="1"/>
        </dgm:presLayoutVars>
      </dgm:prSet>
      <dgm:spPr/>
    </dgm:pt>
    <dgm:pt modelId="{9CFE25D1-C1DE-4CA8-9718-6252C126CEC3}" type="pres">
      <dgm:prSet presAssocID="{6A73BCD2-374F-4A87-B1C5-B057751AB407}" presName="sibTrans" presStyleCnt="0"/>
      <dgm:spPr/>
    </dgm:pt>
    <dgm:pt modelId="{C5119B48-C4A8-4AEF-85C1-13A84C8AF557}" type="pres">
      <dgm:prSet presAssocID="{97618FEB-216C-47FC-8026-ED5E22D9960E}" presName="node" presStyleLbl="node1" presStyleIdx="6" presStyleCnt="22">
        <dgm:presLayoutVars>
          <dgm:bulletEnabled val="1"/>
        </dgm:presLayoutVars>
      </dgm:prSet>
      <dgm:spPr/>
    </dgm:pt>
    <dgm:pt modelId="{370BA884-79F4-4363-A3FE-2D2EE2C09C5D}" type="pres">
      <dgm:prSet presAssocID="{56A6C85F-50A4-4001-85A5-2D65D6BC82C2}" presName="sibTrans" presStyleCnt="0"/>
      <dgm:spPr/>
    </dgm:pt>
    <dgm:pt modelId="{7DD40317-F2F0-4D41-B6C7-1A490AC04278}" type="pres">
      <dgm:prSet presAssocID="{32D5CB68-03F8-4A03-844F-53B8B19E5802}" presName="node" presStyleLbl="node1" presStyleIdx="7" presStyleCnt="22">
        <dgm:presLayoutVars>
          <dgm:bulletEnabled val="1"/>
        </dgm:presLayoutVars>
      </dgm:prSet>
      <dgm:spPr/>
    </dgm:pt>
    <dgm:pt modelId="{63DF4422-7CF4-4B30-8188-AAD31CBA177E}" type="pres">
      <dgm:prSet presAssocID="{21AF7395-9ED9-4901-AC01-049150EC9C25}" presName="sibTrans" presStyleCnt="0"/>
      <dgm:spPr/>
    </dgm:pt>
    <dgm:pt modelId="{E61BD14C-B26A-4483-92BB-09E3475461D8}" type="pres">
      <dgm:prSet presAssocID="{3D9F2529-C8C5-4B83-91BC-9D09D019C38C}" presName="node" presStyleLbl="node1" presStyleIdx="8" presStyleCnt="22">
        <dgm:presLayoutVars>
          <dgm:bulletEnabled val="1"/>
        </dgm:presLayoutVars>
      </dgm:prSet>
      <dgm:spPr/>
    </dgm:pt>
    <dgm:pt modelId="{6A6CCBF7-81E9-49A3-9C83-97CBCA419FD9}" type="pres">
      <dgm:prSet presAssocID="{11A6ECF0-B548-4477-9FF7-C4D255B50383}" presName="sibTrans" presStyleCnt="0"/>
      <dgm:spPr/>
    </dgm:pt>
    <dgm:pt modelId="{ECB63DCB-57BF-4D59-A09B-0611298ED918}" type="pres">
      <dgm:prSet presAssocID="{30A76C58-3A83-40A5-BBC0-0E63731D5385}" presName="node" presStyleLbl="node1" presStyleIdx="9" presStyleCnt="22">
        <dgm:presLayoutVars>
          <dgm:bulletEnabled val="1"/>
        </dgm:presLayoutVars>
      </dgm:prSet>
      <dgm:spPr/>
    </dgm:pt>
    <dgm:pt modelId="{49C9A872-4982-475F-838C-91BA278469F6}" type="pres">
      <dgm:prSet presAssocID="{6B85E029-9CF8-4F02-AA1F-9E54430AF156}" presName="sibTrans" presStyleCnt="0"/>
      <dgm:spPr/>
    </dgm:pt>
    <dgm:pt modelId="{40341A7B-934E-4DC4-A380-4BB90B617EC4}" type="pres">
      <dgm:prSet presAssocID="{509500F4-D122-457D-8793-5CEC7E3A5A6A}" presName="node" presStyleLbl="node1" presStyleIdx="10" presStyleCnt="22">
        <dgm:presLayoutVars>
          <dgm:bulletEnabled val="1"/>
        </dgm:presLayoutVars>
      </dgm:prSet>
      <dgm:spPr/>
    </dgm:pt>
    <dgm:pt modelId="{BA84A11F-EA64-4473-A28F-C2846994DBDA}" type="pres">
      <dgm:prSet presAssocID="{44966091-7A8F-4174-879A-AEDB819D5622}" presName="sibTrans" presStyleCnt="0"/>
      <dgm:spPr/>
    </dgm:pt>
    <dgm:pt modelId="{30E9D554-9DF7-420B-9C38-6FD5BCDDC7E0}" type="pres">
      <dgm:prSet presAssocID="{C38C05AB-5A77-439C-9D1C-29425D3E4646}" presName="node" presStyleLbl="node1" presStyleIdx="11" presStyleCnt="22">
        <dgm:presLayoutVars>
          <dgm:bulletEnabled val="1"/>
        </dgm:presLayoutVars>
      </dgm:prSet>
      <dgm:spPr/>
    </dgm:pt>
    <dgm:pt modelId="{77140F19-1EC2-4A1A-AE9C-75A33DD8C106}" type="pres">
      <dgm:prSet presAssocID="{C9A6AC4C-12E0-4424-BF89-26421C14656C}" presName="sibTrans" presStyleCnt="0"/>
      <dgm:spPr/>
    </dgm:pt>
    <dgm:pt modelId="{A6E6A909-89BD-485C-8D6D-2743A3A52A40}" type="pres">
      <dgm:prSet presAssocID="{D937397F-9C33-489F-A54B-C2D30CC145F9}" presName="node" presStyleLbl="node1" presStyleIdx="12" presStyleCnt="22">
        <dgm:presLayoutVars>
          <dgm:bulletEnabled val="1"/>
        </dgm:presLayoutVars>
      </dgm:prSet>
      <dgm:spPr/>
    </dgm:pt>
    <dgm:pt modelId="{AD55A0D0-6248-41B1-910C-8CC218D48D3F}" type="pres">
      <dgm:prSet presAssocID="{31305471-EB00-4720-A277-1C55FDDBC604}" presName="sibTrans" presStyleCnt="0"/>
      <dgm:spPr/>
    </dgm:pt>
    <dgm:pt modelId="{1F2A3284-1A3C-45D2-A5AB-797BB56D57DB}" type="pres">
      <dgm:prSet presAssocID="{38A91067-75CB-4479-B162-EDBD284B4957}" presName="node" presStyleLbl="node1" presStyleIdx="13" presStyleCnt="22">
        <dgm:presLayoutVars>
          <dgm:bulletEnabled val="1"/>
        </dgm:presLayoutVars>
      </dgm:prSet>
      <dgm:spPr/>
    </dgm:pt>
    <dgm:pt modelId="{E5D0A931-286A-479E-B883-FD22B22EFBBA}" type="pres">
      <dgm:prSet presAssocID="{9A2B5AA3-A396-4A4A-899B-11333CDAD262}" presName="sibTrans" presStyleCnt="0"/>
      <dgm:spPr/>
    </dgm:pt>
    <dgm:pt modelId="{DB6C0F86-B4C3-4F4F-9522-65154435C400}" type="pres">
      <dgm:prSet presAssocID="{92E35DF2-C773-4B51-A7A0-6CA37057893F}" presName="node" presStyleLbl="node1" presStyleIdx="14" presStyleCnt="22">
        <dgm:presLayoutVars>
          <dgm:bulletEnabled val="1"/>
        </dgm:presLayoutVars>
      </dgm:prSet>
      <dgm:spPr/>
    </dgm:pt>
    <dgm:pt modelId="{83FA7556-3E0D-4650-9491-450C8097CD09}" type="pres">
      <dgm:prSet presAssocID="{BDD640F5-B448-4CCB-8D2B-A704E0495572}" presName="sibTrans" presStyleCnt="0"/>
      <dgm:spPr/>
    </dgm:pt>
    <dgm:pt modelId="{AFA70FF5-C5DE-4F26-AF0D-0AC1CA5A770F}" type="pres">
      <dgm:prSet presAssocID="{E7C0AA50-4E53-4164-9768-94A2E93A0C42}" presName="node" presStyleLbl="node1" presStyleIdx="15" presStyleCnt="22">
        <dgm:presLayoutVars>
          <dgm:bulletEnabled val="1"/>
        </dgm:presLayoutVars>
      </dgm:prSet>
      <dgm:spPr/>
    </dgm:pt>
    <dgm:pt modelId="{17386936-4279-4946-A167-23ACC80EC5BB}" type="pres">
      <dgm:prSet presAssocID="{CCB06BE8-F6C7-4A06-B8EF-5EF88E4343AC}" presName="sibTrans" presStyleCnt="0"/>
      <dgm:spPr/>
    </dgm:pt>
    <dgm:pt modelId="{46DAC572-84E4-4B9D-ADAF-1EA52469DAF8}" type="pres">
      <dgm:prSet presAssocID="{38669784-9FA7-4719-A71D-5519D6A59A36}" presName="node" presStyleLbl="node1" presStyleIdx="16" presStyleCnt="22">
        <dgm:presLayoutVars>
          <dgm:bulletEnabled val="1"/>
        </dgm:presLayoutVars>
      </dgm:prSet>
      <dgm:spPr/>
    </dgm:pt>
    <dgm:pt modelId="{B9719F23-461B-4668-82CC-8B1FC9E95A6C}" type="pres">
      <dgm:prSet presAssocID="{F53B4D8A-A509-45D0-9DE5-61BB5FB1B9F3}" presName="sibTrans" presStyleCnt="0"/>
      <dgm:spPr/>
    </dgm:pt>
    <dgm:pt modelId="{DA2289E2-91A9-4D9E-B1BC-AF99B5E90585}" type="pres">
      <dgm:prSet presAssocID="{9919312F-698F-42F5-854D-DA19844EAEF1}" presName="node" presStyleLbl="node1" presStyleIdx="17" presStyleCnt="22">
        <dgm:presLayoutVars>
          <dgm:bulletEnabled val="1"/>
        </dgm:presLayoutVars>
      </dgm:prSet>
      <dgm:spPr/>
    </dgm:pt>
    <dgm:pt modelId="{5E54EBB5-9CD5-47FF-91E5-0CB604566180}" type="pres">
      <dgm:prSet presAssocID="{5612DF64-E45E-4D8C-B179-5DE4E6A153DB}" presName="sibTrans" presStyleCnt="0"/>
      <dgm:spPr/>
    </dgm:pt>
    <dgm:pt modelId="{CB830CD7-B7D6-4B91-8881-6BA4BA0B6A59}" type="pres">
      <dgm:prSet presAssocID="{9609E0B9-2A1B-41CC-A5C7-212182C734B2}" presName="node" presStyleLbl="node1" presStyleIdx="18" presStyleCnt="22">
        <dgm:presLayoutVars>
          <dgm:bulletEnabled val="1"/>
        </dgm:presLayoutVars>
      </dgm:prSet>
      <dgm:spPr/>
    </dgm:pt>
    <dgm:pt modelId="{9F21099E-0D63-4C9A-8C0D-B4500F51879B}" type="pres">
      <dgm:prSet presAssocID="{83257C96-4BCF-40A3-BFF2-F31EAAC07508}" presName="sibTrans" presStyleCnt="0"/>
      <dgm:spPr/>
    </dgm:pt>
    <dgm:pt modelId="{27E0D76C-5EBE-4255-B086-B2D96FACFD36}" type="pres">
      <dgm:prSet presAssocID="{F4CF38FD-DCCC-4421-8874-79D92F448CE2}" presName="node" presStyleLbl="node1" presStyleIdx="19" presStyleCnt="22">
        <dgm:presLayoutVars>
          <dgm:bulletEnabled val="1"/>
        </dgm:presLayoutVars>
      </dgm:prSet>
      <dgm:spPr/>
    </dgm:pt>
    <dgm:pt modelId="{066B7769-3EB3-4C64-938E-AB6563FF534B}" type="pres">
      <dgm:prSet presAssocID="{6FA4951C-FEE5-427A-8F92-8D8E3903D143}" presName="sibTrans" presStyleCnt="0"/>
      <dgm:spPr/>
    </dgm:pt>
    <dgm:pt modelId="{0B1BF53B-F127-4779-9E38-11B8F434735E}" type="pres">
      <dgm:prSet presAssocID="{E05B8621-EA63-4419-AF26-63275A588C46}" presName="node" presStyleLbl="node1" presStyleIdx="20" presStyleCnt="22">
        <dgm:presLayoutVars>
          <dgm:bulletEnabled val="1"/>
        </dgm:presLayoutVars>
      </dgm:prSet>
      <dgm:spPr/>
    </dgm:pt>
    <dgm:pt modelId="{BF951BF4-1451-40A8-A6B2-18FB1DF1E8FC}" type="pres">
      <dgm:prSet presAssocID="{9361BD1E-23F4-40E1-BF1F-D80E3EEB30AA}" presName="sibTrans" presStyleCnt="0"/>
      <dgm:spPr/>
    </dgm:pt>
    <dgm:pt modelId="{B6068A40-76E0-4FF6-BF11-FA46279191B2}" type="pres">
      <dgm:prSet presAssocID="{2D3B3C68-A376-4E24-A658-5A9205D2A969}" presName="node" presStyleLbl="node1" presStyleIdx="21" presStyleCnt="22">
        <dgm:presLayoutVars>
          <dgm:bulletEnabled val="1"/>
        </dgm:presLayoutVars>
      </dgm:prSet>
      <dgm:spPr/>
    </dgm:pt>
  </dgm:ptLst>
  <dgm:cxnLst>
    <dgm:cxn modelId="{E27ECD01-BC4C-4491-9040-D48CD6C88A7F}" type="presOf" srcId="{97618FEB-216C-47FC-8026-ED5E22D9960E}" destId="{C5119B48-C4A8-4AEF-85C1-13A84C8AF557}" srcOrd="0" destOrd="0" presId="urn:microsoft.com/office/officeart/2005/8/layout/default"/>
    <dgm:cxn modelId="{56B30004-C8AD-4B73-B805-39281F44082F}" srcId="{2A54FA53-79E4-465E-9FF7-4B5A3DF125A8}" destId="{92E35DF2-C773-4B51-A7A0-6CA37057893F}" srcOrd="14" destOrd="0" parTransId="{ED8C74E6-E8AB-40BB-871C-D0995D3FF6FE}" sibTransId="{BDD640F5-B448-4CCB-8D2B-A704E0495572}"/>
    <dgm:cxn modelId="{FFCE4D04-9CEE-48D3-BE8D-144D4D3350B8}" srcId="{2A54FA53-79E4-465E-9FF7-4B5A3DF125A8}" destId="{E27A9043-D188-4700-82D9-F74EB51CE631}" srcOrd="1" destOrd="0" parTransId="{B5097C2D-164C-481E-A2A5-F7F8D2A8DDD2}" sibTransId="{257DDC71-6435-4299-9758-8687C3B9ACFC}"/>
    <dgm:cxn modelId="{F7DA730F-7635-4DE6-8A15-310231D08671}" type="presOf" srcId="{D937397F-9C33-489F-A54B-C2D30CC145F9}" destId="{A6E6A909-89BD-485C-8D6D-2743A3A52A40}" srcOrd="0" destOrd="0" presId="urn:microsoft.com/office/officeart/2005/8/layout/default"/>
    <dgm:cxn modelId="{477BF913-F1D3-406E-9AA1-D821FEFC1DFB}" srcId="{2A54FA53-79E4-465E-9FF7-4B5A3DF125A8}" destId="{C38C05AB-5A77-439C-9D1C-29425D3E4646}" srcOrd="11" destOrd="0" parTransId="{A7E5CE88-200B-4AFC-A925-7C29E80073A1}" sibTransId="{C9A6AC4C-12E0-4424-BF89-26421C14656C}"/>
    <dgm:cxn modelId="{5B80401F-FC4A-4A83-8AFF-09AB011AEE7D}" srcId="{2A54FA53-79E4-465E-9FF7-4B5A3DF125A8}" destId="{3D9F2529-C8C5-4B83-91BC-9D09D019C38C}" srcOrd="8" destOrd="0" parTransId="{F5EE0DA5-75F3-4DB5-840C-5F9412776E17}" sibTransId="{11A6ECF0-B548-4477-9FF7-C4D255B50383}"/>
    <dgm:cxn modelId="{EF53E129-9B45-4235-A65D-45B0B4B2F954}" type="presOf" srcId="{9DF6521F-76CF-4C08-AAF9-CA7C1326E16D}" destId="{7F5E3B6B-2159-4FBB-BDFD-470D935B46BE}" srcOrd="0" destOrd="0" presId="urn:microsoft.com/office/officeart/2005/8/layout/default"/>
    <dgm:cxn modelId="{7F9F1E2B-AD08-47DF-950D-297A8586FB49}" type="presOf" srcId="{494DD429-3C17-403A-8FCC-0982E5511047}" destId="{EEAD77F2-BC07-4D42-B706-8BDF89540A84}" srcOrd="0" destOrd="0" presId="urn:microsoft.com/office/officeart/2005/8/layout/default"/>
    <dgm:cxn modelId="{A6238230-256A-4D59-A773-4042821CBF18}" type="presOf" srcId="{30A76C58-3A83-40A5-BBC0-0E63731D5385}" destId="{ECB63DCB-57BF-4D59-A09B-0611298ED918}" srcOrd="0" destOrd="0" presId="urn:microsoft.com/office/officeart/2005/8/layout/default"/>
    <dgm:cxn modelId="{622DA033-2E9A-41BF-A51A-0C2BCF56AB12}" srcId="{2A54FA53-79E4-465E-9FF7-4B5A3DF125A8}" destId="{D937397F-9C33-489F-A54B-C2D30CC145F9}" srcOrd="12" destOrd="0" parTransId="{AB490434-AE38-4657-8E31-F8906E1E8FD8}" sibTransId="{31305471-EB00-4720-A277-1C55FDDBC604}"/>
    <dgm:cxn modelId="{85B0213A-7E9C-4A38-AB10-CE2C1FC2DFCA}" type="presOf" srcId="{E27A9043-D188-4700-82D9-F74EB51CE631}" destId="{A15AD8BA-BCD8-4B67-8805-FEA13625861E}" srcOrd="0" destOrd="0" presId="urn:microsoft.com/office/officeart/2005/8/layout/default"/>
    <dgm:cxn modelId="{72638B3E-1D7E-4929-9567-4E0C7C808E82}" srcId="{2A54FA53-79E4-465E-9FF7-4B5A3DF125A8}" destId="{EA7D7B4B-F7CE-44FF-9712-6F15BC80C910}" srcOrd="3" destOrd="0" parTransId="{ACA0C18D-7F82-4E7B-916E-8AE8844FF817}" sibTransId="{D3B4BA66-23B8-4F8B-B6A5-ADB2EEB8F2AE}"/>
    <dgm:cxn modelId="{F35B785B-8400-4446-B4AE-A55A7BB80CC1}" srcId="{2A54FA53-79E4-465E-9FF7-4B5A3DF125A8}" destId="{30A76C58-3A83-40A5-BBC0-0E63731D5385}" srcOrd="9" destOrd="0" parTransId="{28E5EA05-4DA4-4964-B336-3FE0B411C7AA}" sibTransId="{6B85E029-9CF8-4F02-AA1F-9E54430AF156}"/>
    <dgm:cxn modelId="{E960D45D-AB9A-40B6-B554-1FE9ED928D13}" type="presOf" srcId="{F4CF38FD-DCCC-4421-8874-79D92F448CE2}" destId="{27E0D76C-5EBE-4255-B086-B2D96FACFD36}" srcOrd="0" destOrd="0" presId="urn:microsoft.com/office/officeart/2005/8/layout/default"/>
    <dgm:cxn modelId="{E7A4405E-386E-44D1-9D57-5D0587B46DC1}" srcId="{2A54FA53-79E4-465E-9FF7-4B5A3DF125A8}" destId="{494DD429-3C17-403A-8FCC-0982E5511047}" srcOrd="4" destOrd="0" parTransId="{2576C1F1-918C-4478-9322-E9947B60A0E7}" sibTransId="{C19CA341-381B-43BE-80D8-A9B5F9CAC203}"/>
    <dgm:cxn modelId="{C5E64A65-E5CF-40AF-BBD7-AD1F266764FD}" type="presOf" srcId="{38669784-9FA7-4719-A71D-5519D6A59A36}" destId="{46DAC572-84E4-4B9D-ADAF-1EA52469DAF8}" srcOrd="0" destOrd="0" presId="urn:microsoft.com/office/officeart/2005/8/layout/default"/>
    <dgm:cxn modelId="{F7291E49-9089-488E-B343-70856251DA5F}" type="presOf" srcId="{32D5CB68-03F8-4A03-844F-53B8B19E5802}" destId="{7DD40317-F2F0-4D41-B6C7-1A490AC04278}" srcOrd="0" destOrd="0" presId="urn:microsoft.com/office/officeart/2005/8/layout/default"/>
    <dgm:cxn modelId="{505CE24A-E998-4ACE-81F3-832359E5A188}" type="presOf" srcId="{C5086684-BBEA-484F-8ACD-A61D3797CA4F}" destId="{1A3A01AB-4BA5-4938-AE7B-D99CBFC04E57}" srcOrd="0" destOrd="0" presId="urn:microsoft.com/office/officeart/2005/8/layout/default"/>
    <dgm:cxn modelId="{1429014B-D9EC-4EE5-8F35-48DF51752004}" type="presOf" srcId="{2D3B3C68-A376-4E24-A658-5A9205D2A969}" destId="{B6068A40-76E0-4FF6-BF11-FA46279191B2}" srcOrd="0" destOrd="0" presId="urn:microsoft.com/office/officeart/2005/8/layout/default"/>
    <dgm:cxn modelId="{FF2F5A4C-DEF2-4513-82D9-0CD7AEFAEB03}" srcId="{2A54FA53-79E4-465E-9FF7-4B5A3DF125A8}" destId="{38669784-9FA7-4719-A71D-5519D6A59A36}" srcOrd="16" destOrd="0" parTransId="{78699F1A-6E81-4E8E-8894-63B1DE2D20E0}" sibTransId="{F53B4D8A-A509-45D0-9DE5-61BB5FB1B9F3}"/>
    <dgm:cxn modelId="{041EEF4F-054F-4374-AB82-577147D36EAC}" srcId="{2A54FA53-79E4-465E-9FF7-4B5A3DF125A8}" destId="{E05B8621-EA63-4419-AF26-63275A588C46}" srcOrd="20" destOrd="0" parTransId="{D7B13064-594A-4A2F-9F25-2E7DABB049F3}" sibTransId="{9361BD1E-23F4-40E1-BF1F-D80E3EEB30AA}"/>
    <dgm:cxn modelId="{894A5751-8B83-45B5-98B2-356A07533F7F}" type="presOf" srcId="{9919312F-698F-42F5-854D-DA19844EAEF1}" destId="{DA2289E2-91A9-4D9E-B1BC-AF99B5E90585}" srcOrd="0" destOrd="0" presId="urn:microsoft.com/office/officeart/2005/8/layout/default"/>
    <dgm:cxn modelId="{467EF671-DC84-48D5-82B4-8E0BDE4A90ED}" type="presOf" srcId="{509500F4-D122-457D-8793-5CEC7E3A5A6A}" destId="{40341A7B-934E-4DC4-A380-4BB90B617EC4}" srcOrd="0" destOrd="0" presId="urn:microsoft.com/office/officeart/2005/8/layout/default"/>
    <dgm:cxn modelId="{3C7C5F57-76A4-4C62-9372-90004469AC9D}" type="presOf" srcId="{FA3AA9CB-DCC1-4ED6-82BA-DF6B0A390728}" destId="{AC83E07E-CF67-4B54-B6C5-8B2E59594566}" srcOrd="0" destOrd="0" presId="urn:microsoft.com/office/officeart/2005/8/layout/default"/>
    <dgm:cxn modelId="{9862CF7E-8237-4F88-9179-3BB9502928A9}" type="presOf" srcId="{92E35DF2-C773-4B51-A7A0-6CA37057893F}" destId="{DB6C0F86-B4C3-4F4F-9522-65154435C400}" srcOrd="0" destOrd="0" presId="urn:microsoft.com/office/officeart/2005/8/layout/default"/>
    <dgm:cxn modelId="{AAE00980-CA7A-4A37-A57C-033039C04533}" srcId="{2A54FA53-79E4-465E-9FF7-4B5A3DF125A8}" destId="{E7C0AA50-4E53-4164-9768-94A2E93A0C42}" srcOrd="15" destOrd="0" parTransId="{F3B4E824-4463-40DA-9FC5-8F6AB8EA1BC4}" sibTransId="{CCB06BE8-F6C7-4A06-B8EF-5EF88E4343AC}"/>
    <dgm:cxn modelId="{4B07C094-E6A2-4BDD-B065-3A94674FB323}" type="presOf" srcId="{38A91067-75CB-4479-B162-EDBD284B4957}" destId="{1F2A3284-1A3C-45D2-A5AB-797BB56D57DB}" srcOrd="0" destOrd="0" presId="urn:microsoft.com/office/officeart/2005/8/layout/default"/>
    <dgm:cxn modelId="{BA0307AB-375E-42D7-9CEF-41C8AE0EBE83}" srcId="{2A54FA53-79E4-465E-9FF7-4B5A3DF125A8}" destId="{509500F4-D122-457D-8793-5CEC7E3A5A6A}" srcOrd="10" destOrd="0" parTransId="{48B856D4-65F5-4B7B-9AD9-CF084025B275}" sibTransId="{44966091-7A8F-4174-879A-AEDB819D5622}"/>
    <dgm:cxn modelId="{41A1FBB1-F409-49D1-B320-55A68214FD50}" srcId="{2A54FA53-79E4-465E-9FF7-4B5A3DF125A8}" destId="{9919312F-698F-42F5-854D-DA19844EAEF1}" srcOrd="17" destOrd="0" parTransId="{9F8B71B9-2956-4213-B0D3-1AE7616F8CE5}" sibTransId="{5612DF64-E45E-4D8C-B179-5DE4E6A153DB}"/>
    <dgm:cxn modelId="{3ADCA6B3-640B-4E44-A828-63990B331C9C}" srcId="{2A54FA53-79E4-465E-9FF7-4B5A3DF125A8}" destId="{FA3AA9CB-DCC1-4ED6-82BA-DF6B0A390728}" srcOrd="2" destOrd="0" parTransId="{F7DABD8A-5B4E-4880-A4CD-528E66954316}" sibTransId="{5AE0E455-AC58-4D85-AC45-8201D1DB9E72}"/>
    <dgm:cxn modelId="{177609C4-F26B-47FE-9A23-069D950ACF27}" type="presOf" srcId="{EA7D7B4B-F7CE-44FF-9712-6F15BC80C910}" destId="{E8763088-1B26-44F0-9CF8-70633954B9F4}" srcOrd="0" destOrd="0" presId="urn:microsoft.com/office/officeart/2005/8/layout/default"/>
    <dgm:cxn modelId="{292603C9-6E7A-4C79-B0D7-8CDA0D9A16D8}" type="presOf" srcId="{9609E0B9-2A1B-41CC-A5C7-212182C734B2}" destId="{CB830CD7-B7D6-4B91-8881-6BA4BA0B6A59}" srcOrd="0" destOrd="0" presId="urn:microsoft.com/office/officeart/2005/8/layout/default"/>
    <dgm:cxn modelId="{0A851ECA-44C3-4D57-9610-A65ACD30BF6E}" type="presOf" srcId="{3D9F2529-C8C5-4B83-91BC-9D09D019C38C}" destId="{E61BD14C-B26A-4483-92BB-09E3475461D8}" srcOrd="0" destOrd="0" presId="urn:microsoft.com/office/officeart/2005/8/layout/default"/>
    <dgm:cxn modelId="{436834CE-9F46-4873-8112-EFD3A2BC7991}" srcId="{2A54FA53-79E4-465E-9FF7-4B5A3DF125A8}" destId="{F4CF38FD-DCCC-4421-8874-79D92F448CE2}" srcOrd="19" destOrd="0" parTransId="{38097C76-B7F2-477C-BC03-EF0887E76797}" sibTransId="{6FA4951C-FEE5-427A-8F92-8D8E3903D143}"/>
    <dgm:cxn modelId="{A516F1D3-91F8-4443-AECF-6B81FD054959}" srcId="{2A54FA53-79E4-465E-9FF7-4B5A3DF125A8}" destId="{9DF6521F-76CF-4C08-AAF9-CA7C1326E16D}" srcOrd="0" destOrd="0" parTransId="{5A6B8446-7BAE-497B-9CFC-DEFB16831330}" sibTransId="{0CFC3964-D3B8-49B0-AF98-24DB1DEF5903}"/>
    <dgm:cxn modelId="{3441E5D5-50BB-42E2-802E-57C66C63B087}" type="presOf" srcId="{E05B8621-EA63-4419-AF26-63275A588C46}" destId="{0B1BF53B-F127-4779-9E38-11B8F434735E}" srcOrd="0" destOrd="0" presId="urn:microsoft.com/office/officeart/2005/8/layout/default"/>
    <dgm:cxn modelId="{BFEDE6D6-92B8-47BD-8BC4-757DD10FB0CC}" srcId="{2A54FA53-79E4-465E-9FF7-4B5A3DF125A8}" destId="{32D5CB68-03F8-4A03-844F-53B8B19E5802}" srcOrd="7" destOrd="0" parTransId="{E979EA77-3AA8-4851-A64A-3DC570DE9D86}" sibTransId="{21AF7395-9ED9-4901-AC01-049150EC9C25}"/>
    <dgm:cxn modelId="{F442A7DB-5B0C-4E78-AC98-46D4C97CBC84}" srcId="{2A54FA53-79E4-465E-9FF7-4B5A3DF125A8}" destId="{38A91067-75CB-4479-B162-EDBD284B4957}" srcOrd="13" destOrd="0" parTransId="{C6F6B452-3545-4E11-AED1-8F4AA412D9FB}" sibTransId="{9A2B5AA3-A396-4A4A-899B-11333CDAD262}"/>
    <dgm:cxn modelId="{3CE87FDD-E61C-4237-B88E-0C9BF074BB25}" srcId="{2A54FA53-79E4-465E-9FF7-4B5A3DF125A8}" destId="{97618FEB-216C-47FC-8026-ED5E22D9960E}" srcOrd="6" destOrd="0" parTransId="{AA55E5FD-FCA3-46CC-83D4-28DA46CBF8CA}" sibTransId="{56A6C85F-50A4-4001-85A5-2D65D6BC82C2}"/>
    <dgm:cxn modelId="{C789B3E6-9FC5-4BE6-933F-238FA503731D}" type="presOf" srcId="{E7C0AA50-4E53-4164-9768-94A2E93A0C42}" destId="{AFA70FF5-C5DE-4F26-AF0D-0AC1CA5A770F}" srcOrd="0" destOrd="0" presId="urn:microsoft.com/office/officeart/2005/8/layout/default"/>
    <dgm:cxn modelId="{B7BD90EE-4B6A-4011-BBC2-7A7A9CA67148}" type="presOf" srcId="{2A54FA53-79E4-465E-9FF7-4B5A3DF125A8}" destId="{51BE32B2-0792-4D8F-BAD5-8267149C4939}" srcOrd="0" destOrd="0" presId="urn:microsoft.com/office/officeart/2005/8/layout/default"/>
    <dgm:cxn modelId="{60FA14EF-1205-4FDD-ABC3-9FDAAD061286}" srcId="{2A54FA53-79E4-465E-9FF7-4B5A3DF125A8}" destId="{2D3B3C68-A376-4E24-A658-5A9205D2A969}" srcOrd="21" destOrd="0" parTransId="{00DF9829-A19D-4F52-8907-CC0F906C7A71}" sibTransId="{92FC32A4-BF3D-4BBE-9404-234E42508D48}"/>
    <dgm:cxn modelId="{1141A2FA-6D23-47D7-8D4C-797CA1749653}" type="presOf" srcId="{C38C05AB-5A77-439C-9D1C-29425D3E4646}" destId="{30E9D554-9DF7-420B-9C38-6FD5BCDDC7E0}" srcOrd="0" destOrd="0" presId="urn:microsoft.com/office/officeart/2005/8/layout/default"/>
    <dgm:cxn modelId="{B7086DFD-5112-48A6-A9FC-B3C21CFBC129}" srcId="{2A54FA53-79E4-465E-9FF7-4B5A3DF125A8}" destId="{C5086684-BBEA-484F-8ACD-A61D3797CA4F}" srcOrd="5" destOrd="0" parTransId="{506354B3-8BE2-4339-99AF-13B334D5223F}" sibTransId="{6A73BCD2-374F-4A87-B1C5-B057751AB407}"/>
    <dgm:cxn modelId="{A875A0FD-7249-45ED-80E4-AE685AB1FDCF}" srcId="{2A54FA53-79E4-465E-9FF7-4B5A3DF125A8}" destId="{9609E0B9-2A1B-41CC-A5C7-212182C734B2}" srcOrd="18" destOrd="0" parTransId="{955977D9-2DEF-4003-9F27-EFA9B8AE66CF}" sibTransId="{83257C96-4BCF-40A3-BFF2-F31EAAC07508}"/>
    <dgm:cxn modelId="{F0901B26-54A0-4E75-BCBC-F5FFCDBEB047}" type="presParOf" srcId="{51BE32B2-0792-4D8F-BAD5-8267149C4939}" destId="{7F5E3B6B-2159-4FBB-BDFD-470D935B46BE}" srcOrd="0" destOrd="0" presId="urn:microsoft.com/office/officeart/2005/8/layout/default"/>
    <dgm:cxn modelId="{04C04317-1E08-402A-BAB2-65D9E986FA3B}" type="presParOf" srcId="{51BE32B2-0792-4D8F-BAD5-8267149C4939}" destId="{D3319738-9070-4BC6-BA46-0308CB962E5C}" srcOrd="1" destOrd="0" presId="urn:microsoft.com/office/officeart/2005/8/layout/default"/>
    <dgm:cxn modelId="{79442786-8C6E-4E07-8751-BFA924CF57E3}" type="presParOf" srcId="{51BE32B2-0792-4D8F-BAD5-8267149C4939}" destId="{A15AD8BA-BCD8-4B67-8805-FEA13625861E}" srcOrd="2" destOrd="0" presId="urn:microsoft.com/office/officeart/2005/8/layout/default"/>
    <dgm:cxn modelId="{76C6156E-8472-4ECD-ABE3-E148FB1E3580}" type="presParOf" srcId="{51BE32B2-0792-4D8F-BAD5-8267149C4939}" destId="{5BFCE970-1EEC-4E76-A522-680CF7CC1E5D}" srcOrd="3" destOrd="0" presId="urn:microsoft.com/office/officeart/2005/8/layout/default"/>
    <dgm:cxn modelId="{767C9018-9893-485E-916E-3D20F0308562}" type="presParOf" srcId="{51BE32B2-0792-4D8F-BAD5-8267149C4939}" destId="{AC83E07E-CF67-4B54-B6C5-8B2E59594566}" srcOrd="4" destOrd="0" presId="urn:microsoft.com/office/officeart/2005/8/layout/default"/>
    <dgm:cxn modelId="{7929B1B0-712A-4052-9C82-925317CC5899}" type="presParOf" srcId="{51BE32B2-0792-4D8F-BAD5-8267149C4939}" destId="{4B61E6B5-1590-4293-A5AE-D1B21D2EB885}" srcOrd="5" destOrd="0" presId="urn:microsoft.com/office/officeart/2005/8/layout/default"/>
    <dgm:cxn modelId="{92097C36-7028-4034-A08E-91EC006DA230}" type="presParOf" srcId="{51BE32B2-0792-4D8F-BAD5-8267149C4939}" destId="{E8763088-1B26-44F0-9CF8-70633954B9F4}" srcOrd="6" destOrd="0" presId="urn:microsoft.com/office/officeart/2005/8/layout/default"/>
    <dgm:cxn modelId="{8D3AC7A8-B2AB-4FEB-ADF0-5CA36EC53CDE}" type="presParOf" srcId="{51BE32B2-0792-4D8F-BAD5-8267149C4939}" destId="{8DC882EB-CB74-4C53-ADB8-3F587CCCD867}" srcOrd="7" destOrd="0" presId="urn:microsoft.com/office/officeart/2005/8/layout/default"/>
    <dgm:cxn modelId="{BD1F81C8-D450-426E-9570-9F1036BFA25C}" type="presParOf" srcId="{51BE32B2-0792-4D8F-BAD5-8267149C4939}" destId="{EEAD77F2-BC07-4D42-B706-8BDF89540A84}" srcOrd="8" destOrd="0" presId="urn:microsoft.com/office/officeart/2005/8/layout/default"/>
    <dgm:cxn modelId="{AEAB2A69-57B2-4228-886A-4DA91088AB41}" type="presParOf" srcId="{51BE32B2-0792-4D8F-BAD5-8267149C4939}" destId="{777D7CDE-781B-4B4F-B39C-D542CAF05807}" srcOrd="9" destOrd="0" presId="urn:microsoft.com/office/officeart/2005/8/layout/default"/>
    <dgm:cxn modelId="{2F0846D4-04F2-4C34-AC88-C30F393CD7AF}" type="presParOf" srcId="{51BE32B2-0792-4D8F-BAD5-8267149C4939}" destId="{1A3A01AB-4BA5-4938-AE7B-D99CBFC04E57}" srcOrd="10" destOrd="0" presId="urn:microsoft.com/office/officeart/2005/8/layout/default"/>
    <dgm:cxn modelId="{E2FDC6FB-750E-4B3B-BD30-22398FAC014D}" type="presParOf" srcId="{51BE32B2-0792-4D8F-BAD5-8267149C4939}" destId="{9CFE25D1-C1DE-4CA8-9718-6252C126CEC3}" srcOrd="11" destOrd="0" presId="urn:microsoft.com/office/officeart/2005/8/layout/default"/>
    <dgm:cxn modelId="{0B415D99-5BDF-45C6-8A94-C860CFE10FA8}" type="presParOf" srcId="{51BE32B2-0792-4D8F-BAD5-8267149C4939}" destId="{C5119B48-C4A8-4AEF-85C1-13A84C8AF557}" srcOrd="12" destOrd="0" presId="urn:microsoft.com/office/officeart/2005/8/layout/default"/>
    <dgm:cxn modelId="{7252BADB-6312-4F8B-A10A-F6557749512E}" type="presParOf" srcId="{51BE32B2-0792-4D8F-BAD5-8267149C4939}" destId="{370BA884-79F4-4363-A3FE-2D2EE2C09C5D}" srcOrd="13" destOrd="0" presId="urn:microsoft.com/office/officeart/2005/8/layout/default"/>
    <dgm:cxn modelId="{FC6287D7-6288-4AA4-8C2B-4536A1D87F9C}" type="presParOf" srcId="{51BE32B2-0792-4D8F-BAD5-8267149C4939}" destId="{7DD40317-F2F0-4D41-B6C7-1A490AC04278}" srcOrd="14" destOrd="0" presId="urn:microsoft.com/office/officeart/2005/8/layout/default"/>
    <dgm:cxn modelId="{D28659DE-CADD-4B72-ADF0-DB5DA166A93E}" type="presParOf" srcId="{51BE32B2-0792-4D8F-BAD5-8267149C4939}" destId="{63DF4422-7CF4-4B30-8188-AAD31CBA177E}" srcOrd="15" destOrd="0" presId="urn:microsoft.com/office/officeart/2005/8/layout/default"/>
    <dgm:cxn modelId="{DAD09EC8-3496-44CB-82F9-BE906AE38DCC}" type="presParOf" srcId="{51BE32B2-0792-4D8F-BAD5-8267149C4939}" destId="{E61BD14C-B26A-4483-92BB-09E3475461D8}" srcOrd="16" destOrd="0" presId="urn:microsoft.com/office/officeart/2005/8/layout/default"/>
    <dgm:cxn modelId="{577E96D7-CE7F-4B91-81E2-BEB01F4DAEC4}" type="presParOf" srcId="{51BE32B2-0792-4D8F-BAD5-8267149C4939}" destId="{6A6CCBF7-81E9-49A3-9C83-97CBCA419FD9}" srcOrd="17" destOrd="0" presId="urn:microsoft.com/office/officeart/2005/8/layout/default"/>
    <dgm:cxn modelId="{679FC0F1-E287-4261-AA5B-0D8B3FF77129}" type="presParOf" srcId="{51BE32B2-0792-4D8F-BAD5-8267149C4939}" destId="{ECB63DCB-57BF-4D59-A09B-0611298ED918}" srcOrd="18" destOrd="0" presId="urn:microsoft.com/office/officeart/2005/8/layout/default"/>
    <dgm:cxn modelId="{AC4F568C-D6E8-4CB5-9E58-716776673C13}" type="presParOf" srcId="{51BE32B2-0792-4D8F-BAD5-8267149C4939}" destId="{49C9A872-4982-475F-838C-91BA278469F6}" srcOrd="19" destOrd="0" presId="urn:microsoft.com/office/officeart/2005/8/layout/default"/>
    <dgm:cxn modelId="{3AEDE900-ECBF-4FA3-9ECA-E023366133DB}" type="presParOf" srcId="{51BE32B2-0792-4D8F-BAD5-8267149C4939}" destId="{40341A7B-934E-4DC4-A380-4BB90B617EC4}" srcOrd="20" destOrd="0" presId="urn:microsoft.com/office/officeart/2005/8/layout/default"/>
    <dgm:cxn modelId="{FD79A040-6936-423E-939C-88FFD47C6019}" type="presParOf" srcId="{51BE32B2-0792-4D8F-BAD5-8267149C4939}" destId="{BA84A11F-EA64-4473-A28F-C2846994DBDA}" srcOrd="21" destOrd="0" presId="urn:microsoft.com/office/officeart/2005/8/layout/default"/>
    <dgm:cxn modelId="{2D5B6E47-5E37-4D1A-9D9A-FD65B352DB1A}" type="presParOf" srcId="{51BE32B2-0792-4D8F-BAD5-8267149C4939}" destId="{30E9D554-9DF7-420B-9C38-6FD5BCDDC7E0}" srcOrd="22" destOrd="0" presId="urn:microsoft.com/office/officeart/2005/8/layout/default"/>
    <dgm:cxn modelId="{FE5F8217-32ED-4877-BA12-FA998F8EA14E}" type="presParOf" srcId="{51BE32B2-0792-4D8F-BAD5-8267149C4939}" destId="{77140F19-1EC2-4A1A-AE9C-75A33DD8C106}" srcOrd="23" destOrd="0" presId="urn:microsoft.com/office/officeart/2005/8/layout/default"/>
    <dgm:cxn modelId="{2378E9A5-DC0A-40ED-BB58-E0C8513A457D}" type="presParOf" srcId="{51BE32B2-0792-4D8F-BAD5-8267149C4939}" destId="{A6E6A909-89BD-485C-8D6D-2743A3A52A40}" srcOrd="24" destOrd="0" presId="urn:microsoft.com/office/officeart/2005/8/layout/default"/>
    <dgm:cxn modelId="{D0266271-7361-46BA-8ED4-6318CEE8CBD4}" type="presParOf" srcId="{51BE32B2-0792-4D8F-BAD5-8267149C4939}" destId="{AD55A0D0-6248-41B1-910C-8CC218D48D3F}" srcOrd="25" destOrd="0" presId="urn:microsoft.com/office/officeart/2005/8/layout/default"/>
    <dgm:cxn modelId="{8D5A40B1-2094-417E-AF9E-ADD9763F77A2}" type="presParOf" srcId="{51BE32B2-0792-4D8F-BAD5-8267149C4939}" destId="{1F2A3284-1A3C-45D2-A5AB-797BB56D57DB}" srcOrd="26" destOrd="0" presId="urn:microsoft.com/office/officeart/2005/8/layout/default"/>
    <dgm:cxn modelId="{19B0B1B4-5346-4F8E-8ACF-29156EBACD00}" type="presParOf" srcId="{51BE32B2-0792-4D8F-BAD5-8267149C4939}" destId="{E5D0A931-286A-479E-B883-FD22B22EFBBA}" srcOrd="27" destOrd="0" presId="urn:microsoft.com/office/officeart/2005/8/layout/default"/>
    <dgm:cxn modelId="{F7B6A1F4-7E6D-42EA-832E-19DF77D4AEF7}" type="presParOf" srcId="{51BE32B2-0792-4D8F-BAD5-8267149C4939}" destId="{DB6C0F86-B4C3-4F4F-9522-65154435C400}" srcOrd="28" destOrd="0" presId="urn:microsoft.com/office/officeart/2005/8/layout/default"/>
    <dgm:cxn modelId="{494F7EB1-3243-4E33-BA6A-7A5D3EA14A75}" type="presParOf" srcId="{51BE32B2-0792-4D8F-BAD5-8267149C4939}" destId="{83FA7556-3E0D-4650-9491-450C8097CD09}" srcOrd="29" destOrd="0" presId="urn:microsoft.com/office/officeart/2005/8/layout/default"/>
    <dgm:cxn modelId="{72AF88A5-7398-4167-9D61-D11512F5B409}" type="presParOf" srcId="{51BE32B2-0792-4D8F-BAD5-8267149C4939}" destId="{AFA70FF5-C5DE-4F26-AF0D-0AC1CA5A770F}" srcOrd="30" destOrd="0" presId="urn:microsoft.com/office/officeart/2005/8/layout/default"/>
    <dgm:cxn modelId="{5F972A5A-1D5A-4473-B437-F566F8532DB9}" type="presParOf" srcId="{51BE32B2-0792-4D8F-BAD5-8267149C4939}" destId="{17386936-4279-4946-A167-23ACC80EC5BB}" srcOrd="31" destOrd="0" presId="urn:microsoft.com/office/officeart/2005/8/layout/default"/>
    <dgm:cxn modelId="{76F29BB7-D19A-4BC9-B99D-E92DA959B955}" type="presParOf" srcId="{51BE32B2-0792-4D8F-BAD5-8267149C4939}" destId="{46DAC572-84E4-4B9D-ADAF-1EA52469DAF8}" srcOrd="32" destOrd="0" presId="urn:microsoft.com/office/officeart/2005/8/layout/default"/>
    <dgm:cxn modelId="{9E82676A-49F6-482A-BE16-29DD10050C5B}" type="presParOf" srcId="{51BE32B2-0792-4D8F-BAD5-8267149C4939}" destId="{B9719F23-461B-4668-82CC-8B1FC9E95A6C}" srcOrd="33" destOrd="0" presId="urn:microsoft.com/office/officeart/2005/8/layout/default"/>
    <dgm:cxn modelId="{EA3B0812-15F9-4213-ACBB-597D83C682C6}" type="presParOf" srcId="{51BE32B2-0792-4D8F-BAD5-8267149C4939}" destId="{DA2289E2-91A9-4D9E-B1BC-AF99B5E90585}" srcOrd="34" destOrd="0" presId="urn:microsoft.com/office/officeart/2005/8/layout/default"/>
    <dgm:cxn modelId="{8C98A2FB-C583-45D6-AC32-2CCA7DE93BEF}" type="presParOf" srcId="{51BE32B2-0792-4D8F-BAD5-8267149C4939}" destId="{5E54EBB5-9CD5-47FF-91E5-0CB604566180}" srcOrd="35" destOrd="0" presId="urn:microsoft.com/office/officeart/2005/8/layout/default"/>
    <dgm:cxn modelId="{4D68DC70-62BF-4237-893B-E29B889D5751}" type="presParOf" srcId="{51BE32B2-0792-4D8F-BAD5-8267149C4939}" destId="{CB830CD7-B7D6-4B91-8881-6BA4BA0B6A59}" srcOrd="36" destOrd="0" presId="urn:microsoft.com/office/officeart/2005/8/layout/default"/>
    <dgm:cxn modelId="{13A9FFEB-D5C4-436F-972F-05B470552967}" type="presParOf" srcId="{51BE32B2-0792-4D8F-BAD5-8267149C4939}" destId="{9F21099E-0D63-4C9A-8C0D-B4500F51879B}" srcOrd="37" destOrd="0" presId="urn:microsoft.com/office/officeart/2005/8/layout/default"/>
    <dgm:cxn modelId="{5DF8F396-5F4B-42C9-B370-AE70D6422C06}" type="presParOf" srcId="{51BE32B2-0792-4D8F-BAD5-8267149C4939}" destId="{27E0D76C-5EBE-4255-B086-B2D96FACFD36}" srcOrd="38" destOrd="0" presId="urn:microsoft.com/office/officeart/2005/8/layout/default"/>
    <dgm:cxn modelId="{20AD3B73-D8D8-4E5C-A1B4-B9294B2D1063}" type="presParOf" srcId="{51BE32B2-0792-4D8F-BAD5-8267149C4939}" destId="{066B7769-3EB3-4C64-938E-AB6563FF534B}" srcOrd="39" destOrd="0" presId="urn:microsoft.com/office/officeart/2005/8/layout/default"/>
    <dgm:cxn modelId="{A398EAC4-C3C1-4AD3-ACF5-8411D9FDE97C}" type="presParOf" srcId="{51BE32B2-0792-4D8F-BAD5-8267149C4939}" destId="{0B1BF53B-F127-4779-9E38-11B8F434735E}" srcOrd="40" destOrd="0" presId="urn:microsoft.com/office/officeart/2005/8/layout/default"/>
    <dgm:cxn modelId="{D2AFEDFD-2A27-44EC-AE3A-30A9D3F63887}" type="presParOf" srcId="{51BE32B2-0792-4D8F-BAD5-8267149C4939}" destId="{BF951BF4-1451-40A8-A6B2-18FB1DF1E8FC}" srcOrd="41" destOrd="0" presId="urn:microsoft.com/office/officeart/2005/8/layout/default"/>
    <dgm:cxn modelId="{4DF509E4-9ABD-40A3-BCAC-F9A63041BEC8}" type="presParOf" srcId="{51BE32B2-0792-4D8F-BAD5-8267149C4939}" destId="{B6068A40-76E0-4FF6-BF11-FA46279191B2}" srcOrd="4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F101D92-F1D4-4456-92D5-AEB180DD9C69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AU"/>
        </a:p>
      </dgm:t>
    </dgm:pt>
    <dgm:pt modelId="{29C34659-A0FF-4341-AD54-4B6C811F232B}">
      <dgm:prSet/>
      <dgm:spPr/>
      <dgm:t>
        <a:bodyPr/>
        <a:lstStyle/>
        <a:p>
          <a:r>
            <a:rPr lang="en-US" dirty="0">
              <a:latin typeface="Montserrat" panose="020B0604020202020204" charset="0"/>
            </a:rPr>
            <a:t>Staff/Corporate understanding</a:t>
          </a:r>
          <a:endParaRPr lang="en-AU" dirty="0">
            <a:latin typeface="Montserrat" panose="020B0604020202020204" charset="0"/>
          </a:endParaRPr>
        </a:p>
      </dgm:t>
    </dgm:pt>
    <dgm:pt modelId="{2B39BEA5-14D1-4501-AC4D-0621A57A988F}" type="parTrans" cxnId="{FB097AE5-BD6F-46CB-B23F-959005327288}">
      <dgm:prSet/>
      <dgm:spPr/>
      <dgm:t>
        <a:bodyPr/>
        <a:lstStyle/>
        <a:p>
          <a:endParaRPr lang="en-AU">
            <a:latin typeface="Montserrat" panose="020B0604020202020204" charset="0"/>
          </a:endParaRPr>
        </a:p>
      </dgm:t>
    </dgm:pt>
    <dgm:pt modelId="{62F8A1C1-4228-48BA-9A1F-6D1ECF2A6B0F}" type="sibTrans" cxnId="{FB097AE5-BD6F-46CB-B23F-959005327288}">
      <dgm:prSet/>
      <dgm:spPr/>
      <dgm:t>
        <a:bodyPr/>
        <a:lstStyle/>
        <a:p>
          <a:endParaRPr lang="en-AU">
            <a:latin typeface="Montserrat" panose="020B0604020202020204" charset="0"/>
          </a:endParaRPr>
        </a:p>
      </dgm:t>
    </dgm:pt>
    <dgm:pt modelId="{766BF3E4-794D-4606-BC4C-88F2EB44715D}">
      <dgm:prSet/>
      <dgm:spPr/>
      <dgm:t>
        <a:bodyPr/>
        <a:lstStyle/>
        <a:p>
          <a:r>
            <a:rPr lang="en-US">
              <a:latin typeface="Montserrat" panose="020B0604020202020204" charset="0"/>
            </a:rPr>
            <a:t>F</a:t>
          </a:r>
          <a:r>
            <a:rPr lang="en-AU">
              <a:latin typeface="Montserrat" panose="020B0604020202020204" charset="0"/>
            </a:rPr>
            <a:t>unding</a:t>
          </a:r>
        </a:p>
      </dgm:t>
    </dgm:pt>
    <dgm:pt modelId="{1A6B5EC5-6D09-41C3-94E3-6B699FCA5E54}" type="parTrans" cxnId="{38DAD090-3DAF-4230-8546-5B32C2262DCA}">
      <dgm:prSet/>
      <dgm:spPr/>
      <dgm:t>
        <a:bodyPr/>
        <a:lstStyle/>
        <a:p>
          <a:endParaRPr lang="en-AU">
            <a:latin typeface="Montserrat" panose="020B0604020202020204" charset="0"/>
          </a:endParaRPr>
        </a:p>
      </dgm:t>
    </dgm:pt>
    <dgm:pt modelId="{564E8171-790D-4506-ABA6-27BD21B63F1B}" type="sibTrans" cxnId="{38DAD090-3DAF-4230-8546-5B32C2262DCA}">
      <dgm:prSet/>
      <dgm:spPr/>
      <dgm:t>
        <a:bodyPr/>
        <a:lstStyle/>
        <a:p>
          <a:endParaRPr lang="en-AU">
            <a:latin typeface="Montserrat" panose="020B0604020202020204" charset="0"/>
          </a:endParaRPr>
        </a:p>
      </dgm:t>
    </dgm:pt>
    <dgm:pt modelId="{5ADE231B-6AF6-4247-9A92-8B8E984F69F9}">
      <dgm:prSet/>
      <dgm:spPr/>
      <dgm:t>
        <a:bodyPr/>
        <a:lstStyle/>
        <a:p>
          <a:r>
            <a:rPr lang="en-US">
              <a:latin typeface="Montserrat" panose="020B0604020202020204" charset="0"/>
            </a:rPr>
            <a:t>A</a:t>
          </a:r>
          <a:r>
            <a:rPr lang="en-AU">
              <a:latin typeface="Montserrat" panose="020B0604020202020204" charset="0"/>
            </a:rPr>
            <a:t>ttitudes/resistance to change</a:t>
          </a:r>
        </a:p>
      </dgm:t>
    </dgm:pt>
    <dgm:pt modelId="{26A508AB-5E26-40C5-B890-24B59B5689D4}" type="parTrans" cxnId="{4171D73A-2757-40D7-8F91-7F61C76AA5EA}">
      <dgm:prSet/>
      <dgm:spPr/>
      <dgm:t>
        <a:bodyPr/>
        <a:lstStyle/>
        <a:p>
          <a:endParaRPr lang="en-AU">
            <a:latin typeface="Montserrat" panose="020B0604020202020204" charset="0"/>
          </a:endParaRPr>
        </a:p>
      </dgm:t>
    </dgm:pt>
    <dgm:pt modelId="{F010972B-368B-4FA2-BF22-C22D46518A1C}" type="sibTrans" cxnId="{4171D73A-2757-40D7-8F91-7F61C76AA5EA}">
      <dgm:prSet/>
      <dgm:spPr/>
      <dgm:t>
        <a:bodyPr/>
        <a:lstStyle/>
        <a:p>
          <a:endParaRPr lang="en-AU">
            <a:latin typeface="Montserrat" panose="020B0604020202020204" charset="0"/>
          </a:endParaRPr>
        </a:p>
      </dgm:t>
    </dgm:pt>
    <dgm:pt modelId="{390E3DDF-70B1-49BC-8A00-CDAD47419B5A}">
      <dgm:prSet/>
      <dgm:spPr/>
      <dgm:t>
        <a:bodyPr/>
        <a:lstStyle/>
        <a:p>
          <a:r>
            <a:rPr lang="en-US">
              <a:latin typeface="Montserrat" panose="020B0604020202020204" charset="0"/>
            </a:rPr>
            <a:t>T</a:t>
          </a:r>
          <a:r>
            <a:rPr lang="en-AU">
              <a:latin typeface="Montserrat" panose="020B0604020202020204" charset="0"/>
            </a:rPr>
            <a:t>ime</a:t>
          </a:r>
        </a:p>
      </dgm:t>
    </dgm:pt>
    <dgm:pt modelId="{339081A6-B9BE-4248-8C0B-D23340696DD4}" type="parTrans" cxnId="{41297BE2-785F-4036-B09C-13651D653F3E}">
      <dgm:prSet/>
      <dgm:spPr/>
      <dgm:t>
        <a:bodyPr/>
        <a:lstStyle/>
        <a:p>
          <a:endParaRPr lang="en-AU">
            <a:latin typeface="Montserrat" panose="020B0604020202020204" charset="0"/>
          </a:endParaRPr>
        </a:p>
      </dgm:t>
    </dgm:pt>
    <dgm:pt modelId="{83A5B962-D3F3-4E79-8627-023CD6C5E598}" type="sibTrans" cxnId="{41297BE2-785F-4036-B09C-13651D653F3E}">
      <dgm:prSet/>
      <dgm:spPr/>
      <dgm:t>
        <a:bodyPr/>
        <a:lstStyle/>
        <a:p>
          <a:endParaRPr lang="en-AU">
            <a:latin typeface="Montserrat" panose="020B0604020202020204" charset="0"/>
          </a:endParaRPr>
        </a:p>
      </dgm:t>
    </dgm:pt>
    <dgm:pt modelId="{E00F248A-EDE0-46B1-BA76-70382CB55667}">
      <dgm:prSet/>
      <dgm:spPr/>
      <dgm:t>
        <a:bodyPr/>
        <a:lstStyle/>
        <a:p>
          <a:r>
            <a:rPr lang="en-US">
              <a:latin typeface="Montserrat" panose="020B0604020202020204" charset="0"/>
            </a:rPr>
            <a:t>C</a:t>
          </a:r>
          <a:r>
            <a:rPr lang="en-AU">
              <a:latin typeface="Montserrat" panose="020B0604020202020204" charset="0"/>
            </a:rPr>
            <a:t>ompeting priorities</a:t>
          </a:r>
        </a:p>
      </dgm:t>
    </dgm:pt>
    <dgm:pt modelId="{0D19D873-8639-478C-B707-AB665FAB0EFB}" type="parTrans" cxnId="{EF3B27D0-0BD6-4AA8-B54C-6DEBA2A4E735}">
      <dgm:prSet/>
      <dgm:spPr/>
      <dgm:t>
        <a:bodyPr/>
        <a:lstStyle/>
        <a:p>
          <a:endParaRPr lang="en-AU">
            <a:latin typeface="Montserrat" panose="020B0604020202020204" charset="0"/>
          </a:endParaRPr>
        </a:p>
      </dgm:t>
    </dgm:pt>
    <dgm:pt modelId="{1670C75E-5836-4E1C-9812-D83C63A62A8C}" type="sibTrans" cxnId="{EF3B27D0-0BD6-4AA8-B54C-6DEBA2A4E735}">
      <dgm:prSet/>
      <dgm:spPr/>
      <dgm:t>
        <a:bodyPr/>
        <a:lstStyle/>
        <a:p>
          <a:endParaRPr lang="en-AU">
            <a:latin typeface="Montserrat" panose="020B0604020202020204" charset="0"/>
          </a:endParaRPr>
        </a:p>
      </dgm:t>
    </dgm:pt>
    <dgm:pt modelId="{BF894CA8-96AD-42A5-BAD0-B9899B84BDA4}" type="pres">
      <dgm:prSet presAssocID="{7F101D92-F1D4-4456-92D5-AEB180DD9C69}" presName="linear" presStyleCnt="0">
        <dgm:presLayoutVars>
          <dgm:animLvl val="lvl"/>
          <dgm:resizeHandles val="exact"/>
        </dgm:presLayoutVars>
      </dgm:prSet>
      <dgm:spPr/>
    </dgm:pt>
    <dgm:pt modelId="{4D8330C8-DB4D-4B34-B93D-3EC647807385}" type="pres">
      <dgm:prSet presAssocID="{29C34659-A0FF-4341-AD54-4B6C811F232B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9F4FBC8A-CB6D-4793-812F-F038DAEC91E1}" type="pres">
      <dgm:prSet presAssocID="{62F8A1C1-4228-48BA-9A1F-6D1ECF2A6B0F}" presName="spacer" presStyleCnt="0"/>
      <dgm:spPr/>
    </dgm:pt>
    <dgm:pt modelId="{337B555E-6F3F-4AC4-86DC-DB38A8E4E2DF}" type="pres">
      <dgm:prSet presAssocID="{766BF3E4-794D-4606-BC4C-88F2EB44715D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7A55E11B-A2CF-4DC6-8377-F8F2C0E94964}" type="pres">
      <dgm:prSet presAssocID="{564E8171-790D-4506-ABA6-27BD21B63F1B}" presName="spacer" presStyleCnt="0"/>
      <dgm:spPr/>
    </dgm:pt>
    <dgm:pt modelId="{77A0CCCB-09F3-4F67-93F9-74B6BB91CB9B}" type="pres">
      <dgm:prSet presAssocID="{5ADE231B-6AF6-4247-9A92-8B8E984F69F9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31BFDEF3-111F-429E-A9CF-DF87467A62EA}" type="pres">
      <dgm:prSet presAssocID="{F010972B-368B-4FA2-BF22-C22D46518A1C}" presName="spacer" presStyleCnt="0"/>
      <dgm:spPr/>
    </dgm:pt>
    <dgm:pt modelId="{B8025890-2A41-41F2-A750-D10731F1C961}" type="pres">
      <dgm:prSet presAssocID="{390E3DDF-70B1-49BC-8A00-CDAD47419B5A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092DF211-4515-4BCC-9EC9-28F8B639DBC1}" type="pres">
      <dgm:prSet presAssocID="{83A5B962-D3F3-4E79-8627-023CD6C5E598}" presName="spacer" presStyleCnt="0"/>
      <dgm:spPr/>
    </dgm:pt>
    <dgm:pt modelId="{94B1A0A6-C9BE-490B-B930-5164FB778E5F}" type="pres">
      <dgm:prSet presAssocID="{E00F248A-EDE0-46B1-BA76-70382CB55667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678EAA04-BC5C-456F-8F7F-66196C68FFB7}" type="presOf" srcId="{7F101D92-F1D4-4456-92D5-AEB180DD9C69}" destId="{BF894CA8-96AD-42A5-BAD0-B9899B84BDA4}" srcOrd="0" destOrd="0" presId="urn:microsoft.com/office/officeart/2005/8/layout/vList2"/>
    <dgm:cxn modelId="{1F896C1A-9BAA-4A05-9C72-43C296C65DCE}" type="presOf" srcId="{766BF3E4-794D-4606-BC4C-88F2EB44715D}" destId="{337B555E-6F3F-4AC4-86DC-DB38A8E4E2DF}" srcOrd="0" destOrd="0" presId="urn:microsoft.com/office/officeart/2005/8/layout/vList2"/>
    <dgm:cxn modelId="{4171D73A-2757-40D7-8F91-7F61C76AA5EA}" srcId="{7F101D92-F1D4-4456-92D5-AEB180DD9C69}" destId="{5ADE231B-6AF6-4247-9A92-8B8E984F69F9}" srcOrd="2" destOrd="0" parTransId="{26A508AB-5E26-40C5-B890-24B59B5689D4}" sibTransId="{F010972B-368B-4FA2-BF22-C22D46518A1C}"/>
    <dgm:cxn modelId="{006A8F4E-AD02-4E44-AD3E-AAE01E184289}" type="presOf" srcId="{390E3DDF-70B1-49BC-8A00-CDAD47419B5A}" destId="{B8025890-2A41-41F2-A750-D10731F1C961}" srcOrd="0" destOrd="0" presId="urn:microsoft.com/office/officeart/2005/8/layout/vList2"/>
    <dgm:cxn modelId="{CA300F80-6755-48DE-869E-C04D586AA541}" type="presOf" srcId="{5ADE231B-6AF6-4247-9A92-8B8E984F69F9}" destId="{77A0CCCB-09F3-4F67-93F9-74B6BB91CB9B}" srcOrd="0" destOrd="0" presId="urn:microsoft.com/office/officeart/2005/8/layout/vList2"/>
    <dgm:cxn modelId="{38DAD090-3DAF-4230-8546-5B32C2262DCA}" srcId="{7F101D92-F1D4-4456-92D5-AEB180DD9C69}" destId="{766BF3E4-794D-4606-BC4C-88F2EB44715D}" srcOrd="1" destOrd="0" parTransId="{1A6B5EC5-6D09-41C3-94E3-6B699FCA5E54}" sibTransId="{564E8171-790D-4506-ABA6-27BD21B63F1B}"/>
    <dgm:cxn modelId="{508CCF97-D2DD-4D8A-8C12-6F103F46FB7C}" type="presOf" srcId="{E00F248A-EDE0-46B1-BA76-70382CB55667}" destId="{94B1A0A6-C9BE-490B-B930-5164FB778E5F}" srcOrd="0" destOrd="0" presId="urn:microsoft.com/office/officeart/2005/8/layout/vList2"/>
    <dgm:cxn modelId="{2EDE85BE-620A-4379-A0F5-710AA220CB2A}" type="presOf" srcId="{29C34659-A0FF-4341-AD54-4B6C811F232B}" destId="{4D8330C8-DB4D-4B34-B93D-3EC647807385}" srcOrd="0" destOrd="0" presId="urn:microsoft.com/office/officeart/2005/8/layout/vList2"/>
    <dgm:cxn modelId="{EF3B27D0-0BD6-4AA8-B54C-6DEBA2A4E735}" srcId="{7F101D92-F1D4-4456-92D5-AEB180DD9C69}" destId="{E00F248A-EDE0-46B1-BA76-70382CB55667}" srcOrd="4" destOrd="0" parTransId="{0D19D873-8639-478C-B707-AB665FAB0EFB}" sibTransId="{1670C75E-5836-4E1C-9812-D83C63A62A8C}"/>
    <dgm:cxn modelId="{41297BE2-785F-4036-B09C-13651D653F3E}" srcId="{7F101D92-F1D4-4456-92D5-AEB180DD9C69}" destId="{390E3DDF-70B1-49BC-8A00-CDAD47419B5A}" srcOrd="3" destOrd="0" parTransId="{339081A6-B9BE-4248-8C0B-D23340696DD4}" sibTransId="{83A5B962-D3F3-4E79-8627-023CD6C5E598}"/>
    <dgm:cxn modelId="{FB097AE5-BD6F-46CB-B23F-959005327288}" srcId="{7F101D92-F1D4-4456-92D5-AEB180DD9C69}" destId="{29C34659-A0FF-4341-AD54-4B6C811F232B}" srcOrd="0" destOrd="0" parTransId="{2B39BEA5-14D1-4501-AC4D-0621A57A988F}" sibTransId="{62F8A1C1-4228-48BA-9A1F-6D1ECF2A6B0F}"/>
    <dgm:cxn modelId="{EE8D6A39-AD5A-48BA-BE7A-999CBC7492DD}" type="presParOf" srcId="{BF894CA8-96AD-42A5-BAD0-B9899B84BDA4}" destId="{4D8330C8-DB4D-4B34-B93D-3EC647807385}" srcOrd="0" destOrd="0" presId="urn:microsoft.com/office/officeart/2005/8/layout/vList2"/>
    <dgm:cxn modelId="{1019CA48-D6F0-4406-ABB5-DB995AF6CBAF}" type="presParOf" srcId="{BF894CA8-96AD-42A5-BAD0-B9899B84BDA4}" destId="{9F4FBC8A-CB6D-4793-812F-F038DAEC91E1}" srcOrd="1" destOrd="0" presId="urn:microsoft.com/office/officeart/2005/8/layout/vList2"/>
    <dgm:cxn modelId="{8B907055-FCEE-4B00-99BA-7427CDF62E83}" type="presParOf" srcId="{BF894CA8-96AD-42A5-BAD0-B9899B84BDA4}" destId="{337B555E-6F3F-4AC4-86DC-DB38A8E4E2DF}" srcOrd="2" destOrd="0" presId="urn:microsoft.com/office/officeart/2005/8/layout/vList2"/>
    <dgm:cxn modelId="{011EB321-4C87-431B-B894-CB6517E58761}" type="presParOf" srcId="{BF894CA8-96AD-42A5-BAD0-B9899B84BDA4}" destId="{7A55E11B-A2CF-4DC6-8377-F8F2C0E94964}" srcOrd="3" destOrd="0" presId="urn:microsoft.com/office/officeart/2005/8/layout/vList2"/>
    <dgm:cxn modelId="{CECB2913-F834-4694-A6CC-14580EC60A04}" type="presParOf" srcId="{BF894CA8-96AD-42A5-BAD0-B9899B84BDA4}" destId="{77A0CCCB-09F3-4F67-93F9-74B6BB91CB9B}" srcOrd="4" destOrd="0" presId="urn:microsoft.com/office/officeart/2005/8/layout/vList2"/>
    <dgm:cxn modelId="{C721693A-1C74-423F-A637-0D3B30F352B1}" type="presParOf" srcId="{BF894CA8-96AD-42A5-BAD0-B9899B84BDA4}" destId="{31BFDEF3-111F-429E-A9CF-DF87467A62EA}" srcOrd="5" destOrd="0" presId="urn:microsoft.com/office/officeart/2005/8/layout/vList2"/>
    <dgm:cxn modelId="{3FC63372-CB89-4EDB-BB45-FCC88B5A1B1E}" type="presParOf" srcId="{BF894CA8-96AD-42A5-BAD0-B9899B84BDA4}" destId="{B8025890-2A41-41F2-A750-D10731F1C961}" srcOrd="6" destOrd="0" presId="urn:microsoft.com/office/officeart/2005/8/layout/vList2"/>
    <dgm:cxn modelId="{8AF5A381-D7E4-4217-921F-7C2121646079}" type="presParOf" srcId="{BF894CA8-96AD-42A5-BAD0-B9899B84BDA4}" destId="{092DF211-4515-4BCC-9EC9-28F8B639DBC1}" srcOrd="7" destOrd="0" presId="urn:microsoft.com/office/officeart/2005/8/layout/vList2"/>
    <dgm:cxn modelId="{691E8C80-815F-45F2-92B5-A6DA56E3021D}" type="presParOf" srcId="{BF894CA8-96AD-42A5-BAD0-B9899B84BDA4}" destId="{94B1A0A6-C9BE-490B-B930-5164FB778E5F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9E50B1-B49B-4EC4-BE0B-EC2F6F9B50EE}">
      <dsp:nvSpPr>
        <dsp:cNvPr id="0" name=""/>
        <dsp:cNvSpPr/>
      </dsp:nvSpPr>
      <dsp:spPr>
        <a:xfrm>
          <a:off x="1630447" y="0"/>
          <a:ext cx="7072974" cy="7072974"/>
        </a:xfrm>
        <a:prstGeom prst="ellipse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44" tIns="263144" rIns="263144" bIns="263144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700" kern="1200" dirty="0"/>
        </a:p>
      </dsp:txBody>
      <dsp:txXfrm>
        <a:off x="3930932" y="353648"/>
        <a:ext cx="2472004" cy="1060946"/>
      </dsp:txXfrm>
    </dsp:sp>
    <dsp:sp modelId="{557E64AB-9659-4488-8704-D6DA7F4199AF}">
      <dsp:nvSpPr>
        <dsp:cNvPr id="0" name=""/>
        <dsp:cNvSpPr/>
      </dsp:nvSpPr>
      <dsp:spPr>
        <a:xfrm>
          <a:off x="2465341" y="580249"/>
          <a:ext cx="5304730" cy="5198423"/>
        </a:xfrm>
        <a:prstGeom prst="ellipse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400" kern="1200" dirty="0"/>
        </a:p>
      </dsp:txBody>
      <dsp:txXfrm>
        <a:off x="3881704" y="905150"/>
        <a:ext cx="2472004" cy="974704"/>
      </dsp:txXfrm>
    </dsp:sp>
    <dsp:sp modelId="{D5191035-1364-4405-A196-5381602B3039}">
      <dsp:nvSpPr>
        <dsp:cNvPr id="0" name=""/>
        <dsp:cNvSpPr/>
      </dsp:nvSpPr>
      <dsp:spPr>
        <a:xfrm>
          <a:off x="3398054" y="789131"/>
          <a:ext cx="3439304" cy="3536487"/>
        </a:xfrm>
        <a:prstGeom prst="ellipse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>
              <a:solidFill>
                <a:schemeClr val="tx1"/>
              </a:solidFill>
            </a:rPr>
            <a:t>Patient</a:t>
          </a:r>
        </a:p>
      </dsp:txBody>
      <dsp:txXfrm>
        <a:off x="3901729" y="1673253"/>
        <a:ext cx="2431955" cy="17682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3B3357-F42D-4253-B8D4-7AD935E62070}">
      <dsp:nvSpPr>
        <dsp:cNvPr id="0" name=""/>
        <dsp:cNvSpPr/>
      </dsp:nvSpPr>
      <dsp:spPr>
        <a:xfrm>
          <a:off x="4924722" y="3049201"/>
          <a:ext cx="2342554" cy="23425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300" kern="1200" dirty="0">
              <a:latin typeface="Montserrat" panose="020B0604020202020204" charset="0"/>
            </a:rPr>
            <a:t>CQI</a:t>
          </a:r>
          <a:endParaRPr lang="en-AU" sz="6300" kern="1200" dirty="0">
            <a:latin typeface="Montserrat" panose="020B0604020202020204" charset="0"/>
          </a:endParaRPr>
        </a:p>
      </dsp:txBody>
      <dsp:txXfrm>
        <a:off x="5267781" y="3392260"/>
        <a:ext cx="1656436" cy="1656436"/>
      </dsp:txXfrm>
    </dsp:sp>
    <dsp:sp modelId="{ACD02E1B-2113-42B7-8E82-79E91D41EC64}">
      <dsp:nvSpPr>
        <dsp:cNvPr id="0" name=""/>
        <dsp:cNvSpPr/>
      </dsp:nvSpPr>
      <dsp:spPr>
        <a:xfrm rot="5479463">
          <a:off x="5848288" y="2197608"/>
          <a:ext cx="495422" cy="7964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1700" kern="1200">
            <a:latin typeface="Montserrat" panose="020B0604020202020204" charset="0"/>
          </a:endParaRPr>
        </a:p>
      </dsp:txBody>
      <dsp:txXfrm>
        <a:off x="5924319" y="2282608"/>
        <a:ext cx="346795" cy="477880"/>
      </dsp:txXfrm>
    </dsp:sp>
    <dsp:sp modelId="{36B62A6A-EBC4-49E0-81DB-E1D5D2D6A359}">
      <dsp:nvSpPr>
        <dsp:cNvPr id="0" name=""/>
        <dsp:cNvSpPr/>
      </dsp:nvSpPr>
      <dsp:spPr>
        <a:xfrm>
          <a:off x="5041850" y="6142"/>
          <a:ext cx="2108299" cy="21082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Montserrat" panose="020B0604020202020204" charset="0"/>
            </a:rPr>
            <a:t>NACCHO Framework</a:t>
          </a:r>
          <a:endParaRPr lang="en-AU" sz="1700" kern="1200" dirty="0">
            <a:latin typeface="Montserrat" panose="020B0604020202020204" charset="0"/>
          </a:endParaRPr>
        </a:p>
      </dsp:txBody>
      <dsp:txXfrm>
        <a:off x="5350603" y="314895"/>
        <a:ext cx="1490793" cy="1490793"/>
      </dsp:txXfrm>
    </dsp:sp>
    <dsp:sp modelId="{E7835D25-998A-4A56-AEBA-F3622D51A6AC}">
      <dsp:nvSpPr>
        <dsp:cNvPr id="0" name=""/>
        <dsp:cNvSpPr/>
      </dsp:nvSpPr>
      <dsp:spPr>
        <a:xfrm rot="8565177">
          <a:off x="7118480" y="2809300"/>
          <a:ext cx="495422" cy="7964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1700" kern="1200">
            <a:latin typeface="Montserrat" panose="020B0604020202020204" charset="0"/>
          </a:endParaRPr>
        </a:p>
      </dsp:txBody>
      <dsp:txXfrm>
        <a:off x="7251950" y="2923616"/>
        <a:ext cx="346795" cy="477880"/>
      </dsp:txXfrm>
    </dsp:sp>
    <dsp:sp modelId="{50157791-DDEF-4257-8A4C-9980B654371B}">
      <dsp:nvSpPr>
        <dsp:cNvPr id="0" name=""/>
        <dsp:cNvSpPr/>
      </dsp:nvSpPr>
      <dsp:spPr>
        <a:xfrm>
          <a:off x="7512583" y="1195984"/>
          <a:ext cx="2108299" cy="21082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Montserrat" panose="020B0604020202020204" charset="0"/>
            </a:rPr>
            <a:t>CQI Sub-committee</a:t>
          </a:r>
          <a:endParaRPr lang="en-AU" sz="1700" kern="1200" dirty="0">
            <a:latin typeface="Montserrat" panose="020B0604020202020204" charset="0"/>
          </a:endParaRPr>
        </a:p>
      </dsp:txBody>
      <dsp:txXfrm>
        <a:off x="7821336" y="1504737"/>
        <a:ext cx="1490793" cy="1490793"/>
      </dsp:txXfrm>
    </dsp:sp>
    <dsp:sp modelId="{9C4D9FC5-20C4-4F59-820F-0CED86CA466E}">
      <dsp:nvSpPr>
        <dsp:cNvPr id="0" name=""/>
        <dsp:cNvSpPr/>
      </dsp:nvSpPr>
      <dsp:spPr>
        <a:xfrm rot="11650892">
          <a:off x="7432191" y="4183759"/>
          <a:ext cx="495422" cy="7964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1700" kern="1200">
            <a:latin typeface="Montserrat" panose="020B0604020202020204" charset="0"/>
          </a:endParaRPr>
        </a:p>
      </dsp:txBody>
      <dsp:txXfrm>
        <a:off x="7578553" y="4361259"/>
        <a:ext cx="346795" cy="477880"/>
      </dsp:txXfrm>
    </dsp:sp>
    <dsp:sp modelId="{8279B778-D014-4B68-8DBE-DAC43EADE0E6}">
      <dsp:nvSpPr>
        <dsp:cNvPr id="0" name=""/>
        <dsp:cNvSpPr/>
      </dsp:nvSpPr>
      <dsp:spPr>
        <a:xfrm>
          <a:off x="8122804" y="3869536"/>
          <a:ext cx="2108299" cy="21082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Montserrat" panose="020B0604020202020204" charset="0"/>
            </a:rPr>
            <a:t>All DYHS staff</a:t>
          </a:r>
          <a:endParaRPr lang="en-AU" sz="1700" kern="1200" dirty="0">
            <a:latin typeface="Montserrat" panose="020B0604020202020204" charset="0"/>
          </a:endParaRPr>
        </a:p>
      </dsp:txBody>
      <dsp:txXfrm>
        <a:off x="8431557" y="4178289"/>
        <a:ext cx="1490793" cy="1490793"/>
      </dsp:txXfrm>
    </dsp:sp>
    <dsp:sp modelId="{03610390-98AB-4F8B-B429-979B3FA7E8A8}">
      <dsp:nvSpPr>
        <dsp:cNvPr id="0" name=""/>
        <dsp:cNvSpPr/>
      </dsp:nvSpPr>
      <dsp:spPr>
        <a:xfrm rot="14736606">
          <a:off x="6553191" y="5285990"/>
          <a:ext cx="495422" cy="7964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1700" kern="1200">
            <a:latin typeface="Montserrat" panose="020B0604020202020204" charset="0"/>
          </a:endParaRPr>
        </a:p>
      </dsp:txBody>
      <dsp:txXfrm>
        <a:off x="6658192" y="5512966"/>
        <a:ext cx="346795" cy="477880"/>
      </dsp:txXfrm>
    </dsp:sp>
    <dsp:sp modelId="{E29A21BA-880A-4AE3-8D3E-C993F468C508}">
      <dsp:nvSpPr>
        <dsp:cNvPr id="0" name=""/>
        <dsp:cNvSpPr/>
      </dsp:nvSpPr>
      <dsp:spPr>
        <a:xfrm>
          <a:off x="6413003" y="6013558"/>
          <a:ext cx="2108299" cy="21082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Montserrat" panose="020B0604020202020204" charset="0"/>
            </a:rPr>
            <a:t>CQI Champions</a:t>
          </a:r>
          <a:endParaRPr lang="en-AU" sz="1700" kern="1200" dirty="0">
            <a:latin typeface="Montserrat" panose="020B0604020202020204" charset="0"/>
          </a:endParaRPr>
        </a:p>
      </dsp:txBody>
      <dsp:txXfrm>
        <a:off x="6721756" y="6322311"/>
        <a:ext cx="1490793" cy="1490793"/>
      </dsp:txXfrm>
    </dsp:sp>
    <dsp:sp modelId="{ACC4501D-4F3A-485D-8D00-839C7F1FFF78}">
      <dsp:nvSpPr>
        <dsp:cNvPr id="0" name=""/>
        <dsp:cNvSpPr/>
      </dsp:nvSpPr>
      <dsp:spPr>
        <a:xfrm rot="17822320">
          <a:off x="5143385" y="5285990"/>
          <a:ext cx="495422" cy="7964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1700" kern="1200">
            <a:latin typeface="Montserrat" panose="020B0604020202020204" charset="0"/>
          </a:endParaRPr>
        </a:p>
      </dsp:txBody>
      <dsp:txXfrm rot="10800000">
        <a:off x="5183916" y="5511475"/>
        <a:ext cx="346795" cy="477880"/>
      </dsp:txXfrm>
    </dsp:sp>
    <dsp:sp modelId="{4A62CCF0-AEF8-4E26-8F9F-EC3E4E4D5AEB}">
      <dsp:nvSpPr>
        <dsp:cNvPr id="0" name=""/>
        <dsp:cNvSpPr/>
      </dsp:nvSpPr>
      <dsp:spPr>
        <a:xfrm>
          <a:off x="3670696" y="6013558"/>
          <a:ext cx="2108299" cy="21082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Montserrat" panose="020B0604020202020204" charset="0"/>
            </a:rPr>
            <a:t>CQI Lead</a:t>
          </a:r>
          <a:endParaRPr lang="en-AU" sz="1700" kern="1200" dirty="0">
            <a:latin typeface="Montserrat" panose="020B0604020202020204" charset="0"/>
          </a:endParaRPr>
        </a:p>
      </dsp:txBody>
      <dsp:txXfrm>
        <a:off x="3979449" y="6322311"/>
        <a:ext cx="1490793" cy="1490793"/>
      </dsp:txXfrm>
    </dsp:sp>
    <dsp:sp modelId="{42251975-4C72-41CC-AAA0-231A9CFABAF8}">
      <dsp:nvSpPr>
        <dsp:cNvPr id="0" name=""/>
        <dsp:cNvSpPr/>
      </dsp:nvSpPr>
      <dsp:spPr>
        <a:xfrm rot="20908034">
          <a:off x="4264386" y="4183759"/>
          <a:ext cx="495422" cy="7964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1700" kern="1200">
            <a:latin typeface="Montserrat" panose="020B0604020202020204" charset="0"/>
          </a:endParaRPr>
        </a:p>
      </dsp:txBody>
      <dsp:txXfrm rot="10800000">
        <a:off x="4265886" y="4357910"/>
        <a:ext cx="346795" cy="477880"/>
      </dsp:txXfrm>
    </dsp:sp>
    <dsp:sp modelId="{78409AA0-2F0A-4DC4-888A-34D350940588}">
      <dsp:nvSpPr>
        <dsp:cNvPr id="0" name=""/>
        <dsp:cNvSpPr/>
      </dsp:nvSpPr>
      <dsp:spPr>
        <a:xfrm>
          <a:off x="1960896" y="3869536"/>
          <a:ext cx="2108299" cy="21082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Montserrat" panose="020B0604020202020204" charset="0"/>
            </a:rPr>
            <a:t>Dr Daniel Hunt, Dr Richelle Douglas, CEO Tracey Brand</a:t>
          </a:r>
          <a:endParaRPr lang="en-AU" sz="1700" kern="1200" dirty="0">
            <a:latin typeface="Montserrat" panose="020B0604020202020204" charset="0"/>
          </a:endParaRPr>
        </a:p>
      </dsp:txBody>
      <dsp:txXfrm>
        <a:off x="2269649" y="4178289"/>
        <a:ext cx="1490793" cy="1490793"/>
      </dsp:txXfrm>
    </dsp:sp>
    <dsp:sp modelId="{6F65F9EA-40FD-4E80-AA65-35A7F0D5CEE3}">
      <dsp:nvSpPr>
        <dsp:cNvPr id="0" name=""/>
        <dsp:cNvSpPr/>
      </dsp:nvSpPr>
      <dsp:spPr>
        <a:xfrm rot="2393749">
          <a:off x="4578097" y="2809300"/>
          <a:ext cx="495422" cy="7964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1700" kern="1200">
            <a:latin typeface="Montserrat" panose="020B0604020202020204" charset="0"/>
          </a:endParaRPr>
        </a:p>
      </dsp:txBody>
      <dsp:txXfrm rot="10800000">
        <a:off x="4595396" y="2920930"/>
        <a:ext cx="346795" cy="477880"/>
      </dsp:txXfrm>
    </dsp:sp>
    <dsp:sp modelId="{80DBED95-A99F-4766-96BF-52DB9EF0CEC0}">
      <dsp:nvSpPr>
        <dsp:cNvPr id="0" name=""/>
        <dsp:cNvSpPr/>
      </dsp:nvSpPr>
      <dsp:spPr>
        <a:xfrm>
          <a:off x="2571117" y="1195984"/>
          <a:ext cx="2108299" cy="21082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Montserrat" panose="020B0604020202020204" charset="0"/>
            </a:rPr>
            <a:t>Board</a:t>
          </a:r>
          <a:endParaRPr lang="en-AU" sz="1700" kern="1200" dirty="0">
            <a:latin typeface="Montserrat" panose="020B0604020202020204" charset="0"/>
          </a:endParaRPr>
        </a:p>
      </dsp:txBody>
      <dsp:txXfrm>
        <a:off x="2879870" y="1504737"/>
        <a:ext cx="1490793" cy="14907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A81A0B-A1ED-4BD0-BD75-3E0D5A243CBC}">
      <dsp:nvSpPr>
        <dsp:cNvPr id="0" name=""/>
        <dsp:cNvSpPr/>
      </dsp:nvSpPr>
      <dsp:spPr>
        <a:xfrm>
          <a:off x="1183004" y="0"/>
          <a:ext cx="13407390" cy="6527006"/>
        </a:xfrm>
        <a:prstGeom prst="rightArrow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2417A9-C866-43B5-BAE5-C60B210C4AAE}">
      <dsp:nvSpPr>
        <dsp:cNvPr id="0" name=""/>
        <dsp:cNvSpPr/>
      </dsp:nvSpPr>
      <dsp:spPr>
        <a:xfrm>
          <a:off x="11841" y="1958102"/>
          <a:ext cx="3636479" cy="2610802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/>
            <a:t>How are we doing?</a:t>
          </a:r>
          <a:endParaRPr lang="en-AU" sz="4100" kern="1200"/>
        </a:p>
      </dsp:txBody>
      <dsp:txXfrm>
        <a:off x="139290" y="2085551"/>
        <a:ext cx="3381581" cy="2355904"/>
      </dsp:txXfrm>
    </dsp:sp>
    <dsp:sp modelId="{801B9122-5A72-48A9-9194-5594DA8DC417}">
      <dsp:nvSpPr>
        <dsp:cNvPr id="0" name=""/>
        <dsp:cNvSpPr/>
      </dsp:nvSpPr>
      <dsp:spPr>
        <a:xfrm>
          <a:off x="4049587" y="1958102"/>
          <a:ext cx="3636479" cy="2610802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/>
            <a:t>What problem are we trying to solve</a:t>
          </a:r>
          <a:endParaRPr lang="en-AU" sz="4100" kern="1200"/>
        </a:p>
      </dsp:txBody>
      <dsp:txXfrm>
        <a:off x="4177036" y="2085551"/>
        <a:ext cx="3381581" cy="2355904"/>
      </dsp:txXfrm>
    </dsp:sp>
    <dsp:sp modelId="{3BDAD7BD-4459-4AA5-B4E7-AF3F9EC8D497}">
      <dsp:nvSpPr>
        <dsp:cNvPr id="0" name=""/>
        <dsp:cNvSpPr/>
      </dsp:nvSpPr>
      <dsp:spPr>
        <a:xfrm>
          <a:off x="8087333" y="1958102"/>
          <a:ext cx="3636479" cy="2610802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/>
            <a:t>Can we do better?</a:t>
          </a:r>
          <a:endParaRPr lang="en-AU" sz="4100" kern="1200"/>
        </a:p>
      </dsp:txBody>
      <dsp:txXfrm>
        <a:off x="8214782" y="2085551"/>
        <a:ext cx="3381581" cy="2355904"/>
      </dsp:txXfrm>
    </dsp:sp>
    <dsp:sp modelId="{29D8D15F-67EA-45D0-8D67-B7D35D0FD453}">
      <dsp:nvSpPr>
        <dsp:cNvPr id="0" name=""/>
        <dsp:cNvSpPr/>
      </dsp:nvSpPr>
      <dsp:spPr>
        <a:xfrm>
          <a:off x="12125079" y="1958102"/>
          <a:ext cx="3636479" cy="2610802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/>
            <a:t>How will we know if it is better?</a:t>
          </a:r>
          <a:endParaRPr lang="en-AU" sz="4100" kern="1200"/>
        </a:p>
      </dsp:txBody>
      <dsp:txXfrm>
        <a:off x="12252528" y="2085551"/>
        <a:ext cx="3381581" cy="235590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5E3B6B-2159-4FBB-BDFD-470D935B46BE}">
      <dsp:nvSpPr>
        <dsp:cNvPr id="0" name=""/>
        <dsp:cNvSpPr/>
      </dsp:nvSpPr>
      <dsp:spPr>
        <a:xfrm>
          <a:off x="2083" y="795238"/>
          <a:ext cx="2625328" cy="1575196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Montserrat" panose="020B0604020202020204" charset="0"/>
            </a:rPr>
            <a:t>Otoscopy and </a:t>
          </a:r>
          <a:r>
            <a:rPr lang="en-US" sz="2600" kern="1200" dirty="0" err="1">
              <a:latin typeface="Montserrat" panose="020B0604020202020204" charset="0"/>
            </a:rPr>
            <a:t>Tymp</a:t>
          </a:r>
          <a:r>
            <a:rPr lang="en-US" sz="2600" kern="1200" dirty="0">
              <a:latin typeface="Montserrat" panose="020B0604020202020204" charset="0"/>
            </a:rPr>
            <a:t> screening</a:t>
          </a:r>
          <a:endParaRPr lang="en-AU" sz="2600" kern="1200" dirty="0">
            <a:latin typeface="Montserrat" panose="020B0604020202020204" charset="0"/>
          </a:endParaRPr>
        </a:p>
      </dsp:txBody>
      <dsp:txXfrm>
        <a:off x="2083" y="795238"/>
        <a:ext cx="2625328" cy="1575196"/>
      </dsp:txXfrm>
    </dsp:sp>
    <dsp:sp modelId="{A15AD8BA-BCD8-4B67-8805-FEA13625861E}">
      <dsp:nvSpPr>
        <dsp:cNvPr id="0" name=""/>
        <dsp:cNvSpPr/>
      </dsp:nvSpPr>
      <dsp:spPr>
        <a:xfrm>
          <a:off x="2889944" y="795238"/>
          <a:ext cx="2625328" cy="1575196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30387"/>
                <a:satOff val="814"/>
                <a:lumOff val="358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30387"/>
                <a:satOff val="814"/>
                <a:lumOff val="358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30387"/>
                <a:satOff val="814"/>
                <a:lumOff val="358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Montserrat" panose="020B0604020202020204" charset="0"/>
            </a:rPr>
            <a:t>Management of Acute OM</a:t>
          </a:r>
          <a:endParaRPr lang="en-AU" sz="2600" kern="1200" dirty="0">
            <a:latin typeface="Montserrat" panose="020B0604020202020204" charset="0"/>
          </a:endParaRPr>
        </a:p>
      </dsp:txBody>
      <dsp:txXfrm>
        <a:off x="2889944" y="795238"/>
        <a:ext cx="2625328" cy="1575196"/>
      </dsp:txXfrm>
    </dsp:sp>
    <dsp:sp modelId="{AC83E07E-CF67-4B54-B6C5-8B2E59594566}">
      <dsp:nvSpPr>
        <dsp:cNvPr id="0" name=""/>
        <dsp:cNvSpPr/>
      </dsp:nvSpPr>
      <dsp:spPr>
        <a:xfrm>
          <a:off x="5777805" y="795238"/>
          <a:ext cx="2625328" cy="1575196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60774"/>
                <a:satOff val="1628"/>
                <a:lumOff val="717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60774"/>
                <a:satOff val="1628"/>
                <a:lumOff val="717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60774"/>
                <a:satOff val="1628"/>
                <a:lumOff val="717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Montserrat" panose="020B0604020202020204" charset="0"/>
            </a:rPr>
            <a:t>Syphilis Management</a:t>
          </a:r>
          <a:endParaRPr lang="en-AU" sz="2600" kern="1200" dirty="0">
            <a:latin typeface="Montserrat" panose="020B0604020202020204" charset="0"/>
          </a:endParaRPr>
        </a:p>
      </dsp:txBody>
      <dsp:txXfrm>
        <a:off x="5777805" y="795238"/>
        <a:ext cx="2625328" cy="1575196"/>
      </dsp:txXfrm>
    </dsp:sp>
    <dsp:sp modelId="{E8763088-1B26-44F0-9CF8-70633954B9F4}">
      <dsp:nvSpPr>
        <dsp:cNvPr id="0" name=""/>
        <dsp:cNvSpPr/>
      </dsp:nvSpPr>
      <dsp:spPr>
        <a:xfrm>
          <a:off x="8665666" y="795238"/>
          <a:ext cx="2625328" cy="1575196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91161"/>
                <a:satOff val="2442"/>
                <a:lumOff val="1076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91161"/>
                <a:satOff val="2442"/>
                <a:lumOff val="1076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91161"/>
                <a:satOff val="2442"/>
                <a:lumOff val="1076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Montserrat" panose="020B0604020202020204" charset="0"/>
            </a:rPr>
            <a:t>Chlamydia Treatment</a:t>
          </a:r>
          <a:endParaRPr lang="en-AU" sz="2600" kern="1200" dirty="0">
            <a:latin typeface="Montserrat" panose="020B0604020202020204" charset="0"/>
          </a:endParaRPr>
        </a:p>
      </dsp:txBody>
      <dsp:txXfrm>
        <a:off x="8665666" y="795238"/>
        <a:ext cx="2625328" cy="1575196"/>
      </dsp:txXfrm>
    </dsp:sp>
    <dsp:sp modelId="{EEAD77F2-BC07-4D42-B706-8BDF89540A84}">
      <dsp:nvSpPr>
        <dsp:cNvPr id="0" name=""/>
        <dsp:cNvSpPr/>
      </dsp:nvSpPr>
      <dsp:spPr>
        <a:xfrm>
          <a:off x="11553527" y="795238"/>
          <a:ext cx="2625328" cy="1575196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121548"/>
                <a:satOff val="3256"/>
                <a:lumOff val="1434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121548"/>
                <a:satOff val="3256"/>
                <a:lumOff val="1434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121548"/>
                <a:satOff val="3256"/>
                <a:lumOff val="1434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Montserrat" panose="020B0604020202020204" charset="0"/>
            </a:rPr>
            <a:t>Hepatitis C</a:t>
          </a:r>
          <a:endParaRPr lang="en-AU" sz="2600" kern="1200" dirty="0">
            <a:latin typeface="Montserrat" panose="020B0604020202020204" charset="0"/>
          </a:endParaRPr>
        </a:p>
      </dsp:txBody>
      <dsp:txXfrm>
        <a:off x="11553527" y="795238"/>
        <a:ext cx="2625328" cy="1575196"/>
      </dsp:txXfrm>
    </dsp:sp>
    <dsp:sp modelId="{1A3A01AB-4BA5-4938-AE7B-D99CBFC04E57}">
      <dsp:nvSpPr>
        <dsp:cNvPr id="0" name=""/>
        <dsp:cNvSpPr/>
      </dsp:nvSpPr>
      <dsp:spPr>
        <a:xfrm>
          <a:off x="14441388" y="795238"/>
          <a:ext cx="2625328" cy="1575196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151936"/>
                <a:satOff val="4070"/>
                <a:lumOff val="1793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151936"/>
                <a:satOff val="4070"/>
                <a:lumOff val="1793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151936"/>
                <a:satOff val="4070"/>
                <a:lumOff val="1793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Montserrat" panose="020B0604020202020204" charset="0"/>
            </a:rPr>
            <a:t>Syphilis</a:t>
          </a:r>
          <a:endParaRPr lang="en-AU" sz="2600" kern="1200" dirty="0">
            <a:latin typeface="Montserrat" panose="020B0604020202020204" charset="0"/>
          </a:endParaRPr>
        </a:p>
      </dsp:txBody>
      <dsp:txXfrm>
        <a:off x="14441388" y="795238"/>
        <a:ext cx="2625328" cy="1575196"/>
      </dsp:txXfrm>
    </dsp:sp>
    <dsp:sp modelId="{C5119B48-C4A8-4AEF-85C1-13A84C8AF557}">
      <dsp:nvSpPr>
        <dsp:cNvPr id="0" name=""/>
        <dsp:cNvSpPr/>
      </dsp:nvSpPr>
      <dsp:spPr>
        <a:xfrm>
          <a:off x="2083" y="2632967"/>
          <a:ext cx="2625328" cy="1575196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182323"/>
                <a:satOff val="4885"/>
                <a:lumOff val="2152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182323"/>
                <a:satOff val="4885"/>
                <a:lumOff val="2152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182323"/>
                <a:satOff val="4885"/>
                <a:lumOff val="2152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Montserrat" panose="020B0604020202020204" charset="0"/>
            </a:rPr>
            <a:t>Atrial Fibrillation </a:t>
          </a:r>
          <a:endParaRPr lang="en-AU" sz="2600" kern="1200" dirty="0">
            <a:latin typeface="Montserrat" panose="020B0604020202020204" charset="0"/>
          </a:endParaRPr>
        </a:p>
      </dsp:txBody>
      <dsp:txXfrm>
        <a:off x="2083" y="2632967"/>
        <a:ext cx="2625328" cy="1575196"/>
      </dsp:txXfrm>
    </dsp:sp>
    <dsp:sp modelId="{7DD40317-F2F0-4D41-B6C7-1A490AC04278}">
      <dsp:nvSpPr>
        <dsp:cNvPr id="0" name=""/>
        <dsp:cNvSpPr/>
      </dsp:nvSpPr>
      <dsp:spPr>
        <a:xfrm>
          <a:off x="2889944" y="2632967"/>
          <a:ext cx="2625328" cy="1575196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212710"/>
                <a:satOff val="5699"/>
                <a:lumOff val="251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212710"/>
                <a:satOff val="5699"/>
                <a:lumOff val="251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212710"/>
                <a:satOff val="5699"/>
                <a:lumOff val="251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Montserrat" panose="020B0604020202020204" charset="0"/>
            </a:rPr>
            <a:t>Schizophrenia </a:t>
          </a:r>
          <a:endParaRPr lang="en-AU" sz="2600" kern="1200" dirty="0">
            <a:latin typeface="Montserrat" panose="020B0604020202020204" charset="0"/>
          </a:endParaRPr>
        </a:p>
      </dsp:txBody>
      <dsp:txXfrm>
        <a:off x="2889944" y="2632967"/>
        <a:ext cx="2625328" cy="1575196"/>
      </dsp:txXfrm>
    </dsp:sp>
    <dsp:sp modelId="{E61BD14C-B26A-4483-92BB-09E3475461D8}">
      <dsp:nvSpPr>
        <dsp:cNvPr id="0" name=""/>
        <dsp:cNvSpPr/>
      </dsp:nvSpPr>
      <dsp:spPr>
        <a:xfrm>
          <a:off x="5777805" y="2632967"/>
          <a:ext cx="2625328" cy="1575196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243097"/>
                <a:satOff val="6513"/>
                <a:lumOff val="2869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243097"/>
                <a:satOff val="6513"/>
                <a:lumOff val="2869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243097"/>
                <a:satOff val="6513"/>
                <a:lumOff val="2869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Montserrat" panose="020B0604020202020204" charset="0"/>
            </a:rPr>
            <a:t>Gestational Diabetes Mx</a:t>
          </a:r>
          <a:endParaRPr lang="en-AU" sz="2600" kern="1200" dirty="0">
            <a:latin typeface="Montserrat" panose="020B0604020202020204" charset="0"/>
          </a:endParaRPr>
        </a:p>
      </dsp:txBody>
      <dsp:txXfrm>
        <a:off x="5777805" y="2632967"/>
        <a:ext cx="2625328" cy="1575196"/>
      </dsp:txXfrm>
    </dsp:sp>
    <dsp:sp modelId="{ECB63DCB-57BF-4D59-A09B-0611298ED918}">
      <dsp:nvSpPr>
        <dsp:cNvPr id="0" name=""/>
        <dsp:cNvSpPr/>
      </dsp:nvSpPr>
      <dsp:spPr>
        <a:xfrm>
          <a:off x="8665666" y="2632967"/>
          <a:ext cx="2625328" cy="1575196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273484"/>
                <a:satOff val="7327"/>
                <a:lumOff val="3228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273484"/>
                <a:satOff val="7327"/>
                <a:lumOff val="3228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273484"/>
                <a:satOff val="7327"/>
                <a:lumOff val="3228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Montserrat" panose="020B0604020202020204" charset="0"/>
            </a:rPr>
            <a:t>Rheumatic Heart Disease </a:t>
          </a:r>
          <a:endParaRPr lang="en-AU" sz="2600" kern="1200" dirty="0">
            <a:latin typeface="Montserrat" panose="020B0604020202020204" charset="0"/>
          </a:endParaRPr>
        </a:p>
      </dsp:txBody>
      <dsp:txXfrm>
        <a:off x="8665666" y="2632967"/>
        <a:ext cx="2625328" cy="1575196"/>
      </dsp:txXfrm>
    </dsp:sp>
    <dsp:sp modelId="{40341A7B-934E-4DC4-A380-4BB90B617EC4}">
      <dsp:nvSpPr>
        <dsp:cNvPr id="0" name=""/>
        <dsp:cNvSpPr/>
      </dsp:nvSpPr>
      <dsp:spPr>
        <a:xfrm>
          <a:off x="11553527" y="2632967"/>
          <a:ext cx="2625328" cy="1575196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303871"/>
                <a:satOff val="8141"/>
                <a:lumOff val="3586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303871"/>
                <a:satOff val="8141"/>
                <a:lumOff val="3586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303871"/>
                <a:satOff val="8141"/>
                <a:lumOff val="3586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Montserrat" panose="020B0604020202020204" charset="0"/>
            </a:rPr>
            <a:t>Heart Failure Mx</a:t>
          </a:r>
          <a:endParaRPr lang="en-AU" sz="2600" kern="1200" dirty="0">
            <a:latin typeface="Montserrat" panose="020B0604020202020204" charset="0"/>
          </a:endParaRPr>
        </a:p>
      </dsp:txBody>
      <dsp:txXfrm>
        <a:off x="11553527" y="2632967"/>
        <a:ext cx="2625328" cy="1575196"/>
      </dsp:txXfrm>
    </dsp:sp>
    <dsp:sp modelId="{30E9D554-9DF7-420B-9C38-6FD5BCDDC7E0}">
      <dsp:nvSpPr>
        <dsp:cNvPr id="0" name=""/>
        <dsp:cNvSpPr/>
      </dsp:nvSpPr>
      <dsp:spPr>
        <a:xfrm>
          <a:off x="14441388" y="2632967"/>
          <a:ext cx="2625328" cy="1575196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334258"/>
                <a:satOff val="8955"/>
                <a:lumOff val="394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334258"/>
                <a:satOff val="8955"/>
                <a:lumOff val="394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334258"/>
                <a:satOff val="8955"/>
                <a:lumOff val="394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Montserrat" panose="020B0604020202020204" charset="0"/>
            </a:rPr>
            <a:t>Osteoarthritis</a:t>
          </a:r>
          <a:endParaRPr lang="en-AU" sz="2600" kern="1200" dirty="0">
            <a:latin typeface="Montserrat" panose="020B0604020202020204" charset="0"/>
          </a:endParaRPr>
        </a:p>
      </dsp:txBody>
      <dsp:txXfrm>
        <a:off x="14441388" y="2632967"/>
        <a:ext cx="2625328" cy="1575196"/>
      </dsp:txXfrm>
    </dsp:sp>
    <dsp:sp modelId="{A6E6A909-89BD-485C-8D6D-2743A3A52A40}">
      <dsp:nvSpPr>
        <dsp:cNvPr id="0" name=""/>
        <dsp:cNvSpPr/>
      </dsp:nvSpPr>
      <dsp:spPr>
        <a:xfrm>
          <a:off x="2083" y="4470697"/>
          <a:ext cx="2625328" cy="1575196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303871"/>
                <a:satOff val="8141"/>
                <a:lumOff val="3586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303871"/>
                <a:satOff val="8141"/>
                <a:lumOff val="3586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303871"/>
                <a:satOff val="8141"/>
                <a:lumOff val="3586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Montserrat" panose="020B0604020202020204" charset="0"/>
            </a:rPr>
            <a:t>Diabetes Management </a:t>
          </a:r>
          <a:endParaRPr lang="en-AU" sz="2600" kern="1200" dirty="0">
            <a:latin typeface="Montserrat" panose="020B0604020202020204" charset="0"/>
          </a:endParaRPr>
        </a:p>
      </dsp:txBody>
      <dsp:txXfrm>
        <a:off x="2083" y="4470697"/>
        <a:ext cx="2625328" cy="1575196"/>
      </dsp:txXfrm>
    </dsp:sp>
    <dsp:sp modelId="{1F2A3284-1A3C-45D2-A5AB-797BB56D57DB}">
      <dsp:nvSpPr>
        <dsp:cNvPr id="0" name=""/>
        <dsp:cNvSpPr/>
      </dsp:nvSpPr>
      <dsp:spPr>
        <a:xfrm>
          <a:off x="2889944" y="4470697"/>
          <a:ext cx="2625328" cy="1575196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273484"/>
                <a:satOff val="7327"/>
                <a:lumOff val="3228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273484"/>
                <a:satOff val="7327"/>
                <a:lumOff val="3228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273484"/>
                <a:satOff val="7327"/>
                <a:lumOff val="3228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600" kern="1200" dirty="0">
              <a:latin typeface="Montserrat" panose="020B0604020202020204" charset="0"/>
            </a:rPr>
            <a:t>Osteoporosis screening </a:t>
          </a:r>
        </a:p>
      </dsp:txBody>
      <dsp:txXfrm>
        <a:off x="2889944" y="4470697"/>
        <a:ext cx="2625328" cy="1575196"/>
      </dsp:txXfrm>
    </dsp:sp>
    <dsp:sp modelId="{DB6C0F86-B4C3-4F4F-9522-65154435C400}">
      <dsp:nvSpPr>
        <dsp:cNvPr id="0" name=""/>
        <dsp:cNvSpPr/>
      </dsp:nvSpPr>
      <dsp:spPr>
        <a:xfrm>
          <a:off x="5777805" y="4470697"/>
          <a:ext cx="2625328" cy="1575196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243097"/>
                <a:satOff val="6513"/>
                <a:lumOff val="2869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243097"/>
                <a:satOff val="6513"/>
                <a:lumOff val="2869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243097"/>
                <a:satOff val="6513"/>
                <a:lumOff val="2869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Montserrat" panose="020B0604020202020204" charset="0"/>
            </a:rPr>
            <a:t>CST and Colposcopy Audit </a:t>
          </a:r>
          <a:endParaRPr lang="en-AU" sz="2600" kern="1200" dirty="0">
            <a:latin typeface="Montserrat" panose="020B0604020202020204" charset="0"/>
          </a:endParaRPr>
        </a:p>
      </dsp:txBody>
      <dsp:txXfrm>
        <a:off x="5777805" y="4470697"/>
        <a:ext cx="2625328" cy="1575196"/>
      </dsp:txXfrm>
    </dsp:sp>
    <dsp:sp modelId="{AFA70FF5-C5DE-4F26-AF0D-0AC1CA5A770F}">
      <dsp:nvSpPr>
        <dsp:cNvPr id="0" name=""/>
        <dsp:cNvSpPr/>
      </dsp:nvSpPr>
      <dsp:spPr>
        <a:xfrm>
          <a:off x="8665666" y="4470697"/>
          <a:ext cx="2625328" cy="1575196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212710"/>
                <a:satOff val="5699"/>
                <a:lumOff val="251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212710"/>
                <a:satOff val="5699"/>
                <a:lumOff val="251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212710"/>
                <a:satOff val="5699"/>
                <a:lumOff val="251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600" kern="1200" dirty="0">
              <a:latin typeface="Montserrat" panose="020B0604020202020204" charset="0"/>
            </a:rPr>
            <a:t>Chlamydia Management</a:t>
          </a:r>
        </a:p>
      </dsp:txBody>
      <dsp:txXfrm>
        <a:off x="8665666" y="4470697"/>
        <a:ext cx="2625328" cy="1575196"/>
      </dsp:txXfrm>
    </dsp:sp>
    <dsp:sp modelId="{46DAC572-84E4-4B9D-ADAF-1EA52469DAF8}">
      <dsp:nvSpPr>
        <dsp:cNvPr id="0" name=""/>
        <dsp:cNvSpPr/>
      </dsp:nvSpPr>
      <dsp:spPr>
        <a:xfrm>
          <a:off x="11553527" y="4470697"/>
          <a:ext cx="2625328" cy="1575196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182323"/>
                <a:satOff val="4885"/>
                <a:lumOff val="2152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182323"/>
                <a:satOff val="4885"/>
                <a:lumOff val="2152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182323"/>
                <a:satOff val="4885"/>
                <a:lumOff val="2152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600" kern="1200" dirty="0">
              <a:latin typeface="Montserrat" panose="020B0604020202020204" charset="0"/>
            </a:rPr>
            <a:t>Otoscopy and </a:t>
          </a:r>
          <a:r>
            <a:rPr lang="en-AU" sz="2600" kern="1200" dirty="0" err="1">
              <a:latin typeface="Montserrat" panose="020B0604020202020204" charset="0"/>
            </a:rPr>
            <a:t>Tymp</a:t>
          </a:r>
          <a:r>
            <a:rPr lang="en-AU" sz="2600" kern="1200" dirty="0">
              <a:latin typeface="Montserrat" panose="020B0604020202020204" charset="0"/>
            </a:rPr>
            <a:t> screening</a:t>
          </a:r>
        </a:p>
      </dsp:txBody>
      <dsp:txXfrm>
        <a:off x="11553527" y="4470697"/>
        <a:ext cx="2625328" cy="1575196"/>
      </dsp:txXfrm>
    </dsp:sp>
    <dsp:sp modelId="{DA2289E2-91A9-4D9E-B1BC-AF99B5E90585}">
      <dsp:nvSpPr>
        <dsp:cNvPr id="0" name=""/>
        <dsp:cNvSpPr/>
      </dsp:nvSpPr>
      <dsp:spPr>
        <a:xfrm>
          <a:off x="14441388" y="4470697"/>
          <a:ext cx="2625328" cy="1575196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151936"/>
                <a:satOff val="4070"/>
                <a:lumOff val="1793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151936"/>
                <a:satOff val="4070"/>
                <a:lumOff val="1793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151936"/>
                <a:satOff val="4070"/>
                <a:lumOff val="1793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600" kern="1200" dirty="0">
              <a:latin typeface="Montserrat" panose="020B0604020202020204" charset="0"/>
            </a:rPr>
            <a:t>Management of Depression</a:t>
          </a:r>
        </a:p>
      </dsp:txBody>
      <dsp:txXfrm>
        <a:off x="14441388" y="4470697"/>
        <a:ext cx="2625328" cy="1575196"/>
      </dsp:txXfrm>
    </dsp:sp>
    <dsp:sp modelId="{CB830CD7-B7D6-4B91-8881-6BA4BA0B6A59}">
      <dsp:nvSpPr>
        <dsp:cNvPr id="0" name=""/>
        <dsp:cNvSpPr/>
      </dsp:nvSpPr>
      <dsp:spPr>
        <a:xfrm>
          <a:off x="2889944" y="6308427"/>
          <a:ext cx="2625328" cy="1575196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121548"/>
                <a:satOff val="3256"/>
                <a:lumOff val="1434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121548"/>
                <a:satOff val="3256"/>
                <a:lumOff val="1434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121548"/>
                <a:satOff val="3256"/>
                <a:lumOff val="1434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Montserrat" panose="020B0604020202020204" charset="0"/>
            </a:rPr>
            <a:t>CKD screening</a:t>
          </a:r>
          <a:endParaRPr lang="en-AU" sz="2600" kern="1200" dirty="0">
            <a:latin typeface="Montserrat" panose="020B0604020202020204" charset="0"/>
          </a:endParaRPr>
        </a:p>
      </dsp:txBody>
      <dsp:txXfrm>
        <a:off x="2889944" y="6308427"/>
        <a:ext cx="2625328" cy="1575196"/>
      </dsp:txXfrm>
    </dsp:sp>
    <dsp:sp modelId="{27E0D76C-5EBE-4255-B086-B2D96FACFD36}">
      <dsp:nvSpPr>
        <dsp:cNvPr id="0" name=""/>
        <dsp:cNvSpPr/>
      </dsp:nvSpPr>
      <dsp:spPr>
        <a:xfrm>
          <a:off x="5777805" y="6308427"/>
          <a:ext cx="2625328" cy="1575196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91161"/>
                <a:satOff val="2442"/>
                <a:lumOff val="1076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91161"/>
                <a:satOff val="2442"/>
                <a:lumOff val="1076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91161"/>
                <a:satOff val="2442"/>
                <a:lumOff val="1076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600" kern="1200" dirty="0">
              <a:latin typeface="Montserrat" panose="020B0604020202020204" charset="0"/>
            </a:rPr>
            <a:t>CV High Risk &amp; Optimal Care </a:t>
          </a:r>
        </a:p>
      </dsp:txBody>
      <dsp:txXfrm>
        <a:off x="5777805" y="6308427"/>
        <a:ext cx="2625328" cy="1575196"/>
      </dsp:txXfrm>
    </dsp:sp>
    <dsp:sp modelId="{0B1BF53B-F127-4779-9E38-11B8F434735E}">
      <dsp:nvSpPr>
        <dsp:cNvPr id="0" name=""/>
        <dsp:cNvSpPr/>
      </dsp:nvSpPr>
      <dsp:spPr>
        <a:xfrm>
          <a:off x="8665666" y="6308427"/>
          <a:ext cx="2625328" cy="1575196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60774"/>
                <a:satOff val="1628"/>
                <a:lumOff val="717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60774"/>
                <a:satOff val="1628"/>
                <a:lumOff val="717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60774"/>
                <a:satOff val="1628"/>
                <a:lumOff val="717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600" kern="1200" dirty="0">
              <a:latin typeface="Montserrat" panose="020B0604020202020204" charset="0"/>
            </a:rPr>
            <a:t>Smokers: Assess &amp; Mx</a:t>
          </a:r>
        </a:p>
      </dsp:txBody>
      <dsp:txXfrm>
        <a:off x="8665666" y="6308427"/>
        <a:ext cx="2625328" cy="1575196"/>
      </dsp:txXfrm>
    </dsp:sp>
    <dsp:sp modelId="{B6068A40-76E0-4FF6-BF11-FA46279191B2}">
      <dsp:nvSpPr>
        <dsp:cNvPr id="0" name=""/>
        <dsp:cNvSpPr/>
      </dsp:nvSpPr>
      <dsp:spPr>
        <a:xfrm>
          <a:off x="11553527" y="6308427"/>
          <a:ext cx="2625328" cy="1575196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30387"/>
                <a:satOff val="814"/>
                <a:lumOff val="358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30387"/>
                <a:satOff val="814"/>
                <a:lumOff val="358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30387"/>
                <a:satOff val="814"/>
                <a:lumOff val="358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600" kern="1200" dirty="0">
              <a:latin typeface="Montserrat" panose="020B0604020202020204" charset="0"/>
            </a:rPr>
            <a:t>Periodontal disease &amp; DM Mx</a:t>
          </a:r>
        </a:p>
      </dsp:txBody>
      <dsp:txXfrm>
        <a:off x="11553527" y="6308427"/>
        <a:ext cx="2625328" cy="157519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8330C8-DB4D-4B34-B93D-3EC647807385}">
      <dsp:nvSpPr>
        <dsp:cNvPr id="0" name=""/>
        <dsp:cNvSpPr/>
      </dsp:nvSpPr>
      <dsp:spPr>
        <a:xfrm>
          <a:off x="0" y="43101"/>
          <a:ext cx="10731824" cy="117526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>
              <a:latin typeface="Montserrat" panose="020B0604020202020204" charset="0"/>
            </a:rPr>
            <a:t>Staff/Corporate understanding</a:t>
          </a:r>
          <a:endParaRPr lang="en-AU" sz="4900" kern="1200" dirty="0">
            <a:latin typeface="Montserrat" panose="020B0604020202020204" charset="0"/>
          </a:endParaRPr>
        </a:p>
      </dsp:txBody>
      <dsp:txXfrm>
        <a:off x="57372" y="100473"/>
        <a:ext cx="10617080" cy="1060520"/>
      </dsp:txXfrm>
    </dsp:sp>
    <dsp:sp modelId="{337B555E-6F3F-4AC4-86DC-DB38A8E4E2DF}">
      <dsp:nvSpPr>
        <dsp:cNvPr id="0" name=""/>
        <dsp:cNvSpPr/>
      </dsp:nvSpPr>
      <dsp:spPr>
        <a:xfrm>
          <a:off x="0" y="1359486"/>
          <a:ext cx="10731824" cy="117526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>
              <a:latin typeface="Montserrat" panose="020B0604020202020204" charset="0"/>
            </a:rPr>
            <a:t>F</a:t>
          </a:r>
          <a:r>
            <a:rPr lang="en-AU" sz="4900" kern="1200">
              <a:latin typeface="Montserrat" panose="020B0604020202020204" charset="0"/>
            </a:rPr>
            <a:t>unding</a:t>
          </a:r>
        </a:p>
      </dsp:txBody>
      <dsp:txXfrm>
        <a:off x="57372" y="1416858"/>
        <a:ext cx="10617080" cy="1060520"/>
      </dsp:txXfrm>
    </dsp:sp>
    <dsp:sp modelId="{77A0CCCB-09F3-4F67-93F9-74B6BB91CB9B}">
      <dsp:nvSpPr>
        <dsp:cNvPr id="0" name=""/>
        <dsp:cNvSpPr/>
      </dsp:nvSpPr>
      <dsp:spPr>
        <a:xfrm>
          <a:off x="0" y="2675871"/>
          <a:ext cx="10731824" cy="117526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>
              <a:latin typeface="Montserrat" panose="020B0604020202020204" charset="0"/>
            </a:rPr>
            <a:t>A</a:t>
          </a:r>
          <a:r>
            <a:rPr lang="en-AU" sz="4900" kern="1200">
              <a:latin typeface="Montserrat" panose="020B0604020202020204" charset="0"/>
            </a:rPr>
            <a:t>ttitudes/resistance to change</a:t>
          </a:r>
        </a:p>
      </dsp:txBody>
      <dsp:txXfrm>
        <a:off x="57372" y="2733243"/>
        <a:ext cx="10617080" cy="1060520"/>
      </dsp:txXfrm>
    </dsp:sp>
    <dsp:sp modelId="{B8025890-2A41-41F2-A750-D10731F1C961}">
      <dsp:nvSpPr>
        <dsp:cNvPr id="0" name=""/>
        <dsp:cNvSpPr/>
      </dsp:nvSpPr>
      <dsp:spPr>
        <a:xfrm>
          <a:off x="0" y="3992256"/>
          <a:ext cx="10731824" cy="117526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>
              <a:latin typeface="Montserrat" panose="020B0604020202020204" charset="0"/>
            </a:rPr>
            <a:t>T</a:t>
          </a:r>
          <a:r>
            <a:rPr lang="en-AU" sz="4900" kern="1200">
              <a:latin typeface="Montserrat" panose="020B0604020202020204" charset="0"/>
            </a:rPr>
            <a:t>ime</a:t>
          </a:r>
        </a:p>
      </dsp:txBody>
      <dsp:txXfrm>
        <a:off x="57372" y="4049628"/>
        <a:ext cx="10617080" cy="1060520"/>
      </dsp:txXfrm>
    </dsp:sp>
    <dsp:sp modelId="{94B1A0A6-C9BE-490B-B930-5164FB778E5F}">
      <dsp:nvSpPr>
        <dsp:cNvPr id="0" name=""/>
        <dsp:cNvSpPr/>
      </dsp:nvSpPr>
      <dsp:spPr>
        <a:xfrm>
          <a:off x="0" y="5308640"/>
          <a:ext cx="10731824" cy="117526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>
              <a:latin typeface="Montserrat" panose="020B0604020202020204" charset="0"/>
            </a:rPr>
            <a:t>C</a:t>
          </a:r>
          <a:r>
            <a:rPr lang="en-AU" sz="4900" kern="1200">
              <a:latin typeface="Montserrat" panose="020B0604020202020204" charset="0"/>
            </a:rPr>
            <a:t>ompeting priorities</a:t>
          </a:r>
        </a:p>
      </dsp:txBody>
      <dsp:txXfrm>
        <a:off x="57372" y="5366012"/>
        <a:ext cx="10617080" cy="10605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E9C0ED-DDED-4DA8-B247-3A7CC527EF88}" type="datetimeFigureOut">
              <a:rPr lang="en-AU" smtClean="0"/>
              <a:t>15/07/2024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F2980B-3F2B-4D08-9BF2-36E7C4283CD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81710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F2980B-3F2B-4D08-9BF2-36E7C4283CD0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907747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ts val="4200"/>
              </a:lnSpc>
            </a:pPr>
            <a:endParaRPr lang="en-AU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F2980B-3F2B-4D08-9BF2-36E7C4283CD0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106774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F2980B-3F2B-4D08-9BF2-36E7C4283CD0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579711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55650" lvl="1" indent="-377825" algn="l">
              <a:lnSpc>
                <a:spcPts val="5215"/>
              </a:lnSpc>
              <a:buFont typeface="Arial"/>
              <a:buChar char="•"/>
            </a:pPr>
            <a:r>
              <a:rPr lang="en-US" sz="3500" spc="70" dirty="0">
                <a:solidFill>
                  <a:srgbClr val="FFFFFF"/>
                </a:solidFill>
                <a:latin typeface="Montserrat" panose="020B0604020202020204" charset="0"/>
              </a:rPr>
              <a:t>Primary Care </a:t>
            </a:r>
            <a:r>
              <a:rPr lang="en-US" sz="1200" spc="0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3500" spc="70" dirty="0">
                <a:solidFill>
                  <a:srgbClr val="FFFFFF"/>
                </a:solidFill>
                <a:latin typeface="Montserrat" panose="020B0604020202020204" charset="0"/>
              </a:rPr>
              <a:t>Dental Services</a:t>
            </a:r>
          </a:p>
          <a:p>
            <a:pPr marL="755650" lvl="1" indent="-377825">
              <a:lnSpc>
                <a:spcPts val="5215"/>
              </a:lnSpc>
              <a:buFont typeface="Arial"/>
              <a:buChar char="•"/>
            </a:pPr>
            <a:r>
              <a:rPr lang="en-US" sz="3500" spc="70" dirty="0">
                <a:solidFill>
                  <a:srgbClr val="FFFFFF"/>
                </a:solidFill>
                <a:latin typeface="Montserrat" panose="020B0604020202020204" charset="0"/>
              </a:rPr>
              <a:t>Podiatry, Sexual health</a:t>
            </a:r>
          </a:p>
          <a:p>
            <a:pPr marL="755650" lvl="1" indent="-377825">
              <a:lnSpc>
                <a:spcPts val="5215"/>
              </a:lnSpc>
              <a:buFont typeface="Arial"/>
              <a:buChar char="•"/>
            </a:pPr>
            <a:r>
              <a:rPr lang="en-US" sz="3500" spc="70" dirty="0">
                <a:solidFill>
                  <a:srgbClr val="FFFFFF"/>
                </a:solidFill>
                <a:latin typeface="Montserrat" panose="020B0604020202020204" charset="0"/>
              </a:rPr>
              <a:t>Environmental Health</a:t>
            </a:r>
          </a:p>
          <a:p>
            <a:pPr marL="377825" lvl="1" indent="0">
              <a:lnSpc>
                <a:spcPts val="5215"/>
              </a:lnSpc>
              <a:buFont typeface="Arial" panose="020B0604020202020204" pitchFamily="34" charset="0"/>
              <a:buNone/>
            </a:pPr>
            <a:r>
              <a:rPr lang="en-US" sz="3500" spc="70" dirty="0">
                <a:solidFill>
                  <a:srgbClr val="FFFFFF"/>
                </a:solidFill>
                <a:latin typeface="Montserrat"/>
              </a:rPr>
              <a:t>        Maternal &amp; Child health and Paediatric Clinic</a:t>
            </a:r>
          </a:p>
          <a:p>
            <a:pPr marL="755650" lvl="1" indent="-377825" algn="l">
              <a:lnSpc>
                <a:spcPts val="5215"/>
              </a:lnSpc>
              <a:buFont typeface="Arial"/>
              <a:buChar char="•"/>
            </a:pPr>
            <a:r>
              <a:rPr lang="en-US" sz="3500" spc="70" dirty="0">
                <a:solidFill>
                  <a:srgbClr val="FFFFFF"/>
                </a:solidFill>
                <a:latin typeface="Montserrat"/>
              </a:rPr>
              <a:t>Aboriginal Disability Support Program</a:t>
            </a:r>
            <a:endParaRPr lang="en-US" sz="3500" spc="70" dirty="0">
              <a:solidFill>
                <a:srgbClr val="FFFFFF"/>
              </a:solidFill>
              <a:latin typeface="Montserrat" panose="020B0604020202020204" charset="0"/>
            </a:endParaRPr>
          </a:p>
          <a:p>
            <a:pPr marL="755650" lvl="1" indent="-377825" algn="l">
              <a:lnSpc>
                <a:spcPts val="5215"/>
              </a:lnSpc>
              <a:buFont typeface="Arial"/>
              <a:buChar char="•"/>
            </a:pPr>
            <a:r>
              <a:rPr lang="en-US" sz="3500" spc="70" dirty="0">
                <a:solidFill>
                  <a:srgbClr val="FFFFFF"/>
                </a:solidFill>
                <a:latin typeface="Montserrat" panose="020B0604020202020204" charset="0"/>
              </a:rPr>
              <a:t>Immunisation and Vaccination Programs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F2980B-3F2B-4D08-9BF2-36E7C4283CD0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717269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55651" lvl="1" indent="-377825" algn="l">
              <a:lnSpc>
                <a:spcPts val="5215"/>
              </a:lnSpc>
              <a:buFont typeface="Arial"/>
              <a:buChar char="•"/>
            </a:pPr>
            <a:r>
              <a:rPr lang="en-US" sz="3500" spc="70" dirty="0">
                <a:solidFill>
                  <a:srgbClr val="FFFFFF"/>
                </a:solidFill>
                <a:latin typeface="Montserrat" panose="020B0604020202020204" charset="0"/>
              </a:rPr>
              <a:t>Dementia Clinic, Home visits and transport</a:t>
            </a:r>
          </a:p>
          <a:p>
            <a:pPr marL="755651" lvl="1" indent="-377825" algn="l">
              <a:lnSpc>
                <a:spcPts val="5215"/>
              </a:lnSpc>
              <a:buFont typeface="Arial"/>
              <a:buChar char="•"/>
            </a:pPr>
            <a:r>
              <a:rPr lang="en-US" sz="3500" spc="70" dirty="0">
                <a:solidFill>
                  <a:srgbClr val="FFFFFF"/>
                </a:solidFill>
                <a:latin typeface="Montserrat" panose="020B0604020202020204" charset="0"/>
              </a:rPr>
              <a:t>Hospital Discharge follow-up, Advocacy</a:t>
            </a:r>
          </a:p>
          <a:p>
            <a:pPr marL="755651" lvl="1" indent="-377825" algn="l">
              <a:lnSpc>
                <a:spcPts val="5215"/>
              </a:lnSpc>
              <a:buFont typeface="Arial"/>
              <a:buChar char="•"/>
            </a:pPr>
            <a:r>
              <a:rPr lang="en-US" sz="3500" spc="70" dirty="0">
                <a:solidFill>
                  <a:srgbClr val="FFFFFF"/>
                </a:solidFill>
                <a:latin typeface="Montserrat" panose="020B0604020202020204" charset="0"/>
              </a:rPr>
              <a:t>Health Promotions/Tackling Indigenous Smoking</a:t>
            </a:r>
          </a:p>
          <a:p>
            <a:pPr marL="755651" lvl="1" indent="-377825" algn="l">
              <a:lnSpc>
                <a:spcPts val="5215"/>
              </a:lnSpc>
              <a:buFont typeface="Arial"/>
              <a:buChar char="•"/>
            </a:pPr>
            <a:r>
              <a:rPr lang="en-US" sz="3500" spc="70" dirty="0">
                <a:solidFill>
                  <a:srgbClr val="FFFFFF"/>
                </a:solidFill>
                <a:latin typeface="Montserrat" panose="020B0604020202020204" charset="0"/>
              </a:rPr>
              <a:t>Needle and syringe program, </a:t>
            </a:r>
            <a:r>
              <a:rPr lang="en-US" sz="3500" b="1" spc="70" dirty="0">
                <a:solidFill>
                  <a:srgbClr val="FFFFFF"/>
                </a:solidFill>
                <a:latin typeface="Montserrat" panose="020B0604020202020204" charset="0"/>
              </a:rPr>
              <a:t>Continuous Quality Improvement Program</a:t>
            </a:r>
          </a:p>
          <a:p>
            <a:pPr marL="755651" lvl="1" indent="-377825" algn="l">
              <a:lnSpc>
                <a:spcPts val="5215"/>
              </a:lnSpc>
              <a:buFont typeface="Arial"/>
              <a:buChar char="•"/>
            </a:pPr>
            <a:r>
              <a:rPr lang="en-US" sz="3500" spc="70" dirty="0">
                <a:solidFill>
                  <a:srgbClr val="FFFFFF"/>
                </a:solidFill>
                <a:latin typeface="Montserrat" panose="020B0604020202020204" charset="0"/>
              </a:rPr>
              <a:t>Research, </a:t>
            </a:r>
            <a:r>
              <a:rPr lang="en-AU" sz="3500" spc="70" dirty="0">
                <a:solidFill>
                  <a:srgbClr val="FFFFFF"/>
                </a:solidFill>
                <a:latin typeface="Montserrat" panose="020B0604020202020204" charset="0"/>
              </a:rPr>
              <a:t>Optometry/ Subsidised Spectacles and Retinal Eye Care</a:t>
            </a:r>
          </a:p>
          <a:p>
            <a:pPr marL="755651" lvl="1" indent="-377825">
              <a:lnSpc>
                <a:spcPts val="5215"/>
              </a:lnSpc>
              <a:buFont typeface="Arial"/>
              <a:buChar char="•"/>
            </a:pPr>
            <a:r>
              <a:rPr lang="en-AU" sz="3500" spc="70" dirty="0">
                <a:solidFill>
                  <a:srgbClr val="FFFFFF"/>
                </a:solidFill>
                <a:latin typeface="Montserrat" panose="020B0604020202020204" charset="0"/>
              </a:rPr>
              <a:t>COVID Care 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F2980B-3F2B-4D08-9BF2-36E7C4283CD0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892231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F2980B-3F2B-4D08-9BF2-36E7C4283CD0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565443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F2980B-3F2B-4D08-9BF2-36E7C4283CD0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318907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F2980B-3F2B-4D08-9BF2-36E7C4283CD0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726945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F2980B-3F2B-4D08-9BF2-36E7C4283CD0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512150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CE8ED-3EAB-4AEC-B3C4-D650E148BD06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778179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F2980B-3F2B-4D08-9BF2-36E7C4283CD0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06577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acknowledge the Whadjuk Noongar people as the traditional custodians of the Boodjar we meet on today and pay our respects to their continuing connection to the land, waters and community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F2980B-3F2B-4D08-9BF2-36E7C4283CD0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480152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F2980B-3F2B-4D08-9BF2-36E7C4283CD0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344190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F2980B-3F2B-4D08-9BF2-36E7C4283CD0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919925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F2980B-3F2B-4D08-9BF2-36E7C4283CD0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049650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AU" dirty="0"/>
          </a:p>
          <a:p>
            <a:endParaRPr lang="en-US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9AA6B-7584-40F1-BCD0-DBDCE2248237}" type="slidenum">
              <a:rPr lang="en-AU" smtClean="0"/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506664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F2980B-3F2B-4D08-9BF2-36E7C4283CD0}" type="slidenum">
              <a:rPr lang="en-AU" smtClean="0"/>
              <a:t>24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606188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F2980B-3F2B-4D08-9BF2-36E7C4283CD0}" type="slidenum">
              <a:rPr lang="en-AU" smtClean="0"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693342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F2980B-3F2B-4D08-9BF2-36E7C4283CD0}" type="slidenum">
              <a:rPr lang="en-AU" smtClean="0"/>
              <a:t>26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84214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F2980B-3F2B-4D08-9BF2-36E7C4283CD0}" type="slidenum">
              <a:rPr lang="en-AU" smtClean="0"/>
              <a:t>27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140116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F2980B-3F2B-4D08-9BF2-36E7C4283CD0}" type="slidenum">
              <a:rPr lang="en-AU" smtClean="0"/>
              <a:t>28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793810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F2980B-3F2B-4D08-9BF2-36E7C4283CD0}" type="slidenum">
              <a:rPr lang="en-AU" smtClean="0"/>
              <a:t>29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95107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F2980B-3F2B-4D08-9BF2-36E7C4283CD0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622660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9AA6B-7584-40F1-BCD0-DBDCE2248237}" type="slidenum">
              <a:rPr lang="en-AU" smtClean="0"/>
              <a:t>30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949942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F2980B-3F2B-4D08-9BF2-36E7C4283CD0}" type="slidenum">
              <a:rPr lang="en-AU" smtClean="0"/>
              <a:t>31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832697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F2980B-3F2B-4D08-9BF2-36E7C4283CD0}" type="slidenum">
              <a:rPr lang="en-AU" smtClean="0"/>
              <a:t>32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190581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F2980B-3F2B-4D08-9BF2-36E7C4283CD0}" type="slidenum">
              <a:rPr lang="en-AU" smtClean="0"/>
              <a:t>33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925108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F2980B-3F2B-4D08-9BF2-36E7C4283CD0}" type="slidenum">
              <a:rPr lang="en-AU" smtClean="0"/>
              <a:t>34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804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F2980B-3F2B-4D08-9BF2-36E7C4283CD0}" type="slidenum">
              <a:rPr lang="en-AU" smtClean="0"/>
              <a:t>35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329314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F2980B-3F2B-4D08-9BF2-36E7C4283CD0}" type="slidenum">
              <a:rPr lang="en-AU" smtClean="0"/>
              <a:t>36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718849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F2980B-3F2B-4D08-9BF2-36E7C4283CD0}" type="slidenum">
              <a:rPr lang="en-AU" smtClean="0"/>
              <a:t>37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416546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F2980B-3F2B-4D08-9BF2-36E7C4283CD0}" type="slidenum">
              <a:rPr lang="en-AU" smtClean="0"/>
              <a:t>38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3498151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F2980B-3F2B-4D08-9BF2-36E7C4283CD0}" type="slidenum">
              <a:rPr lang="en-AU" smtClean="0"/>
              <a:t>39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72492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 sites: East Perth, Maddington, Mirrabooka and Midland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F2980B-3F2B-4D08-9BF2-36E7C4283CD0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1267628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F2980B-3F2B-4D08-9BF2-36E7C4283CD0}" type="slidenum">
              <a:rPr lang="en-AU" smtClean="0"/>
              <a:t>40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8882351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F2980B-3F2B-4D08-9BF2-36E7C4283CD0}" type="slidenum">
              <a:rPr lang="en-AU" smtClean="0"/>
              <a:t>41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1763917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F2980B-3F2B-4D08-9BF2-36E7C4283CD0}" type="slidenum">
              <a:rPr lang="en-AU" smtClean="0"/>
              <a:t>42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7610135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F2980B-3F2B-4D08-9BF2-36E7C4283CD0}" type="slidenum">
              <a:rPr lang="en-AU" smtClean="0"/>
              <a:t>43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4514881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F2980B-3F2B-4D08-9BF2-36E7C4283CD0}" type="slidenum">
              <a:rPr lang="en-AU" smtClean="0"/>
              <a:t>44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3849364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9AA6B-7584-40F1-BCD0-DBDCE2248237}" type="slidenum">
              <a:rPr lang="en-AU" smtClean="0"/>
              <a:t>45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962894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9AA6B-7584-40F1-BCD0-DBDCE2248237}" type="slidenum">
              <a:rPr lang="en-AU" smtClean="0"/>
              <a:t>46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9986509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F2980B-3F2B-4D08-9BF2-36E7C4283CD0}" type="slidenum">
              <a:rPr lang="en-AU" smtClean="0"/>
              <a:t>47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2550785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F2980B-3F2B-4D08-9BF2-36E7C4283CD0}" type="slidenum">
              <a:rPr lang="en-AU" smtClean="0"/>
              <a:t>48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9683019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F2980B-3F2B-4D08-9BF2-36E7C4283CD0}" type="slidenum">
              <a:rPr lang="en-AU" smtClean="0"/>
              <a:t>49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55653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F2980B-3F2B-4D08-9BF2-36E7C4283CD0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159193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F2980B-3F2B-4D08-9BF2-36E7C4283CD0}" type="slidenum">
              <a:rPr lang="en-AU" smtClean="0"/>
              <a:t>50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5630198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F2980B-3F2B-4D08-9BF2-36E7C4283CD0}" type="slidenum">
              <a:rPr lang="en-AU" smtClean="0"/>
              <a:t>51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7523028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F2980B-3F2B-4D08-9BF2-36E7C4283CD0}" type="slidenum">
              <a:rPr lang="en-AU" smtClean="0"/>
              <a:t>52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1635149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9AA6B-7584-40F1-BCD0-DBDCE2248237}" type="slidenum">
              <a:rPr lang="en-AU" smtClean="0"/>
              <a:t>53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2366812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9AA6B-7584-40F1-BCD0-DBDCE2248237}" type="slidenum">
              <a:rPr lang="en-AU" smtClean="0"/>
              <a:t>54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7506256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9AA6B-7584-40F1-BCD0-DBDCE2248237}" type="slidenum">
              <a:rPr lang="en-AU" smtClean="0"/>
              <a:t>55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1789985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9AA6B-7584-40F1-BCD0-DBDCE2248237}" type="slidenum">
              <a:rPr lang="en-AU" smtClean="0"/>
              <a:t>56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1845316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9AA6B-7584-40F1-BCD0-DBDCE2248237}" type="slidenum">
              <a:rPr lang="en-AU" smtClean="0"/>
              <a:t>57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9074408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F2980B-3F2B-4D08-9BF2-36E7C4283CD0}" type="slidenum">
              <a:rPr lang="en-AU" smtClean="0"/>
              <a:t>58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4806004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9AA6B-7584-40F1-BCD0-DBDCE2248237}" type="slidenum">
              <a:rPr lang="en-AU" smtClean="0"/>
              <a:t>59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12237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2023 RACGP (WA) Best GP Service Winner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F2980B-3F2B-4D08-9BF2-36E7C4283CD0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7540479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F2980B-3F2B-4D08-9BF2-36E7C4283CD0}" type="slidenum">
              <a:rPr lang="en-AU" smtClean="0"/>
              <a:t>60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8163995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F2980B-3F2B-4D08-9BF2-36E7C4283CD0}" type="slidenum">
              <a:rPr lang="en-AU" smtClean="0"/>
              <a:t>61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2574295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F2980B-3F2B-4D08-9BF2-36E7C4283CD0}" type="slidenum">
              <a:rPr lang="en-AU" smtClean="0"/>
              <a:t>62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397559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Chairperson is Professor Dan McAullay, Deputy chair is Professor Sandra Eades</a:t>
            </a:r>
          </a:p>
          <a:p>
            <a:r>
              <a:rPr lang="en-US" dirty="0"/>
              <a:t>7 positions , one of which is vacant</a:t>
            </a:r>
          </a:p>
          <a:p>
            <a:r>
              <a:rPr lang="en-US" dirty="0"/>
              <a:t>2 specialist independent directors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F2980B-3F2B-4D08-9BF2-36E7C4283CD0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528890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F2980B-3F2B-4D08-9BF2-36E7C4283CD0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391260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F2980B-3F2B-4D08-9BF2-36E7C4283CD0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72540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2994-3AD2-4B6E-A34D-58946A4E9999}" type="datetimeFigureOut">
              <a:rPr lang="en-AU" smtClean="0"/>
              <a:t>15/07/2024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5BA41-8E28-4DD7-8C70-609168397AF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08041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2994-3AD2-4B6E-A34D-58946A4E9999}" type="datetimeFigureOut">
              <a:rPr lang="en-AU" smtClean="0"/>
              <a:t>15/07/2024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5BA41-8E28-4DD7-8C70-609168397AF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60968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2994-3AD2-4B6E-A34D-58946A4E9999}" type="datetimeFigureOut">
              <a:rPr lang="en-AU" smtClean="0"/>
              <a:t>15/07/2024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5BA41-8E28-4DD7-8C70-609168397AF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539327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rbarl-Yerrigan-Powerpoint-Text-Blue-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21718" y="909044"/>
            <a:ext cx="8080376" cy="959645"/>
          </a:xfrm>
        </p:spPr>
        <p:txBody>
          <a:bodyPr anchor="b"/>
          <a:lstStyle>
            <a:lvl1pPr marL="0" indent="0">
              <a:buNone/>
              <a:defRPr sz="4800" b="1" baseline="0">
                <a:solidFill>
                  <a:schemeClr val="tx1"/>
                </a:solidFill>
              </a:defRPr>
            </a:lvl1pPr>
            <a:lvl2pPr marL="914424" indent="0">
              <a:buNone/>
              <a:defRPr sz="4001" b="1"/>
            </a:lvl2pPr>
            <a:lvl3pPr marL="1828847" indent="0">
              <a:buNone/>
              <a:defRPr sz="3600" b="1"/>
            </a:lvl3pPr>
            <a:lvl4pPr marL="2743268" indent="0">
              <a:buNone/>
              <a:defRPr sz="3200" b="1"/>
            </a:lvl4pPr>
            <a:lvl5pPr marL="3657692" indent="0">
              <a:buNone/>
              <a:defRPr sz="3200" b="1"/>
            </a:lvl5pPr>
            <a:lvl6pPr marL="4572114" indent="0">
              <a:buNone/>
              <a:defRPr sz="3200" b="1"/>
            </a:lvl6pPr>
            <a:lvl7pPr marL="5486538" indent="0">
              <a:buNone/>
              <a:defRPr sz="3200" b="1"/>
            </a:lvl7pPr>
            <a:lvl8pPr marL="6400961" indent="0">
              <a:buNone/>
              <a:defRPr sz="3200" b="1"/>
            </a:lvl8pPr>
            <a:lvl9pPr marL="7315383" indent="0">
              <a:buNone/>
              <a:defRPr sz="3200" b="1"/>
            </a:lvl9pPr>
          </a:lstStyle>
          <a:p>
            <a:pPr lvl="0"/>
            <a:r>
              <a:rPr lang="en-AU" dirty="0"/>
              <a:t>Insert slide title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021723" y="2344973"/>
            <a:ext cx="10384127" cy="3219455"/>
          </a:xfrm>
        </p:spPr>
        <p:txBody>
          <a:bodyPr>
            <a:normAutofit/>
          </a:bodyPr>
          <a:lstStyle>
            <a:lvl1pPr marL="0" indent="0">
              <a:buNone/>
              <a:defRPr sz="2400" baseline="0">
                <a:solidFill>
                  <a:schemeClr val="tx2"/>
                </a:solidFill>
              </a:defRPr>
            </a:lvl1pPr>
            <a:lvl2pPr marL="914424" indent="0">
              <a:buNone/>
              <a:defRPr sz="2400"/>
            </a:lvl2pPr>
            <a:lvl3pPr marL="1828847" indent="0">
              <a:buNone/>
              <a:defRPr sz="2000"/>
            </a:lvl3pPr>
            <a:lvl4pPr marL="2743268" indent="0">
              <a:buNone/>
              <a:defRPr sz="1800"/>
            </a:lvl4pPr>
            <a:lvl5pPr marL="3657692" indent="0">
              <a:buNone/>
              <a:defRPr sz="1800"/>
            </a:lvl5pPr>
            <a:lvl6pPr marL="4572114" indent="0">
              <a:buNone/>
              <a:defRPr sz="1800"/>
            </a:lvl6pPr>
            <a:lvl7pPr marL="5486538" indent="0">
              <a:buNone/>
              <a:defRPr sz="1800"/>
            </a:lvl7pPr>
            <a:lvl8pPr marL="6400961" indent="0">
              <a:buNone/>
              <a:defRPr sz="1800"/>
            </a:lvl8pPr>
            <a:lvl9pPr marL="7315383" indent="0">
              <a:buNone/>
              <a:defRPr sz="1800"/>
            </a:lvl9pPr>
          </a:lstStyle>
          <a:p>
            <a:pPr lvl="0"/>
            <a:r>
              <a:rPr lang="en-AU" dirty="0"/>
              <a:t>Insert slide body copy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021721" y="5664254"/>
            <a:ext cx="10384127" cy="750188"/>
          </a:xfrm>
        </p:spPr>
        <p:txBody>
          <a:bodyPr anchor="t">
            <a:normAutofit/>
          </a:bodyPr>
          <a:lstStyle>
            <a:lvl1pPr marL="0" indent="0">
              <a:buNone/>
              <a:defRPr sz="2801" b="1">
                <a:solidFill>
                  <a:schemeClr val="accent2"/>
                </a:solidFill>
              </a:defRPr>
            </a:lvl1pPr>
            <a:lvl2pPr marL="914424" indent="0">
              <a:buNone/>
              <a:defRPr sz="4001" b="1"/>
            </a:lvl2pPr>
            <a:lvl3pPr marL="1828847" indent="0">
              <a:buNone/>
              <a:defRPr sz="3600" b="1"/>
            </a:lvl3pPr>
            <a:lvl4pPr marL="2743268" indent="0">
              <a:buNone/>
              <a:defRPr sz="3200" b="1"/>
            </a:lvl4pPr>
            <a:lvl5pPr marL="3657692" indent="0">
              <a:buNone/>
              <a:defRPr sz="3200" b="1"/>
            </a:lvl5pPr>
            <a:lvl6pPr marL="4572114" indent="0">
              <a:buNone/>
              <a:defRPr sz="3200" b="1"/>
            </a:lvl6pPr>
            <a:lvl7pPr marL="5486538" indent="0">
              <a:buNone/>
              <a:defRPr sz="3200" b="1"/>
            </a:lvl7pPr>
            <a:lvl8pPr marL="6400961" indent="0">
              <a:buNone/>
              <a:defRPr sz="3200" b="1"/>
            </a:lvl8pPr>
            <a:lvl9pPr marL="7315383" indent="0">
              <a:buNone/>
              <a:defRPr sz="3200" b="1"/>
            </a:lvl9pPr>
          </a:lstStyle>
          <a:p>
            <a:pPr lvl="0"/>
            <a:r>
              <a:rPr lang="en-AU" dirty="0"/>
              <a:t>Insert Sub head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1021723" y="6446422"/>
            <a:ext cx="10384127" cy="1938467"/>
          </a:xfrm>
        </p:spPr>
        <p:txBody>
          <a:bodyPr>
            <a:normAutofit/>
          </a:bodyPr>
          <a:lstStyle>
            <a:lvl1pPr marL="571514" marR="0" indent="-571514" algn="l" defTabSz="9144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baseline="0">
                <a:solidFill>
                  <a:srgbClr val="000000"/>
                </a:solidFill>
              </a:defRPr>
            </a:lvl1pPr>
            <a:lvl2pPr marL="914424" indent="0">
              <a:buNone/>
              <a:defRPr sz="2400"/>
            </a:lvl2pPr>
            <a:lvl3pPr marL="1828847" indent="0">
              <a:buNone/>
              <a:defRPr sz="2000"/>
            </a:lvl3pPr>
            <a:lvl4pPr marL="2743268" indent="0">
              <a:buNone/>
              <a:defRPr sz="1800"/>
            </a:lvl4pPr>
            <a:lvl5pPr marL="3657692" indent="0">
              <a:buNone/>
              <a:defRPr sz="1800"/>
            </a:lvl5pPr>
            <a:lvl6pPr marL="4572114" indent="0">
              <a:buNone/>
              <a:defRPr sz="1800"/>
            </a:lvl6pPr>
            <a:lvl7pPr marL="5486538" indent="0">
              <a:buNone/>
              <a:defRPr sz="1800"/>
            </a:lvl7pPr>
            <a:lvl8pPr marL="6400961" indent="0">
              <a:buNone/>
              <a:defRPr sz="1800"/>
            </a:lvl8pPr>
            <a:lvl9pPr marL="7315383" indent="0">
              <a:buNone/>
              <a:defRPr sz="1800"/>
            </a:lvl9pPr>
          </a:lstStyle>
          <a:p>
            <a:pPr lvl="0"/>
            <a:r>
              <a:rPr lang="en-AU" dirty="0"/>
              <a:t>Insert dot points</a:t>
            </a:r>
          </a:p>
          <a:p>
            <a:pPr marL="571514" marR="0" lvl="0" indent="-571514" algn="l" defTabSz="9144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AU" dirty="0"/>
              <a:t>Insert dot points</a:t>
            </a:r>
          </a:p>
          <a:p>
            <a:pPr marL="571514" marR="0" lvl="0" indent="-571514" algn="l" defTabSz="9144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AU" dirty="0"/>
              <a:t>Insert dot points</a:t>
            </a:r>
          </a:p>
          <a:p>
            <a:pPr marL="571514" marR="0" lvl="0" indent="-571514" algn="l" defTabSz="9144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06076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2994-3AD2-4B6E-A34D-58946A4E9999}" type="datetimeFigureOut">
              <a:rPr lang="en-AU" smtClean="0"/>
              <a:t>15/07/2024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5BA41-8E28-4DD7-8C70-609168397AF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46128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2994-3AD2-4B6E-A34D-58946A4E9999}" type="datetimeFigureOut">
              <a:rPr lang="en-AU" smtClean="0"/>
              <a:t>15/07/2024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5BA41-8E28-4DD7-8C70-609168397AF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59900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2994-3AD2-4B6E-A34D-58946A4E9999}" type="datetimeFigureOut">
              <a:rPr lang="en-AU" smtClean="0"/>
              <a:t>15/07/2024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5BA41-8E28-4DD7-8C70-609168397AF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81964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2994-3AD2-4B6E-A34D-58946A4E9999}" type="datetimeFigureOut">
              <a:rPr lang="en-AU" smtClean="0"/>
              <a:t>15/07/2024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5BA41-8E28-4DD7-8C70-609168397AF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58636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2994-3AD2-4B6E-A34D-58946A4E9999}" type="datetimeFigureOut">
              <a:rPr lang="en-AU" smtClean="0"/>
              <a:t>15/07/2024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5BA41-8E28-4DD7-8C70-609168397AF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38998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2994-3AD2-4B6E-A34D-58946A4E9999}" type="datetimeFigureOut">
              <a:rPr lang="en-AU" smtClean="0"/>
              <a:t>15/07/2024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5BA41-8E28-4DD7-8C70-609168397AF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23522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2994-3AD2-4B6E-A34D-58946A4E9999}" type="datetimeFigureOut">
              <a:rPr lang="en-AU" smtClean="0"/>
              <a:t>15/07/2024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5BA41-8E28-4DD7-8C70-609168397AF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77470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2994-3AD2-4B6E-A34D-58946A4E9999}" type="datetimeFigureOut">
              <a:rPr lang="en-AU" smtClean="0"/>
              <a:t>15/07/2024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5BA41-8E28-4DD7-8C70-609168397AF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99700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svg"/><Relationship Id="rId20" Type="http://schemas.openxmlformats.org/officeDocument/2006/relationships/image" Target="../media/image7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3D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65176" y="547688"/>
            <a:ext cx="13665524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12994-3AD2-4B6E-A34D-58946A4E9999}" type="datetimeFigureOut">
              <a:rPr lang="en-AU" smtClean="0"/>
              <a:t>15/07/2024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5BA41-8E28-4DD7-8C70-609168397AF9}" type="slidenum">
              <a:rPr lang="en-AU" smtClean="0"/>
              <a:t>‹#›</a:t>
            </a:fld>
            <a:endParaRPr lang="en-AU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FF7A6C69-891E-4577-B372-7D0F28505267}"/>
              </a:ext>
            </a:extLst>
          </p:cNvPr>
          <p:cNvSpPr/>
          <p:nvPr userDrawn="1"/>
        </p:nvSpPr>
        <p:spPr>
          <a:xfrm>
            <a:off x="14659533" y="352448"/>
            <a:ext cx="2959595" cy="1696834"/>
          </a:xfrm>
          <a:custGeom>
            <a:avLst/>
            <a:gdLst/>
            <a:ahLst/>
            <a:cxnLst/>
            <a:rect l="l" t="t" r="r" b="b"/>
            <a:pathLst>
              <a:path w="2959595" h="1696834">
                <a:moveTo>
                  <a:pt x="0" y="0"/>
                </a:moveTo>
                <a:lnTo>
                  <a:pt x="2959595" y="0"/>
                </a:lnTo>
                <a:lnTo>
                  <a:pt x="2959595" y="1696834"/>
                </a:lnTo>
                <a:lnTo>
                  <a:pt x="0" y="169683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8" name="Group 82">
            <a:extLst>
              <a:ext uri="{FF2B5EF4-FFF2-40B4-BE49-F238E27FC236}">
                <a16:creationId xmlns:a16="http://schemas.microsoft.com/office/drawing/2014/main" id="{B1101F7F-417E-4D43-A671-C4CE808141C4}"/>
              </a:ext>
            </a:extLst>
          </p:cNvPr>
          <p:cNvGrpSpPr/>
          <p:nvPr userDrawn="1"/>
        </p:nvGrpSpPr>
        <p:grpSpPr>
          <a:xfrm rot="3520949">
            <a:off x="-3218668" y="-2486837"/>
            <a:ext cx="6582952" cy="4749275"/>
            <a:chOff x="0" y="0"/>
            <a:chExt cx="8777269" cy="6332367"/>
          </a:xfrm>
        </p:grpSpPr>
        <p:sp>
          <p:nvSpPr>
            <p:cNvPr id="9" name="Freeform 83">
              <a:extLst>
                <a:ext uri="{FF2B5EF4-FFF2-40B4-BE49-F238E27FC236}">
                  <a16:creationId xmlns:a16="http://schemas.microsoft.com/office/drawing/2014/main" id="{FAC62A84-1F8B-47C5-877B-568BBBBF1EBC}"/>
                </a:ext>
              </a:extLst>
            </p:cNvPr>
            <p:cNvSpPr/>
            <p:nvPr/>
          </p:nvSpPr>
          <p:spPr>
            <a:xfrm>
              <a:off x="850007" y="914458"/>
              <a:ext cx="7077256" cy="4426502"/>
            </a:xfrm>
            <a:custGeom>
              <a:avLst/>
              <a:gdLst/>
              <a:ahLst/>
              <a:cxnLst/>
              <a:rect l="l" t="t" r="r" b="b"/>
              <a:pathLst>
                <a:path w="7077256" h="4426502">
                  <a:moveTo>
                    <a:pt x="0" y="0"/>
                  </a:moveTo>
                  <a:lnTo>
                    <a:pt x="7077256" y="0"/>
                  </a:lnTo>
                  <a:lnTo>
                    <a:pt x="7077256" y="4426502"/>
                  </a:lnTo>
                  <a:lnTo>
                    <a:pt x="0" y="44265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0" name="Freeform 84">
              <a:extLst>
                <a:ext uri="{FF2B5EF4-FFF2-40B4-BE49-F238E27FC236}">
                  <a16:creationId xmlns:a16="http://schemas.microsoft.com/office/drawing/2014/main" id="{C2BA1313-B54B-4095-A74D-0F692A40E7D9}"/>
                </a:ext>
              </a:extLst>
            </p:cNvPr>
            <p:cNvSpPr/>
            <p:nvPr/>
          </p:nvSpPr>
          <p:spPr>
            <a:xfrm>
              <a:off x="6030659" y="5340960"/>
              <a:ext cx="468433" cy="530119"/>
            </a:xfrm>
            <a:custGeom>
              <a:avLst/>
              <a:gdLst/>
              <a:ahLst/>
              <a:cxnLst/>
              <a:rect l="l" t="t" r="r" b="b"/>
              <a:pathLst>
                <a:path w="468433" h="530119">
                  <a:moveTo>
                    <a:pt x="0" y="0"/>
                  </a:moveTo>
                  <a:lnTo>
                    <a:pt x="468433" y="0"/>
                  </a:lnTo>
                  <a:lnTo>
                    <a:pt x="468433" y="530119"/>
                  </a:lnTo>
                  <a:lnTo>
                    <a:pt x="0" y="5301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1" name="Freeform 85">
              <a:extLst>
                <a:ext uri="{FF2B5EF4-FFF2-40B4-BE49-F238E27FC236}">
                  <a16:creationId xmlns:a16="http://schemas.microsoft.com/office/drawing/2014/main" id="{C37AF73C-B0D6-469D-AEA5-756A5DE9BD26}"/>
                </a:ext>
              </a:extLst>
            </p:cNvPr>
            <p:cNvSpPr/>
            <p:nvPr/>
          </p:nvSpPr>
          <p:spPr>
            <a:xfrm>
              <a:off x="4839528" y="5418158"/>
              <a:ext cx="468433" cy="530119"/>
            </a:xfrm>
            <a:custGeom>
              <a:avLst/>
              <a:gdLst/>
              <a:ahLst/>
              <a:cxnLst/>
              <a:rect l="l" t="t" r="r" b="b"/>
              <a:pathLst>
                <a:path w="468433" h="530119">
                  <a:moveTo>
                    <a:pt x="0" y="0"/>
                  </a:moveTo>
                  <a:lnTo>
                    <a:pt x="468433" y="0"/>
                  </a:lnTo>
                  <a:lnTo>
                    <a:pt x="468433" y="530119"/>
                  </a:lnTo>
                  <a:lnTo>
                    <a:pt x="0" y="5301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2" name="Freeform 86">
              <a:extLst>
                <a:ext uri="{FF2B5EF4-FFF2-40B4-BE49-F238E27FC236}">
                  <a16:creationId xmlns:a16="http://schemas.microsoft.com/office/drawing/2014/main" id="{2A6EA83D-A146-4B17-B99A-28E8E8440F2C}"/>
                </a:ext>
              </a:extLst>
            </p:cNvPr>
            <p:cNvSpPr/>
            <p:nvPr/>
          </p:nvSpPr>
          <p:spPr>
            <a:xfrm>
              <a:off x="3679119" y="5262558"/>
              <a:ext cx="468433" cy="530119"/>
            </a:xfrm>
            <a:custGeom>
              <a:avLst/>
              <a:gdLst/>
              <a:ahLst/>
              <a:cxnLst/>
              <a:rect l="l" t="t" r="r" b="b"/>
              <a:pathLst>
                <a:path w="468433" h="530119">
                  <a:moveTo>
                    <a:pt x="0" y="0"/>
                  </a:moveTo>
                  <a:lnTo>
                    <a:pt x="468432" y="0"/>
                  </a:lnTo>
                  <a:lnTo>
                    <a:pt x="468432" y="530119"/>
                  </a:lnTo>
                  <a:lnTo>
                    <a:pt x="0" y="5301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3" name="Freeform 87">
              <a:extLst>
                <a:ext uri="{FF2B5EF4-FFF2-40B4-BE49-F238E27FC236}">
                  <a16:creationId xmlns:a16="http://schemas.microsoft.com/office/drawing/2014/main" id="{AC0CCA1A-F4E6-491A-95B2-5EBD32170F87}"/>
                </a:ext>
              </a:extLst>
            </p:cNvPr>
            <p:cNvSpPr/>
            <p:nvPr/>
          </p:nvSpPr>
          <p:spPr>
            <a:xfrm>
              <a:off x="1996123" y="5075900"/>
              <a:ext cx="468433" cy="530119"/>
            </a:xfrm>
            <a:custGeom>
              <a:avLst/>
              <a:gdLst/>
              <a:ahLst/>
              <a:cxnLst/>
              <a:rect l="l" t="t" r="r" b="b"/>
              <a:pathLst>
                <a:path w="468433" h="530119">
                  <a:moveTo>
                    <a:pt x="0" y="0"/>
                  </a:moveTo>
                  <a:lnTo>
                    <a:pt x="468433" y="0"/>
                  </a:lnTo>
                  <a:lnTo>
                    <a:pt x="468433" y="530119"/>
                  </a:lnTo>
                  <a:lnTo>
                    <a:pt x="0" y="5301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4" name="Freeform 88">
              <a:extLst>
                <a:ext uri="{FF2B5EF4-FFF2-40B4-BE49-F238E27FC236}">
                  <a16:creationId xmlns:a16="http://schemas.microsoft.com/office/drawing/2014/main" id="{DA023C11-12CE-4C26-BD1A-B7CA0ABE2973}"/>
                </a:ext>
              </a:extLst>
            </p:cNvPr>
            <p:cNvSpPr/>
            <p:nvPr/>
          </p:nvSpPr>
          <p:spPr>
            <a:xfrm>
              <a:off x="1487182" y="4997499"/>
              <a:ext cx="468433" cy="530119"/>
            </a:xfrm>
            <a:custGeom>
              <a:avLst/>
              <a:gdLst/>
              <a:ahLst/>
              <a:cxnLst/>
              <a:rect l="l" t="t" r="r" b="b"/>
              <a:pathLst>
                <a:path w="468433" h="530119">
                  <a:moveTo>
                    <a:pt x="0" y="0"/>
                  </a:moveTo>
                  <a:lnTo>
                    <a:pt x="468433" y="0"/>
                  </a:lnTo>
                  <a:lnTo>
                    <a:pt x="468433" y="530119"/>
                  </a:lnTo>
                  <a:lnTo>
                    <a:pt x="0" y="5301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5" name="Freeform 89">
              <a:extLst>
                <a:ext uri="{FF2B5EF4-FFF2-40B4-BE49-F238E27FC236}">
                  <a16:creationId xmlns:a16="http://schemas.microsoft.com/office/drawing/2014/main" id="{93A4D6A6-2A22-4E21-A3AE-41855401A048}"/>
                </a:ext>
              </a:extLst>
            </p:cNvPr>
            <p:cNvSpPr/>
            <p:nvPr/>
          </p:nvSpPr>
          <p:spPr>
            <a:xfrm>
              <a:off x="513839" y="4277456"/>
              <a:ext cx="468433" cy="530119"/>
            </a:xfrm>
            <a:custGeom>
              <a:avLst/>
              <a:gdLst/>
              <a:ahLst/>
              <a:cxnLst/>
              <a:rect l="l" t="t" r="r" b="b"/>
              <a:pathLst>
                <a:path w="468433" h="530119">
                  <a:moveTo>
                    <a:pt x="0" y="0"/>
                  </a:moveTo>
                  <a:lnTo>
                    <a:pt x="468433" y="0"/>
                  </a:lnTo>
                  <a:lnTo>
                    <a:pt x="468433" y="530119"/>
                  </a:lnTo>
                  <a:lnTo>
                    <a:pt x="0" y="5301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6" name="Freeform 90">
              <a:extLst>
                <a:ext uri="{FF2B5EF4-FFF2-40B4-BE49-F238E27FC236}">
                  <a16:creationId xmlns:a16="http://schemas.microsoft.com/office/drawing/2014/main" id="{52A7BBD9-EA83-4128-BAF6-AAEC68FB9A26}"/>
                </a:ext>
              </a:extLst>
            </p:cNvPr>
            <p:cNvSpPr/>
            <p:nvPr/>
          </p:nvSpPr>
          <p:spPr>
            <a:xfrm>
              <a:off x="425003" y="2963430"/>
              <a:ext cx="468433" cy="530119"/>
            </a:xfrm>
            <a:custGeom>
              <a:avLst/>
              <a:gdLst/>
              <a:ahLst/>
              <a:cxnLst/>
              <a:rect l="l" t="t" r="r" b="b"/>
              <a:pathLst>
                <a:path w="468433" h="530119">
                  <a:moveTo>
                    <a:pt x="0" y="0"/>
                  </a:moveTo>
                  <a:lnTo>
                    <a:pt x="468433" y="0"/>
                  </a:lnTo>
                  <a:lnTo>
                    <a:pt x="468433" y="530119"/>
                  </a:lnTo>
                  <a:lnTo>
                    <a:pt x="0" y="5301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7" name="Freeform 91">
              <a:extLst>
                <a:ext uri="{FF2B5EF4-FFF2-40B4-BE49-F238E27FC236}">
                  <a16:creationId xmlns:a16="http://schemas.microsoft.com/office/drawing/2014/main" id="{D2715E85-41D4-402B-A44C-5CCD75BEADB9}"/>
                </a:ext>
              </a:extLst>
            </p:cNvPr>
            <p:cNvSpPr/>
            <p:nvPr/>
          </p:nvSpPr>
          <p:spPr>
            <a:xfrm>
              <a:off x="7269867" y="384339"/>
              <a:ext cx="468433" cy="530119"/>
            </a:xfrm>
            <a:custGeom>
              <a:avLst/>
              <a:gdLst/>
              <a:ahLst/>
              <a:cxnLst/>
              <a:rect l="l" t="t" r="r" b="b"/>
              <a:pathLst>
                <a:path w="468433" h="530119">
                  <a:moveTo>
                    <a:pt x="0" y="0"/>
                  </a:moveTo>
                  <a:lnTo>
                    <a:pt x="468433" y="0"/>
                  </a:lnTo>
                  <a:lnTo>
                    <a:pt x="468433" y="530119"/>
                  </a:lnTo>
                  <a:lnTo>
                    <a:pt x="0" y="5301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8" name="Freeform 92">
              <a:extLst>
                <a:ext uri="{FF2B5EF4-FFF2-40B4-BE49-F238E27FC236}">
                  <a16:creationId xmlns:a16="http://schemas.microsoft.com/office/drawing/2014/main" id="{4BF44E3A-D6EF-4F9D-ADCF-2541375DBC0A}"/>
                </a:ext>
              </a:extLst>
            </p:cNvPr>
            <p:cNvSpPr/>
            <p:nvPr/>
          </p:nvSpPr>
          <p:spPr>
            <a:xfrm>
              <a:off x="6132312" y="457104"/>
              <a:ext cx="468433" cy="530119"/>
            </a:xfrm>
            <a:custGeom>
              <a:avLst/>
              <a:gdLst/>
              <a:ahLst/>
              <a:cxnLst/>
              <a:rect l="l" t="t" r="r" b="b"/>
              <a:pathLst>
                <a:path w="468433" h="530119">
                  <a:moveTo>
                    <a:pt x="0" y="0"/>
                  </a:moveTo>
                  <a:lnTo>
                    <a:pt x="468432" y="0"/>
                  </a:lnTo>
                  <a:lnTo>
                    <a:pt x="468432" y="530119"/>
                  </a:lnTo>
                  <a:lnTo>
                    <a:pt x="0" y="5301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9" name="Freeform 93">
              <a:extLst>
                <a:ext uri="{FF2B5EF4-FFF2-40B4-BE49-F238E27FC236}">
                  <a16:creationId xmlns:a16="http://schemas.microsoft.com/office/drawing/2014/main" id="{7C7C59D8-DB0B-4059-B6A8-4D203E60C61B}"/>
                </a:ext>
              </a:extLst>
            </p:cNvPr>
            <p:cNvSpPr/>
            <p:nvPr/>
          </p:nvSpPr>
          <p:spPr>
            <a:xfrm>
              <a:off x="6696905" y="384090"/>
              <a:ext cx="468433" cy="530119"/>
            </a:xfrm>
            <a:custGeom>
              <a:avLst/>
              <a:gdLst/>
              <a:ahLst/>
              <a:cxnLst/>
              <a:rect l="l" t="t" r="r" b="b"/>
              <a:pathLst>
                <a:path w="468433" h="530119">
                  <a:moveTo>
                    <a:pt x="0" y="0"/>
                  </a:moveTo>
                  <a:lnTo>
                    <a:pt x="468432" y="0"/>
                  </a:lnTo>
                  <a:lnTo>
                    <a:pt x="468432" y="530119"/>
                  </a:lnTo>
                  <a:lnTo>
                    <a:pt x="0" y="5301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20" name="Freeform 94">
              <a:extLst>
                <a:ext uri="{FF2B5EF4-FFF2-40B4-BE49-F238E27FC236}">
                  <a16:creationId xmlns:a16="http://schemas.microsoft.com/office/drawing/2014/main" id="{A660191E-208E-4972-A571-E0CC8543E3DC}"/>
                </a:ext>
              </a:extLst>
            </p:cNvPr>
            <p:cNvSpPr/>
            <p:nvPr/>
          </p:nvSpPr>
          <p:spPr>
            <a:xfrm>
              <a:off x="5195447" y="1095276"/>
              <a:ext cx="468433" cy="530119"/>
            </a:xfrm>
            <a:custGeom>
              <a:avLst/>
              <a:gdLst/>
              <a:ahLst/>
              <a:cxnLst/>
              <a:rect l="l" t="t" r="r" b="b"/>
              <a:pathLst>
                <a:path w="468433" h="530119">
                  <a:moveTo>
                    <a:pt x="0" y="0"/>
                  </a:moveTo>
                  <a:lnTo>
                    <a:pt x="468432" y="0"/>
                  </a:lnTo>
                  <a:lnTo>
                    <a:pt x="468432" y="530119"/>
                  </a:lnTo>
                  <a:lnTo>
                    <a:pt x="0" y="5301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21" name="Freeform 95">
              <a:extLst>
                <a:ext uri="{FF2B5EF4-FFF2-40B4-BE49-F238E27FC236}">
                  <a16:creationId xmlns:a16="http://schemas.microsoft.com/office/drawing/2014/main" id="{318265FF-70C3-4246-B226-9F3923DD9F82}"/>
                </a:ext>
              </a:extLst>
            </p:cNvPr>
            <p:cNvSpPr/>
            <p:nvPr/>
          </p:nvSpPr>
          <p:spPr>
            <a:xfrm>
              <a:off x="2597920" y="2155514"/>
              <a:ext cx="479688" cy="542856"/>
            </a:xfrm>
            <a:custGeom>
              <a:avLst/>
              <a:gdLst/>
              <a:ahLst/>
              <a:cxnLst/>
              <a:rect l="l" t="t" r="r" b="b"/>
              <a:pathLst>
                <a:path w="479688" h="542856">
                  <a:moveTo>
                    <a:pt x="0" y="0"/>
                  </a:moveTo>
                  <a:lnTo>
                    <a:pt x="479688" y="0"/>
                  </a:lnTo>
                  <a:lnTo>
                    <a:pt x="479688" y="542857"/>
                  </a:lnTo>
                  <a:lnTo>
                    <a:pt x="0" y="5428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22" name="Freeform 96">
              <a:extLst>
                <a:ext uri="{FF2B5EF4-FFF2-40B4-BE49-F238E27FC236}">
                  <a16:creationId xmlns:a16="http://schemas.microsoft.com/office/drawing/2014/main" id="{59A91797-2BD8-4B4A-867D-EC7A8BADFF32}"/>
                </a:ext>
              </a:extLst>
            </p:cNvPr>
            <p:cNvSpPr/>
            <p:nvPr/>
          </p:nvSpPr>
          <p:spPr>
            <a:xfrm>
              <a:off x="3126315" y="1966674"/>
              <a:ext cx="468433" cy="530119"/>
            </a:xfrm>
            <a:custGeom>
              <a:avLst/>
              <a:gdLst/>
              <a:ahLst/>
              <a:cxnLst/>
              <a:rect l="l" t="t" r="r" b="b"/>
              <a:pathLst>
                <a:path w="468433" h="530119">
                  <a:moveTo>
                    <a:pt x="0" y="0"/>
                  </a:moveTo>
                  <a:lnTo>
                    <a:pt x="468432" y="0"/>
                  </a:lnTo>
                  <a:lnTo>
                    <a:pt x="468432" y="530119"/>
                  </a:lnTo>
                  <a:lnTo>
                    <a:pt x="0" y="5301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23" name="Freeform 97">
              <a:extLst>
                <a:ext uri="{FF2B5EF4-FFF2-40B4-BE49-F238E27FC236}">
                  <a16:creationId xmlns:a16="http://schemas.microsoft.com/office/drawing/2014/main" id="{0595010B-9D12-4E90-8F50-511C6A08271A}"/>
                </a:ext>
              </a:extLst>
            </p:cNvPr>
            <p:cNvSpPr/>
            <p:nvPr/>
          </p:nvSpPr>
          <p:spPr>
            <a:xfrm>
              <a:off x="3709406" y="1833358"/>
              <a:ext cx="468433" cy="530119"/>
            </a:xfrm>
            <a:custGeom>
              <a:avLst/>
              <a:gdLst/>
              <a:ahLst/>
              <a:cxnLst/>
              <a:rect l="l" t="t" r="r" b="b"/>
              <a:pathLst>
                <a:path w="468433" h="530119">
                  <a:moveTo>
                    <a:pt x="0" y="0"/>
                  </a:moveTo>
                  <a:lnTo>
                    <a:pt x="468432" y="0"/>
                  </a:lnTo>
                  <a:lnTo>
                    <a:pt x="468432" y="530119"/>
                  </a:lnTo>
                  <a:lnTo>
                    <a:pt x="0" y="5301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24" name="Freeform 98">
              <a:extLst>
                <a:ext uri="{FF2B5EF4-FFF2-40B4-BE49-F238E27FC236}">
                  <a16:creationId xmlns:a16="http://schemas.microsoft.com/office/drawing/2014/main" id="{654B2A1B-A663-4AA3-AA6C-930853F67867}"/>
                </a:ext>
              </a:extLst>
            </p:cNvPr>
            <p:cNvSpPr/>
            <p:nvPr/>
          </p:nvSpPr>
          <p:spPr>
            <a:xfrm>
              <a:off x="7165337" y="5233045"/>
              <a:ext cx="468433" cy="530119"/>
            </a:xfrm>
            <a:custGeom>
              <a:avLst/>
              <a:gdLst/>
              <a:ahLst/>
              <a:cxnLst/>
              <a:rect l="l" t="t" r="r" b="b"/>
              <a:pathLst>
                <a:path w="468433" h="530119">
                  <a:moveTo>
                    <a:pt x="0" y="0"/>
                  </a:moveTo>
                  <a:lnTo>
                    <a:pt x="468433" y="0"/>
                  </a:lnTo>
                  <a:lnTo>
                    <a:pt x="468433" y="530119"/>
                  </a:lnTo>
                  <a:lnTo>
                    <a:pt x="0" y="5301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25" name="Freeform 99">
              <a:extLst>
                <a:ext uri="{FF2B5EF4-FFF2-40B4-BE49-F238E27FC236}">
                  <a16:creationId xmlns:a16="http://schemas.microsoft.com/office/drawing/2014/main" id="{39BA9EED-9801-4AAF-9CAC-4DA31BAD379F}"/>
                </a:ext>
              </a:extLst>
            </p:cNvPr>
            <p:cNvSpPr/>
            <p:nvPr/>
          </p:nvSpPr>
          <p:spPr>
            <a:xfrm>
              <a:off x="6600744" y="5262558"/>
              <a:ext cx="468433" cy="530119"/>
            </a:xfrm>
            <a:custGeom>
              <a:avLst/>
              <a:gdLst/>
              <a:ahLst/>
              <a:cxnLst/>
              <a:rect l="l" t="t" r="r" b="b"/>
              <a:pathLst>
                <a:path w="468433" h="530119">
                  <a:moveTo>
                    <a:pt x="0" y="0"/>
                  </a:moveTo>
                  <a:lnTo>
                    <a:pt x="468433" y="0"/>
                  </a:lnTo>
                  <a:lnTo>
                    <a:pt x="468433" y="530119"/>
                  </a:lnTo>
                  <a:lnTo>
                    <a:pt x="0" y="5301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26" name="Freeform 100">
              <a:extLst>
                <a:ext uri="{FF2B5EF4-FFF2-40B4-BE49-F238E27FC236}">
                  <a16:creationId xmlns:a16="http://schemas.microsoft.com/office/drawing/2014/main" id="{AD3AECF4-1F43-424B-855A-F9D9AD49757C}"/>
                </a:ext>
              </a:extLst>
            </p:cNvPr>
            <p:cNvSpPr/>
            <p:nvPr/>
          </p:nvSpPr>
          <p:spPr>
            <a:xfrm>
              <a:off x="5429663" y="5377134"/>
              <a:ext cx="468433" cy="530119"/>
            </a:xfrm>
            <a:custGeom>
              <a:avLst/>
              <a:gdLst/>
              <a:ahLst/>
              <a:cxnLst/>
              <a:rect l="l" t="t" r="r" b="b"/>
              <a:pathLst>
                <a:path w="468433" h="530119">
                  <a:moveTo>
                    <a:pt x="0" y="0"/>
                  </a:moveTo>
                  <a:lnTo>
                    <a:pt x="468432" y="0"/>
                  </a:lnTo>
                  <a:lnTo>
                    <a:pt x="468432" y="530119"/>
                  </a:lnTo>
                  <a:lnTo>
                    <a:pt x="0" y="5301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27" name="Freeform 101">
              <a:extLst>
                <a:ext uri="{FF2B5EF4-FFF2-40B4-BE49-F238E27FC236}">
                  <a16:creationId xmlns:a16="http://schemas.microsoft.com/office/drawing/2014/main" id="{6A12B89F-E5AA-4AA9-8D58-FC7B7C0EFA0F}"/>
                </a:ext>
              </a:extLst>
            </p:cNvPr>
            <p:cNvSpPr/>
            <p:nvPr/>
          </p:nvSpPr>
          <p:spPr>
            <a:xfrm>
              <a:off x="4258582" y="5340960"/>
              <a:ext cx="468433" cy="530119"/>
            </a:xfrm>
            <a:custGeom>
              <a:avLst/>
              <a:gdLst/>
              <a:ahLst/>
              <a:cxnLst/>
              <a:rect l="l" t="t" r="r" b="b"/>
              <a:pathLst>
                <a:path w="468433" h="530119">
                  <a:moveTo>
                    <a:pt x="0" y="0"/>
                  </a:moveTo>
                  <a:lnTo>
                    <a:pt x="468432" y="0"/>
                  </a:lnTo>
                  <a:lnTo>
                    <a:pt x="468432" y="530119"/>
                  </a:lnTo>
                  <a:lnTo>
                    <a:pt x="0" y="5301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28" name="Freeform 102">
              <a:extLst>
                <a:ext uri="{FF2B5EF4-FFF2-40B4-BE49-F238E27FC236}">
                  <a16:creationId xmlns:a16="http://schemas.microsoft.com/office/drawing/2014/main" id="{A83BE550-697B-4175-9DC9-49EB283DA42E}"/>
                </a:ext>
              </a:extLst>
            </p:cNvPr>
            <p:cNvSpPr/>
            <p:nvPr/>
          </p:nvSpPr>
          <p:spPr>
            <a:xfrm rot="1367054">
              <a:off x="3126315" y="5201710"/>
              <a:ext cx="468433" cy="530119"/>
            </a:xfrm>
            <a:custGeom>
              <a:avLst/>
              <a:gdLst/>
              <a:ahLst/>
              <a:cxnLst/>
              <a:rect l="l" t="t" r="r" b="b"/>
              <a:pathLst>
                <a:path w="468433" h="530119">
                  <a:moveTo>
                    <a:pt x="0" y="0"/>
                  </a:moveTo>
                  <a:lnTo>
                    <a:pt x="468432" y="0"/>
                  </a:lnTo>
                  <a:lnTo>
                    <a:pt x="468432" y="530119"/>
                  </a:lnTo>
                  <a:lnTo>
                    <a:pt x="0" y="5301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29" name="Freeform 103">
              <a:extLst>
                <a:ext uri="{FF2B5EF4-FFF2-40B4-BE49-F238E27FC236}">
                  <a16:creationId xmlns:a16="http://schemas.microsoft.com/office/drawing/2014/main" id="{95A3387F-3496-4EAF-9E7F-BB338AFE0F19}"/>
                </a:ext>
              </a:extLst>
            </p:cNvPr>
            <p:cNvSpPr/>
            <p:nvPr/>
          </p:nvSpPr>
          <p:spPr>
            <a:xfrm rot="1367054">
              <a:off x="2603548" y="5163025"/>
              <a:ext cx="468433" cy="530119"/>
            </a:xfrm>
            <a:custGeom>
              <a:avLst/>
              <a:gdLst/>
              <a:ahLst/>
              <a:cxnLst/>
              <a:rect l="l" t="t" r="r" b="b"/>
              <a:pathLst>
                <a:path w="468433" h="530119">
                  <a:moveTo>
                    <a:pt x="0" y="0"/>
                  </a:moveTo>
                  <a:lnTo>
                    <a:pt x="468432" y="0"/>
                  </a:lnTo>
                  <a:lnTo>
                    <a:pt x="468432" y="530119"/>
                  </a:lnTo>
                  <a:lnTo>
                    <a:pt x="0" y="5301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30" name="Freeform 104">
              <a:extLst>
                <a:ext uri="{FF2B5EF4-FFF2-40B4-BE49-F238E27FC236}">
                  <a16:creationId xmlns:a16="http://schemas.microsoft.com/office/drawing/2014/main" id="{B495331C-9251-4232-B5DD-FD6C6B4F9C10}"/>
                </a:ext>
              </a:extLst>
            </p:cNvPr>
            <p:cNvSpPr/>
            <p:nvPr/>
          </p:nvSpPr>
          <p:spPr>
            <a:xfrm rot="1367054">
              <a:off x="934378" y="4740820"/>
              <a:ext cx="468433" cy="530119"/>
            </a:xfrm>
            <a:custGeom>
              <a:avLst/>
              <a:gdLst/>
              <a:ahLst/>
              <a:cxnLst/>
              <a:rect l="l" t="t" r="r" b="b"/>
              <a:pathLst>
                <a:path w="468433" h="530119">
                  <a:moveTo>
                    <a:pt x="0" y="0"/>
                  </a:moveTo>
                  <a:lnTo>
                    <a:pt x="468433" y="0"/>
                  </a:lnTo>
                  <a:lnTo>
                    <a:pt x="468433" y="530119"/>
                  </a:lnTo>
                  <a:lnTo>
                    <a:pt x="0" y="5301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31" name="Freeform 105">
              <a:extLst>
                <a:ext uri="{FF2B5EF4-FFF2-40B4-BE49-F238E27FC236}">
                  <a16:creationId xmlns:a16="http://schemas.microsoft.com/office/drawing/2014/main" id="{265370DD-C7E2-4563-B1B6-29092D5A3E48}"/>
                </a:ext>
              </a:extLst>
            </p:cNvPr>
            <p:cNvSpPr/>
            <p:nvPr/>
          </p:nvSpPr>
          <p:spPr>
            <a:xfrm>
              <a:off x="381574" y="3613309"/>
              <a:ext cx="468433" cy="530119"/>
            </a:xfrm>
            <a:custGeom>
              <a:avLst/>
              <a:gdLst/>
              <a:ahLst/>
              <a:cxnLst/>
              <a:rect l="l" t="t" r="r" b="b"/>
              <a:pathLst>
                <a:path w="468433" h="530119">
                  <a:moveTo>
                    <a:pt x="0" y="0"/>
                  </a:moveTo>
                  <a:lnTo>
                    <a:pt x="468433" y="0"/>
                  </a:lnTo>
                  <a:lnTo>
                    <a:pt x="468433" y="530119"/>
                  </a:lnTo>
                  <a:lnTo>
                    <a:pt x="0" y="5301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32" name="Freeform 106">
              <a:extLst>
                <a:ext uri="{FF2B5EF4-FFF2-40B4-BE49-F238E27FC236}">
                  <a16:creationId xmlns:a16="http://schemas.microsoft.com/office/drawing/2014/main" id="{988A8FBE-9FD4-46AE-BA77-0D4FD4497552}"/>
                </a:ext>
              </a:extLst>
            </p:cNvPr>
            <p:cNvSpPr/>
            <p:nvPr/>
          </p:nvSpPr>
          <p:spPr>
            <a:xfrm>
              <a:off x="967145" y="2698371"/>
              <a:ext cx="468433" cy="530119"/>
            </a:xfrm>
            <a:custGeom>
              <a:avLst/>
              <a:gdLst/>
              <a:ahLst/>
              <a:cxnLst/>
              <a:rect l="l" t="t" r="r" b="b"/>
              <a:pathLst>
                <a:path w="468433" h="530119">
                  <a:moveTo>
                    <a:pt x="0" y="0"/>
                  </a:moveTo>
                  <a:lnTo>
                    <a:pt x="468433" y="0"/>
                  </a:lnTo>
                  <a:lnTo>
                    <a:pt x="468433" y="530119"/>
                  </a:lnTo>
                  <a:lnTo>
                    <a:pt x="0" y="5301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33" name="Freeform 107">
              <a:extLst>
                <a:ext uri="{FF2B5EF4-FFF2-40B4-BE49-F238E27FC236}">
                  <a16:creationId xmlns:a16="http://schemas.microsoft.com/office/drawing/2014/main" id="{1004AAC4-8AC7-42A2-9F74-2FF3AD9FA62D}"/>
                </a:ext>
              </a:extLst>
            </p:cNvPr>
            <p:cNvSpPr/>
            <p:nvPr/>
          </p:nvSpPr>
          <p:spPr>
            <a:xfrm>
              <a:off x="5663879" y="830217"/>
              <a:ext cx="468433" cy="530119"/>
            </a:xfrm>
            <a:custGeom>
              <a:avLst/>
              <a:gdLst/>
              <a:ahLst/>
              <a:cxnLst/>
              <a:rect l="l" t="t" r="r" b="b"/>
              <a:pathLst>
                <a:path w="468433" h="530119">
                  <a:moveTo>
                    <a:pt x="0" y="0"/>
                  </a:moveTo>
                  <a:lnTo>
                    <a:pt x="468433" y="0"/>
                  </a:lnTo>
                  <a:lnTo>
                    <a:pt x="468433" y="530119"/>
                  </a:lnTo>
                  <a:lnTo>
                    <a:pt x="0" y="5301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34" name="Freeform 108">
              <a:extLst>
                <a:ext uri="{FF2B5EF4-FFF2-40B4-BE49-F238E27FC236}">
                  <a16:creationId xmlns:a16="http://schemas.microsoft.com/office/drawing/2014/main" id="{0222E72A-367B-452D-B731-034E1C1329B4}"/>
                </a:ext>
              </a:extLst>
            </p:cNvPr>
            <p:cNvSpPr/>
            <p:nvPr/>
          </p:nvSpPr>
          <p:spPr>
            <a:xfrm>
              <a:off x="4727014" y="1360336"/>
              <a:ext cx="468433" cy="530119"/>
            </a:xfrm>
            <a:custGeom>
              <a:avLst/>
              <a:gdLst/>
              <a:ahLst/>
              <a:cxnLst/>
              <a:rect l="l" t="t" r="r" b="b"/>
              <a:pathLst>
                <a:path w="468433" h="530119">
                  <a:moveTo>
                    <a:pt x="0" y="0"/>
                  </a:moveTo>
                  <a:lnTo>
                    <a:pt x="468433" y="0"/>
                  </a:lnTo>
                  <a:lnTo>
                    <a:pt x="468433" y="530119"/>
                  </a:lnTo>
                  <a:lnTo>
                    <a:pt x="0" y="5301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35" name="Freeform 109">
              <a:extLst>
                <a:ext uri="{FF2B5EF4-FFF2-40B4-BE49-F238E27FC236}">
                  <a16:creationId xmlns:a16="http://schemas.microsoft.com/office/drawing/2014/main" id="{DB8627B7-CE6A-494F-894B-B26B8EB9EBC2}"/>
                </a:ext>
              </a:extLst>
            </p:cNvPr>
            <p:cNvSpPr/>
            <p:nvPr/>
          </p:nvSpPr>
          <p:spPr>
            <a:xfrm>
              <a:off x="1527691" y="2567042"/>
              <a:ext cx="468433" cy="530119"/>
            </a:xfrm>
            <a:custGeom>
              <a:avLst/>
              <a:gdLst/>
              <a:ahLst/>
              <a:cxnLst/>
              <a:rect l="l" t="t" r="r" b="b"/>
              <a:pathLst>
                <a:path w="468433" h="530119">
                  <a:moveTo>
                    <a:pt x="0" y="0"/>
                  </a:moveTo>
                  <a:lnTo>
                    <a:pt x="468432" y="0"/>
                  </a:lnTo>
                  <a:lnTo>
                    <a:pt x="468432" y="530119"/>
                  </a:lnTo>
                  <a:lnTo>
                    <a:pt x="0" y="5301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36" name="Freeform 110">
              <a:extLst>
                <a:ext uri="{FF2B5EF4-FFF2-40B4-BE49-F238E27FC236}">
                  <a16:creationId xmlns:a16="http://schemas.microsoft.com/office/drawing/2014/main" id="{4C9E86D4-DA91-4755-9AD5-DDA38B94C353}"/>
                </a:ext>
              </a:extLst>
            </p:cNvPr>
            <p:cNvSpPr/>
            <p:nvPr/>
          </p:nvSpPr>
          <p:spPr>
            <a:xfrm>
              <a:off x="1996123" y="2363477"/>
              <a:ext cx="468433" cy="530119"/>
            </a:xfrm>
            <a:custGeom>
              <a:avLst/>
              <a:gdLst/>
              <a:ahLst/>
              <a:cxnLst/>
              <a:rect l="l" t="t" r="r" b="b"/>
              <a:pathLst>
                <a:path w="468433" h="530119">
                  <a:moveTo>
                    <a:pt x="0" y="0"/>
                  </a:moveTo>
                  <a:lnTo>
                    <a:pt x="468433" y="0"/>
                  </a:lnTo>
                  <a:lnTo>
                    <a:pt x="468433" y="530119"/>
                  </a:lnTo>
                  <a:lnTo>
                    <a:pt x="0" y="5301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37" name="Freeform 111">
              <a:extLst>
                <a:ext uri="{FF2B5EF4-FFF2-40B4-BE49-F238E27FC236}">
                  <a16:creationId xmlns:a16="http://schemas.microsoft.com/office/drawing/2014/main" id="{1D320A61-3908-4FB9-9352-174276F4FF69}"/>
                </a:ext>
              </a:extLst>
            </p:cNvPr>
            <p:cNvSpPr/>
            <p:nvPr/>
          </p:nvSpPr>
          <p:spPr>
            <a:xfrm>
              <a:off x="4177838" y="1625395"/>
              <a:ext cx="468433" cy="530119"/>
            </a:xfrm>
            <a:custGeom>
              <a:avLst/>
              <a:gdLst/>
              <a:ahLst/>
              <a:cxnLst/>
              <a:rect l="l" t="t" r="r" b="b"/>
              <a:pathLst>
                <a:path w="468433" h="530119">
                  <a:moveTo>
                    <a:pt x="0" y="0"/>
                  </a:moveTo>
                  <a:lnTo>
                    <a:pt x="468433" y="0"/>
                  </a:lnTo>
                  <a:lnTo>
                    <a:pt x="468433" y="530119"/>
                  </a:lnTo>
                  <a:lnTo>
                    <a:pt x="0" y="5301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38" name="Freeform 112">
              <a:extLst>
                <a:ext uri="{FF2B5EF4-FFF2-40B4-BE49-F238E27FC236}">
                  <a16:creationId xmlns:a16="http://schemas.microsoft.com/office/drawing/2014/main" id="{5025DBE7-3A3E-4691-9A26-72347AB130C0}"/>
                </a:ext>
              </a:extLst>
            </p:cNvPr>
            <p:cNvSpPr/>
            <p:nvPr/>
          </p:nvSpPr>
          <p:spPr>
            <a:xfrm>
              <a:off x="7846864" y="3601756"/>
              <a:ext cx="468433" cy="530119"/>
            </a:xfrm>
            <a:custGeom>
              <a:avLst/>
              <a:gdLst/>
              <a:ahLst/>
              <a:cxnLst/>
              <a:rect l="l" t="t" r="r" b="b"/>
              <a:pathLst>
                <a:path w="468433" h="530119">
                  <a:moveTo>
                    <a:pt x="0" y="0"/>
                  </a:moveTo>
                  <a:lnTo>
                    <a:pt x="468432" y="0"/>
                  </a:lnTo>
                  <a:lnTo>
                    <a:pt x="468432" y="530119"/>
                  </a:lnTo>
                  <a:lnTo>
                    <a:pt x="0" y="5301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39" name="Freeform 113">
              <a:extLst>
                <a:ext uri="{FF2B5EF4-FFF2-40B4-BE49-F238E27FC236}">
                  <a16:creationId xmlns:a16="http://schemas.microsoft.com/office/drawing/2014/main" id="{0AACE3E5-2320-4E2E-A769-24E5E47C7011}"/>
                </a:ext>
              </a:extLst>
            </p:cNvPr>
            <p:cNvSpPr/>
            <p:nvPr/>
          </p:nvSpPr>
          <p:spPr>
            <a:xfrm>
              <a:off x="7846864" y="4293843"/>
              <a:ext cx="468433" cy="530119"/>
            </a:xfrm>
            <a:custGeom>
              <a:avLst/>
              <a:gdLst/>
              <a:ahLst/>
              <a:cxnLst/>
              <a:rect l="l" t="t" r="r" b="b"/>
              <a:pathLst>
                <a:path w="468433" h="530119">
                  <a:moveTo>
                    <a:pt x="0" y="0"/>
                  </a:moveTo>
                  <a:lnTo>
                    <a:pt x="468432" y="0"/>
                  </a:lnTo>
                  <a:lnTo>
                    <a:pt x="468432" y="530120"/>
                  </a:lnTo>
                  <a:lnTo>
                    <a:pt x="0" y="5301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40" name="Freeform 114">
              <a:extLst>
                <a:ext uri="{FF2B5EF4-FFF2-40B4-BE49-F238E27FC236}">
                  <a16:creationId xmlns:a16="http://schemas.microsoft.com/office/drawing/2014/main" id="{9786E418-E3B1-4BF6-9C59-3A72941CEC93}"/>
                </a:ext>
              </a:extLst>
            </p:cNvPr>
            <p:cNvSpPr/>
            <p:nvPr/>
          </p:nvSpPr>
          <p:spPr>
            <a:xfrm>
              <a:off x="7504084" y="4810841"/>
              <a:ext cx="468433" cy="530119"/>
            </a:xfrm>
            <a:custGeom>
              <a:avLst/>
              <a:gdLst/>
              <a:ahLst/>
              <a:cxnLst/>
              <a:rect l="l" t="t" r="r" b="b"/>
              <a:pathLst>
                <a:path w="468433" h="530119">
                  <a:moveTo>
                    <a:pt x="0" y="0"/>
                  </a:moveTo>
                  <a:lnTo>
                    <a:pt x="468432" y="0"/>
                  </a:lnTo>
                  <a:lnTo>
                    <a:pt x="468432" y="530119"/>
                  </a:lnTo>
                  <a:lnTo>
                    <a:pt x="0" y="5301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41" name="Freeform 115">
              <a:extLst>
                <a:ext uri="{FF2B5EF4-FFF2-40B4-BE49-F238E27FC236}">
                  <a16:creationId xmlns:a16="http://schemas.microsoft.com/office/drawing/2014/main" id="{782BE8DE-8EFC-4AEE-91CE-71ACB01C926B}"/>
                </a:ext>
              </a:extLst>
            </p:cNvPr>
            <p:cNvSpPr/>
            <p:nvPr/>
          </p:nvSpPr>
          <p:spPr>
            <a:xfrm>
              <a:off x="7504084" y="3071637"/>
              <a:ext cx="468433" cy="530119"/>
            </a:xfrm>
            <a:custGeom>
              <a:avLst/>
              <a:gdLst/>
              <a:ahLst/>
              <a:cxnLst/>
              <a:rect l="l" t="t" r="r" b="b"/>
              <a:pathLst>
                <a:path w="468433" h="530119">
                  <a:moveTo>
                    <a:pt x="0" y="0"/>
                  </a:moveTo>
                  <a:lnTo>
                    <a:pt x="468432" y="0"/>
                  </a:lnTo>
                  <a:lnTo>
                    <a:pt x="468432" y="530119"/>
                  </a:lnTo>
                  <a:lnTo>
                    <a:pt x="0" y="5301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42" name="Freeform 116">
              <a:extLst>
                <a:ext uri="{FF2B5EF4-FFF2-40B4-BE49-F238E27FC236}">
                  <a16:creationId xmlns:a16="http://schemas.microsoft.com/office/drawing/2014/main" id="{3C522674-263C-4251-8D9D-D819351D2CFA}"/>
                </a:ext>
              </a:extLst>
            </p:cNvPr>
            <p:cNvSpPr/>
            <p:nvPr/>
          </p:nvSpPr>
          <p:spPr>
            <a:xfrm>
              <a:off x="7378431" y="2496793"/>
              <a:ext cx="468433" cy="530119"/>
            </a:xfrm>
            <a:custGeom>
              <a:avLst/>
              <a:gdLst/>
              <a:ahLst/>
              <a:cxnLst/>
              <a:rect l="l" t="t" r="r" b="b"/>
              <a:pathLst>
                <a:path w="468433" h="530119">
                  <a:moveTo>
                    <a:pt x="0" y="0"/>
                  </a:moveTo>
                  <a:lnTo>
                    <a:pt x="468433" y="0"/>
                  </a:lnTo>
                  <a:lnTo>
                    <a:pt x="468433" y="530119"/>
                  </a:lnTo>
                  <a:lnTo>
                    <a:pt x="0" y="5301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43" name="Freeform 117">
              <a:extLst>
                <a:ext uri="{FF2B5EF4-FFF2-40B4-BE49-F238E27FC236}">
                  <a16:creationId xmlns:a16="http://schemas.microsoft.com/office/drawing/2014/main" id="{95647286-D9FF-4B64-8B46-8DD08D666126}"/>
                </a:ext>
              </a:extLst>
            </p:cNvPr>
            <p:cNvSpPr/>
            <p:nvPr/>
          </p:nvSpPr>
          <p:spPr>
            <a:xfrm>
              <a:off x="7738300" y="2020427"/>
              <a:ext cx="468433" cy="530119"/>
            </a:xfrm>
            <a:custGeom>
              <a:avLst/>
              <a:gdLst/>
              <a:ahLst/>
              <a:cxnLst/>
              <a:rect l="l" t="t" r="r" b="b"/>
              <a:pathLst>
                <a:path w="468433" h="530119">
                  <a:moveTo>
                    <a:pt x="0" y="0"/>
                  </a:moveTo>
                  <a:lnTo>
                    <a:pt x="468432" y="0"/>
                  </a:lnTo>
                  <a:lnTo>
                    <a:pt x="468432" y="530119"/>
                  </a:lnTo>
                  <a:lnTo>
                    <a:pt x="0" y="5301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44" name="Freeform 118">
              <a:extLst>
                <a:ext uri="{FF2B5EF4-FFF2-40B4-BE49-F238E27FC236}">
                  <a16:creationId xmlns:a16="http://schemas.microsoft.com/office/drawing/2014/main" id="{4DFFBF7F-28B6-4C4E-89DE-315B4686AD39}"/>
                </a:ext>
              </a:extLst>
            </p:cNvPr>
            <p:cNvSpPr/>
            <p:nvPr/>
          </p:nvSpPr>
          <p:spPr>
            <a:xfrm>
              <a:off x="7927263" y="1436555"/>
              <a:ext cx="468433" cy="530119"/>
            </a:xfrm>
            <a:custGeom>
              <a:avLst/>
              <a:gdLst/>
              <a:ahLst/>
              <a:cxnLst/>
              <a:rect l="l" t="t" r="r" b="b"/>
              <a:pathLst>
                <a:path w="468433" h="530119">
                  <a:moveTo>
                    <a:pt x="0" y="0"/>
                  </a:moveTo>
                  <a:lnTo>
                    <a:pt x="468432" y="0"/>
                  </a:lnTo>
                  <a:lnTo>
                    <a:pt x="468432" y="530119"/>
                  </a:lnTo>
                  <a:lnTo>
                    <a:pt x="0" y="5301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45" name="Freeform 119">
              <a:extLst>
                <a:ext uri="{FF2B5EF4-FFF2-40B4-BE49-F238E27FC236}">
                  <a16:creationId xmlns:a16="http://schemas.microsoft.com/office/drawing/2014/main" id="{E5BF90D6-E5BE-4F1F-A751-840DBA56EFCE}"/>
                </a:ext>
              </a:extLst>
            </p:cNvPr>
            <p:cNvSpPr/>
            <p:nvPr/>
          </p:nvSpPr>
          <p:spPr>
            <a:xfrm>
              <a:off x="7738300" y="830217"/>
              <a:ext cx="468433" cy="530119"/>
            </a:xfrm>
            <a:custGeom>
              <a:avLst/>
              <a:gdLst/>
              <a:ahLst/>
              <a:cxnLst/>
              <a:rect l="l" t="t" r="r" b="b"/>
              <a:pathLst>
                <a:path w="468433" h="530119">
                  <a:moveTo>
                    <a:pt x="0" y="0"/>
                  </a:moveTo>
                  <a:lnTo>
                    <a:pt x="468432" y="0"/>
                  </a:lnTo>
                  <a:lnTo>
                    <a:pt x="468432" y="530119"/>
                  </a:lnTo>
                  <a:lnTo>
                    <a:pt x="0" y="5301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46" name="Freeform 120">
              <a:extLst>
                <a:ext uri="{FF2B5EF4-FFF2-40B4-BE49-F238E27FC236}">
                  <a16:creationId xmlns:a16="http://schemas.microsoft.com/office/drawing/2014/main" id="{70AE7D06-5FD5-4F07-A9C9-B77131E1F076}"/>
                </a:ext>
              </a:extLst>
            </p:cNvPr>
            <p:cNvSpPr/>
            <p:nvPr/>
          </p:nvSpPr>
          <p:spPr>
            <a:xfrm rot="-1842145">
              <a:off x="2231954" y="1950570"/>
              <a:ext cx="275754" cy="282957"/>
            </a:xfrm>
            <a:custGeom>
              <a:avLst/>
              <a:gdLst/>
              <a:ahLst/>
              <a:cxnLst/>
              <a:rect l="l" t="t" r="r" b="b"/>
              <a:pathLst>
                <a:path w="275754" h="282957">
                  <a:moveTo>
                    <a:pt x="0" y="0"/>
                  </a:moveTo>
                  <a:lnTo>
                    <a:pt x="275755" y="0"/>
                  </a:lnTo>
                  <a:lnTo>
                    <a:pt x="275755" y="282957"/>
                  </a:lnTo>
                  <a:lnTo>
                    <a:pt x="0" y="2829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47" name="Freeform 121">
              <a:extLst>
                <a:ext uri="{FF2B5EF4-FFF2-40B4-BE49-F238E27FC236}">
                  <a16:creationId xmlns:a16="http://schemas.microsoft.com/office/drawing/2014/main" id="{770C05BF-D6B0-4AAB-BCA5-7ADDADD3BB85}"/>
                </a:ext>
              </a:extLst>
            </p:cNvPr>
            <p:cNvSpPr/>
            <p:nvPr/>
          </p:nvSpPr>
          <p:spPr>
            <a:xfrm rot="-1842145">
              <a:off x="2699887" y="1670291"/>
              <a:ext cx="275754" cy="282957"/>
            </a:xfrm>
            <a:custGeom>
              <a:avLst/>
              <a:gdLst/>
              <a:ahLst/>
              <a:cxnLst/>
              <a:rect l="l" t="t" r="r" b="b"/>
              <a:pathLst>
                <a:path w="275754" h="282957">
                  <a:moveTo>
                    <a:pt x="0" y="0"/>
                  </a:moveTo>
                  <a:lnTo>
                    <a:pt x="275754" y="0"/>
                  </a:lnTo>
                  <a:lnTo>
                    <a:pt x="275754" y="282957"/>
                  </a:lnTo>
                  <a:lnTo>
                    <a:pt x="0" y="2829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48" name="Freeform 122">
              <a:extLst>
                <a:ext uri="{FF2B5EF4-FFF2-40B4-BE49-F238E27FC236}">
                  <a16:creationId xmlns:a16="http://schemas.microsoft.com/office/drawing/2014/main" id="{728EAA83-43E2-476E-B52B-B991EAF6EB27}"/>
                </a:ext>
              </a:extLst>
            </p:cNvPr>
            <p:cNvSpPr/>
            <p:nvPr/>
          </p:nvSpPr>
          <p:spPr>
            <a:xfrm rot="-1842145">
              <a:off x="3397655" y="1566480"/>
              <a:ext cx="275754" cy="282957"/>
            </a:xfrm>
            <a:custGeom>
              <a:avLst/>
              <a:gdLst/>
              <a:ahLst/>
              <a:cxnLst/>
              <a:rect l="l" t="t" r="r" b="b"/>
              <a:pathLst>
                <a:path w="275754" h="282957">
                  <a:moveTo>
                    <a:pt x="0" y="0"/>
                  </a:moveTo>
                  <a:lnTo>
                    <a:pt x="275755" y="0"/>
                  </a:lnTo>
                  <a:lnTo>
                    <a:pt x="275755" y="282958"/>
                  </a:lnTo>
                  <a:lnTo>
                    <a:pt x="0" y="2829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49" name="Freeform 123">
              <a:extLst>
                <a:ext uri="{FF2B5EF4-FFF2-40B4-BE49-F238E27FC236}">
                  <a16:creationId xmlns:a16="http://schemas.microsoft.com/office/drawing/2014/main" id="{489A36A9-0BE8-49AF-B903-DF1E8A425D4C}"/>
                </a:ext>
              </a:extLst>
            </p:cNvPr>
            <p:cNvSpPr/>
            <p:nvPr/>
          </p:nvSpPr>
          <p:spPr>
            <a:xfrm rot="-1842145">
              <a:off x="3949446" y="1374436"/>
              <a:ext cx="275754" cy="282957"/>
            </a:xfrm>
            <a:custGeom>
              <a:avLst/>
              <a:gdLst/>
              <a:ahLst/>
              <a:cxnLst/>
              <a:rect l="l" t="t" r="r" b="b"/>
              <a:pathLst>
                <a:path w="275754" h="282957">
                  <a:moveTo>
                    <a:pt x="0" y="0"/>
                  </a:moveTo>
                  <a:lnTo>
                    <a:pt x="275755" y="0"/>
                  </a:lnTo>
                  <a:lnTo>
                    <a:pt x="275755" y="282957"/>
                  </a:lnTo>
                  <a:lnTo>
                    <a:pt x="0" y="2829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50" name="Freeform 124">
              <a:extLst>
                <a:ext uri="{FF2B5EF4-FFF2-40B4-BE49-F238E27FC236}">
                  <a16:creationId xmlns:a16="http://schemas.microsoft.com/office/drawing/2014/main" id="{618F83F5-BAA3-4D2B-8931-0F31DD7A8D9C}"/>
                </a:ext>
              </a:extLst>
            </p:cNvPr>
            <p:cNvSpPr/>
            <p:nvPr/>
          </p:nvSpPr>
          <p:spPr>
            <a:xfrm rot="-1842145">
              <a:off x="4441544" y="1182391"/>
              <a:ext cx="275754" cy="282957"/>
            </a:xfrm>
            <a:custGeom>
              <a:avLst/>
              <a:gdLst/>
              <a:ahLst/>
              <a:cxnLst/>
              <a:rect l="l" t="t" r="r" b="b"/>
              <a:pathLst>
                <a:path w="275754" h="282957">
                  <a:moveTo>
                    <a:pt x="0" y="0"/>
                  </a:moveTo>
                  <a:lnTo>
                    <a:pt x="275755" y="0"/>
                  </a:lnTo>
                  <a:lnTo>
                    <a:pt x="275755" y="282957"/>
                  </a:lnTo>
                  <a:lnTo>
                    <a:pt x="0" y="2829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51" name="Freeform 125">
              <a:extLst>
                <a:ext uri="{FF2B5EF4-FFF2-40B4-BE49-F238E27FC236}">
                  <a16:creationId xmlns:a16="http://schemas.microsoft.com/office/drawing/2014/main" id="{76692082-DC6A-4263-B12A-BF94F1B4D1FD}"/>
                </a:ext>
              </a:extLst>
            </p:cNvPr>
            <p:cNvSpPr/>
            <p:nvPr/>
          </p:nvSpPr>
          <p:spPr>
            <a:xfrm rot="-1842145">
              <a:off x="4823353" y="990346"/>
              <a:ext cx="275754" cy="282957"/>
            </a:xfrm>
            <a:custGeom>
              <a:avLst/>
              <a:gdLst/>
              <a:ahLst/>
              <a:cxnLst/>
              <a:rect l="l" t="t" r="r" b="b"/>
              <a:pathLst>
                <a:path w="275754" h="282957">
                  <a:moveTo>
                    <a:pt x="0" y="0"/>
                  </a:moveTo>
                  <a:lnTo>
                    <a:pt x="275755" y="0"/>
                  </a:lnTo>
                  <a:lnTo>
                    <a:pt x="275755" y="282957"/>
                  </a:lnTo>
                  <a:lnTo>
                    <a:pt x="0" y="2829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52" name="Freeform 126">
              <a:extLst>
                <a:ext uri="{FF2B5EF4-FFF2-40B4-BE49-F238E27FC236}">
                  <a16:creationId xmlns:a16="http://schemas.microsoft.com/office/drawing/2014/main" id="{A965CA6E-8105-48E1-AB46-54A1A218317A}"/>
                </a:ext>
              </a:extLst>
            </p:cNvPr>
            <p:cNvSpPr/>
            <p:nvPr/>
          </p:nvSpPr>
          <p:spPr>
            <a:xfrm rot="-1842145">
              <a:off x="5331351" y="772979"/>
              <a:ext cx="275754" cy="282957"/>
            </a:xfrm>
            <a:custGeom>
              <a:avLst/>
              <a:gdLst/>
              <a:ahLst/>
              <a:cxnLst/>
              <a:rect l="l" t="t" r="r" b="b"/>
              <a:pathLst>
                <a:path w="275754" h="282957">
                  <a:moveTo>
                    <a:pt x="0" y="0"/>
                  </a:moveTo>
                  <a:lnTo>
                    <a:pt x="275755" y="0"/>
                  </a:lnTo>
                  <a:lnTo>
                    <a:pt x="275755" y="282958"/>
                  </a:lnTo>
                  <a:lnTo>
                    <a:pt x="0" y="2829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53" name="Freeform 127">
              <a:extLst>
                <a:ext uri="{FF2B5EF4-FFF2-40B4-BE49-F238E27FC236}">
                  <a16:creationId xmlns:a16="http://schemas.microsoft.com/office/drawing/2014/main" id="{CE383EF4-FFE7-41B7-B03D-274925E93F23}"/>
                </a:ext>
              </a:extLst>
            </p:cNvPr>
            <p:cNvSpPr/>
            <p:nvPr/>
          </p:nvSpPr>
          <p:spPr>
            <a:xfrm rot="-1842145">
              <a:off x="5712925" y="434656"/>
              <a:ext cx="275754" cy="282957"/>
            </a:xfrm>
            <a:custGeom>
              <a:avLst/>
              <a:gdLst/>
              <a:ahLst/>
              <a:cxnLst/>
              <a:rect l="l" t="t" r="r" b="b"/>
              <a:pathLst>
                <a:path w="275754" h="282957">
                  <a:moveTo>
                    <a:pt x="0" y="0"/>
                  </a:moveTo>
                  <a:lnTo>
                    <a:pt x="275755" y="0"/>
                  </a:lnTo>
                  <a:lnTo>
                    <a:pt x="275755" y="282957"/>
                  </a:lnTo>
                  <a:lnTo>
                    <a:pt x="0" y="2829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54" name="Freeform 128">
              <a:extLst>
                <a:ext uri="{FF2B5EF4-FFF2-40B4-BE49-F238E27FC236}">
                  <a16:creationId xmlns:a16="http://schemas.microsoft.com/office/drawing/2014/main" id="{FDEDF77D-4D50-4C3E-89A6-00359F783A2B}"/>
                </a:ext>
              </a:extLst>
            </p:cNvPr>
            <p:cNvSpPr/>
            <p:nvPr/>
          </p:nvSpPr>
          <p:spPr>
            <a:xfrm rot="-1842145">
              <a:off x="6483682" y="50566"/>
              <a:ext cx="275754" cy="282957"/>
            </a:xfrm>
            <a:custGeom>
              <a:avLst/>
              <a:gdLst/>
              <a:ahLst/>
              <a:cxnLst/>
              <a:rect l="l" t="t" r="r" b="b"/>
              <a:pathLst>
                <a:path w="275754" h="282957">
                  <a:moveTo>
                    <a:pt x="0" y="0"/>
                  </a:moveTo>
                  <a:lnTo>
                    <a:pt x="275755" y="0"/>
                  </a:lnTo>
                  <a:lnTo>
                    <a:pt x="275755" y="282957"/>
                  </a:lnTo>
                  <a:lnTo>
                    <a:pt x="0" y="2829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55" name="Freeform 129">
              <a:extLst>
                <a:ext uri="{FF2B5EF4-FFF2-40B4-BE49-F238E27FC236}">
                  <a16:creationId xmlns:a16="http://schemas.microsoft.com/office/drawing/2014/main" id="{5AD5A6E3-DCA5-4427-9C45-96E8C69A2F77}"/>
                </a:ext>
              </a:extLst>
            </p:cNvPr>
            <p:cNvSpPr/>
            <p:nvPr/>
          </p:nvSpPr>
          <p:spPr>
            <a:xfrm rot="-1842145">
              <a:off x="7079267" y="50566"/>
              <a:ext cx="275754" cy="282957"/>
            </a:xfrm>
            <a:custGeom>
              <a:avLst/>
              <a:gdLst/>
              <a:ahLst/>
              <a:cxnLst/>
              <a:rect l="l" t="t" r="r" b="b"/>
              <a:pathLst>
                <a:path w="275754" h="282957">
                  <a:moveTo>
                    <a:pt x="0" y="0"/>
                  </a:moveTo>
                  <a:lnTo>
                    <a:pt x="275754" y="0"/>
                  </a:lnTo>
                  <a:lnTo>
                    <a:pt x="275754" y="282957"/>
                  </a:lnTo>
                  <a:lnTo>
                    <a:pt x="0" y="2829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56" name="Freeform 130">
              <a:extLst>
                <a:ext uri="{FF2B5EF4-FFF2-40B4-BE49-F238E27FC236}">
                  <a16:creationId xmlns:a16="http://schemas.microsoft.com/office/drawing/2014/main" id="{D02C6E90-A5A9-4EC4-892D-1236D069D831}"/>
                </a:ext>
              </a:extLst>
            </p:cNvPr>
            <p:cNvSpPr/>
            <p:nvPr/>
          </p:nvSpPr>
          <p:spPr>
            <a:xfrm rot="-1842145">
              <a:off x="7789385" y="361641"/>
              <a:ext cx="275754" cy="282957"/>
            </a:xfrm>
            <a:custGeom>
              <a:avLst/>
              <a:gdLst/>
              <a:ahLst/>
              <a:cxnLst/>
              <a:rect l="l" t="t" r="r" b="b"/>
              <a:pathLst>
                <a:path w="275754" h="282957">
                  <a:moveTo>
                    <a:pt x="0" y="0"/>
                  </a:moveTo>
                  <a:lnTo>
                    <a:pt x="275755" y="0"/>
                  </a:lnTo>
                  <a:lnTo>
                    <a:pt x="275755" y="282957"/>
                  </a:lnTo>
                  <a:lnTo>
                    <a:pt x="0" y="2829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57" name="Freeform 131">
              <a:extLst>
                <a:ext uri="{FF2B5EF4-FFF2-40B4-BE49-F238E27FC236}">
                  <a16:creationId xmlns:a16="http://schemas.microsoft.com/office/drawing/2014/main" id="{4D2022ED-3416-479A-B7FA-C1CFEBCAE4C0}"/>
                </a:ext>
              </a:extLst>
            </p:cNvPr>
            <p:cNvSpPr/>
            <p:nvPr/>
          </p:nvSpPr>
          <p:spPr>
            <a:xfrm rot="-1842145">
              <a:off x="8257818" y="1157069"/>
              <a:ext cx="275754" cy="282957"/>
            </a:xfrm>
            <a:custGeom>
              <a:avLst/>
              <a:gdLst/>
              <a:ahLst/>
              <a:cxnLst/>
              <a:rect l="l" t="t" r="r" b="b"/>
              <a:pathLst>
                <a:path w="275754" h="282957">
                  <a:moveTo>
                    <a:pt x="0" y="0"/>
                  </a:moveTo>
                  <a:lnTo>
                    <a:pt x="275754" y="0"/>
                  </a:lnTo>
                  <a:lnTo>
                    <a:pt x="275754" y="282957"/>
                  </a:lnTo>
                  <a:lnTo>
                    <a:pt x="0" y="2829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58" name="Freeform 132">
              <a:extLst>
                <a:ext uri="{FF2B5EF4-FFF2-40B4-BE49-F238E27FC236}">
                  <a16:creationId xmlns:a16="http://schemas.microsoft.com/office/drawing/2014/main" id="{BCE26ACF-8AE2-476E-904B-4B18483FB219}"/>
                </a:ext>
              </a:extLst>
            </p:cNvPr>
            <p:cNvSpPr/>
            <p:nvPr/>
          </p:nvSpPr>
          <p:spPr>
            <a:xfrm rot="-1842145">
              <a:off x="8257818" y="1950570"/>
              <a:ext cx="275754" cy="282957"/>
            </a:xfrm>
            <a:custGeom>
              <a:avLst/>
              <a:gdLst/>
              <a:ahLst/>
              <a:cxnLst/>
              <a:rect l="l" t="t" r="r" b="b"/>
              <a:pathLst>
                <a:path w="275754" h="282957">
                  <a:moveTo>
                    <a:pt x="0" y="0"/>
                  </a:moveTo>
                  <a:lnTo>
                    <a:pt x="275754" y="0"/>
                  </a:lnTo>
                  <a:lnTo>
                    <a:pt x="275754" y="282957"/>
                  </a:lnTo>
                  <a:lnTo>
                    <a:pt x="0" y="2829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59" name="Freeform 133">
              <a:extLst>
                <a:ext uri="{FF2B5EF4-FFF2-40B4-BE49-F238E27FC236}">
                  <a16:creationId xmlns:a16="http://schemas.microsoft.com/office/drawing/2014/main" id="{D3B17854-BE2E-4637-A97E-E331018F4238}"/>
                </a:ext>
              </a:extLst>
            </p:cNvPr>
            <p:cNvSpPr/>
            <p:nvPr/>
          </p:nvSpPr>
          <p:spPr>
            <a:xfrm rot="-1842145">
              <a:off x="8067031" y="2604545"/>
              <a:ext cx="275754" cy="282957"/>
            </a:xfrm>
            <a:custGeom>
              <a:avLst/>
              <a:gdLst/>
              <a:ahLst/>
              <a:cxnLst/>
              <a:rect l="l" t="t" r="r" b="b"/>
              <a:pathLst>
                <a:path w="275754" h="282957">
                  <a:moveTo>
                    <a:pt x="0" y="0"/>
                  </a:moveTo>
                  <a:lnTo>
                    <a:pt x="275754" y="0"/>
                  </a:lnTo>
                  <a:lnTo>
                    <a:pt x="275754" y="282957"/>
                  </a:lnTo>
                  <a:lnTo>
                    <a:pt x="0" y="2829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60" name="Freeform 134">
              <a:extLst>
                <a:ext uri="{FF2B5EF4-FFF2-40B4-BE49-F238E27FC236}">
                  <a16:creationId xmlns:a16="http://schemas.microsoft.com/office/drawing/2014/main" id="{933FF159-C5E9-4394-A5F6-A2D68069A222}"/>
                </a:ext>
              </a:extLst>
            </p:cNvPr>
            <p:cNvSpPr/>
            <p:nvPr/>
          </p:nvSpPr>
          <p:spPr>
            <a:xfrm rot="-1842145">
              <a:off x="8067031" y="2986230"/>
              <a:ext cx="275754" cy="282957"/>
            </a:xfrm>
            <a:custGeom>
              <a:avLst/>
              <a:gdLst/>
              <a:ahLst/>
              <a:cxnLst/>
              <a:rect l="l" t="t" r="r" b="b"/>
              <a:pathLst>
                <a:path w="275754" h="282957">
                  <a:moveTo>
                    <a:pt x="0" y="0"/>
                  </a:moveTo>
                  <a:lnTo>
                    <a:pt x="275754" y="0"/>
                  </a:lnTo>
                  <a:lnTo>
                    <a:pt x="275754" y="282957"/>
                  </a:lnTo>
                  <a:lnTo>
                    <a:pt x="0" y="2829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61" name="Freeform 135">
              <a:extLst>
                <a:ext uri="{FF2B5EF4-FFF2-40B4-BE49-F238E27FC236}">
                  <a16:creationId xmlns:a16="http://schemas.microsoft.com/office/drawing/2014/main" id="{D1845662-48C2-4647-A175-B70E10B1BF15}"/>
                </a:ext>
              </a:extLst>
            </p:cNvPr>
            <p:cNvSpPr/>
            <p:nvPr/>
          </p:nvSpPr>
          <p:spPr>
            <a:xfrm rot="-1842145">
              <a:off x="8257818" y="3370320"/>
              <a:ext cx="275754" cy="282957"/>
            </a:xfrm>
            <a:custGeom>
              <a:avLst/>
              <a:gdLst/>
              <a:ahLst/>
              <a:cxnLst/>
              <a:rect l="l" t="t" r="r" b="b"/>
              <a:pathLst>
                <a:path w="275754" h="282957">
                  <a:moveTo>
                    <a:pt x="0" y="0"/>
                  </a:moveTo>
                  <a:lnTo>
                    <a:pt x="275754" y="0"/>
                  </a:lnTo>
                  <a:lnTo>
                    <a:pt x="275754" y="282957"/>
                  </a:lnTo>
                  <a:lnTo>
                    <a:pt x="0" y="2829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62" name="Freeform 136">
              <a:extLst>
                <a:ext uri="{FF2B5EF4-FFF2-40B4-BE49-F238E27FC236}">
                  <a16:creationId xmlns:a16="http://schemas.microsoft.com/office/drawing/2014/main" id="{9FEE8F5E-4EE0-4816-85C0-E0AB6935BB49}"/>
                </a:ext>
              </a:extLst>
            </p:cNvPr>
            <p:cNvSpPr/>
            <p:nvPr/>
          </p:nvSpPr>
          <p:spPr>
            <a:xfrm rot="-1842145">
              <a:off x="8448605" y="4126479"/>
              <a:ext cx="275754" cy="282957"/>
            </a:xfrm>
            <a:custGeom>
              <a:avLst/>
              <a:gdLst/>
              <a:ahLst/>
              <a:cxnLst/>
              <a:rect l="l" t="t" r="r" b="b"/>
              <a:pathLst>
                <a:path w="275754" h="282957">
                  <a:moveTo>
                    <a:pt x="0" y="0"/>
                  </a:moveTo>
                  <a:lnTo>
                    <a:pt x="275754" y="0"/>
                  </a:lnTo>
                  <a:lnTo>
                    <a:pt x="275754" y="282957"/>
                  </a:lnTo>
                  <a:lnTo>
                    <a:pt x="0" y="2829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63" name="Freeform 137">
              <a:extLst>
                <a:ext uri="{FF2B5EF4-FFF2-40B4-BE49-F238E27FC236}">
                  <a16:creationId xmlns:a16="http://schemas.microsoft.com/office/drawing/2014/main" id="{7E01B79E-5D03-4766-9BB8-3F7FAB88A26B}"/>
                </a:ext>
              </a:extLst>
            </p:cNvPr>
            <p:cNvSpPr/>
            <p:nvPr/>
          </p:nvSpPr>
          <p:spPr>
            <a:xfrm rot="-1842145">
              <a:off x="8257818" y="4882638"/>
              <a:ext cx="275754" cy="282957"/>
            </a:xfrm>
            <a:custGeom>
              <a:avLst/>
              <a:gdLst/>
              <a:ahLst/>
              <a:cxnLst/>
              <a:rect l="l" t="t" r="r" b="b"/>
              <a:pathLst>
                <a:path w="275754" h="282957">
                  <a:moveTo>
                    <a:pt x="0" y="0"/>
                  </a:moveTo>
                  <a:lnTo>
                    <a:pt x="275754" y="0"/>
                  </a:lnTo>
                  <a:lnTo>
                    <a:pt x="275754" y="282958"/>
                  </a:lnTo>
                  <a:lnTo>
                    <a:pt x="0" y="2829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64" name="Freeform 138">
              <a:extLst>
                <a:ext uri="{FF2B5EF4-FFF2-40B4-BE49-F238E27FC236}">
                  <a16:creationId xmlns:a16="http://schemas.microsoft.com/office/drawing/2014/main" id="{49D7CD48-3AEC-4C2B-A9E8-394A1723C06D}"/>
                </a:ext>
              </a:extLst>
            </p:cNvPr>
            <p:cNvSpPr/>
            <p:nvPr/>
          </p:nvSpPr>
          <p:spPr>
            <a:xfrm rot="-1842145">
              <a:off x="7876244" y="5391526"/>
              <a:ext cx="275754" cy="282957"/>
            </a:xfrm>
            <a:custGeom>
              <a:avLst/>
              <a:gdLst/>
              <a:ahLst/>
              <a:cxnLst/>
              <a:rect l="l" t="t" r="r" b="b"/>
              <a:pathLst>
                <a:path w="275754" h="282957">
                  <a:moveTo>
                    <a:pt x="0" y="0"/>
                  </a:moveTo>
                  <a:lnTo>
                    <a:pt x="275754" y="0"/>
                  </a:lnTo>
                  <a:lnTo>
                    <a:pt x="275754" y="282957"/>
                  </a:lnTo>
                  <a:lnTo>
                    <a:pt x="0" y="2829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65" name="Freeform 139">
              <a:extLst>
                <a:ext uri="{FF2B5EF4-FFF2-40B4-BE49-F238E27FC236}">
                  <a16:creationId xmlns:a16="http://schemas.microsoft.com/office/drawing/2014/main" id="{9BB513DD-2EA2-4DF4-8CFC-C0B5B718AB42}"/>
                </a:ext>
              </a:extLst>
            </p:cNvPr>
            <p:cNvSpPr/>
            <p:nvPr/>
          </p:nvSpPr>
          <p:spPr>
            <a:xfrm rot="-1842145">
              <a:off x="7079267" y="5806799"/>
              <a:ext cx="275754" cy="282957"/>
            </a:xfrm>
            <a:custGeom>
              <a:avLst/>
              <a:gdLst/>
              <a:ahLst/>
              <a:cxnLst/>
              <a:rect l="l" t="t" r="r" b="b"/>
              <a:pathLst>
                <a:path w="275754" h="282957">
                  <a:moveTo>
                    <a:pt x="0" y="0"/>
                  </a:moveTo>
                  <a:lnTo>
                    <a:pt x="275754" y="0"/>
                  </a:lnTo>
                  <a:lnTo>
                    <a:pt x="275754" y="282957"/>
                  </a:lnTo>
                  <a:lnTo>
                    <a:pt x="0" y="2829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66" name="Freeform 140">
              <a:extLst>
                <a:ext uri="{FF2B5EF4-FFF2-40B4-BE49-F238E27FC236}">
                  <a16:creationId xmlns:a16="http://schemas.microsoft.com/office/drawing/2014/main" id="{3BEDFB8F-E67F-4810-A264-3743AD432D16}"/>
                </a:ext>
              </a:extLst>
            </p:cNvPr>
            <p:cNvSpPr/>
            <p:nvPr/>
          </p:nvSpPr>
          <p:spPr>
            <a:xfrm rot="-1842145">
              <a:off x="6483682" y="5806799"/>
              <a:ext cx="275754" cy="282957"/>
            </a:xfrm>
            <a:custGeom>
              <a:avLst/>
              <a:gdLst/>
              <a:ahLst/>
              <a:cxnLst/>
              <a:rect l="l" t="t" r="r" b="b"/>
              <a:pathLst>
                <a:path w="275754" h="282957">
                  <a:moveTo>
                    <a:pt x="0" y="0"/>
                  </a:moveTo>
                  <a:lnTo>
                    <a:pt x="275755" y="0"/>
                  </a:lnTo>
                  <a:lnTo>
                    <a:pt x="275755" y="282957"/>
                  </a:lnTo>
                  <a:lnTo>
                    <a:pt x="0" y="2829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67" name="Freeform 141">
              <a:extLst>
                <a:ext uri="{FF2B5EF4-FFF2-40B4-BE49-F238E27FC236}">
                  <a16:creationId xmlns:a16="http://schemas.microsoft.com/office/drawing/2014/main" id="{5030B9C2-1119-4820-85B2-25E14800F515}"/>
                </a:ext>
              </a:extLst>
            </p:cNvPr>
            <p:cNvSpPr/>
            <p:nvPr/>
          </p:nvSpPr>
          <p:spPr>
            <a:xfrm rot="-1842145">
              <a:off x="5856706" y="5998844"/>
              <a:ext cx="275754" cy="282957"/>
            </a:xfrm>
            <a:custGeom>
              <a:avLst/>
              <a:gdLst/>
              <a:ahLst/>
              <a:cxnLst/>
              <a:rect l="l" t="t" r="r" b="b"/>
              <a:pathLst>
                <a:path w="275754" h="282957">
                  <a:moveTo>
                    <a:pt x="0" y="0"/>
                  </a:moveTo>
                  <a:lnTo>
                    <a:pt x="275755" y="0"/>
                  </a:lnTo>
                  <a:lnTo>
                    <a:pt x="275755" y="282957"/>
                  </a:lnTo>
                  <a:lnTo>
                    <a:pt x="0" y="2829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68" name="Freeform 142">
              <a:extLst>
                <a:ext uri="{FF2B5EF4-FFF2-40B4-BE49-F238E27FC236}">
                  <a16:creationId xmlns:a16="http://schemas.microsoft.com/office/drawing/2014/main" id="{A03018EA-5153-4894-BC43-1688A757FDC7}"/>
                </a:ext>
              </a:extLst>
            </p:cNvPr>
            <p:cNvSpPr/>
            <p:nvPr/>
          </p:nvSpPr>
          <p:spPr>
            <a:xfrm rot="-1842145">
              <a:off x="5204927" y="5998844"/>
              <a:ext cx="275754" cy="282957"/>
            </a:xfrm>
            <a:custGeom>
              <a:avLst/>
              <a:gdLst/>
              <a:ahLst/>
              <a:cxnLst/>
              <a:rect l="l" t="t" r="r" b="b"/>
              <a:pathLst>
                <a:path w="275754" h="282957">
                  <a:moveTo>
                    <a:pt x="0" y="0"/>
                  </a:moveTo>
                  <a:lnTo>
                    <a:pt x="275755" y="0"/>
                  </a:lnTo>
                  <a:lnTo>
                    <a:pt x="275755" y="282957"/>
                  </a:lnTo>
                  <a:lnTo>
                    <a:pt x="0" y="2829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69" name="Freeform 143">
              <a:extLst>
                <a:ext uri="{FF2B5EF4-FFF2-40B4-BE49-F238E27FC236}">
                  <a16:creationId xmlns:a16="http://schemas.microsoft.com/office/drawing/2014/main" id="{87D20B17-BFF4-4033-BE0D-633D24E4E192}"/>
                </a:ext>
              </a:extLst>
            </p:cNvPr>
            <p:cNvSpPr/>
            <p:nvPr/>
          </p:nvSpPr>
          <p:spPr>
            <a:xfrm rot="-1842145">
              <a:off x="4632566" y="5998844"/>
              <a:ext cx="275754" cy="282957"/>
            </a:xfrm>
            <a:custGeom>
              <a:avLst/>
              <a:gdLst/>
              <a:ahLst/>
              <a:cxnLst/>
              <a:rect l="l" t="t" r="r" b="b"/>
              <a:pathLst>
                <a:path w="275754" h="282957">
                  <a:moveTo>
                    <a:pt x="0" y="0"/>
                  </a:moveTo>
                  <a:lnTo>
                    <a:pt x="275755" y="0"/>
                  </a:lnTo>
                  <a:lnTo>
                    <a:pt x="275755" y="282957"/>
                  </a:lnTo>
                  <a:lnTo>
                    <a:pt x="0" y="2829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70" name="Freeform 144">
              <a:extLst>
                <a:ext uri="{FF2B5EF4-FFF2-40B4-BE49-F238E27FC236}">
                  <a16:creationId xmlns:a16="http://schemas.microsoft.com/office/drawing/2014/main" id="{31568124-2185-4DB4-AC1B-31410BEC3AC9}"/>
                </a:ext>
              </a:extLst>
            </p:cNvPr>
            <p:cNvSpPr/>
            <p:nvPr/>
          </p:nvSpPr>
          <p:spPr>
            <a:xfrm rot="-1842145">
              <a:off x="3949446" y="5998844"/>
              <a:ext cx="275754" cy="282957"/>
            </a:xfrm>
            <a:custGeom>
              <a:avLst/>
              <a:gdLst/>
              <a:ahLst/>
              <a:cxnLst/>
              <a:rect l="l" t="t" r="r" b="b"/>
              <a:pathLst>
                <a:path w="275754" h="282957">
                  <a:moveTo>
                    <a:pt x="0" y="0"/>
                  </a:moveTo>
                  <a:lnTo>
                    <a:pt x="275755" y="0"/>
                  </a:lnTo>
                  <a:lnTo>
                    <a:pt x="275755" y="282957"/>
                  </a:lnTo>
                  <a:lnTo>
                    <a:pt x="0" y="2829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71" name="Freeform 145">
              <a:extLst>
                <a:ext uri="{FF2B5EF4-FFF2-40B4-BE49-F238E27FC236}">
                  <a16:creationId xmlns:a16="http://schemas.microsoft.com/office/drawing/2014/main" id="{81B4B8C0-D418-4B77-9344-F19DA4144442}"/>
                </a:ext>
              </a:extLst>
            </p:cNvPr>
            <p:cNvSpPr/>
            <p:nvPr/>
          </p:nvSpPr>
          <p:spPr>
            <a:xfrm rot="-1842145">
              <a:off x="3397655" y="5806799"/>
              <a:ext cx="275754" cy="282957"/>
            </a:xfrm>
            <a:custGeom>
              <a:avLst/>
              <a:gdLst/>
              <a:ahLst/>
              <a:cxnLst/>
              <a:rect l="l" t="t" r="r" b="b"/>
              <a:pathLst>
                <a:path w="275754" h="282957">
                  <a:moveTo>
                    <a:pt x="0" y="0"/>
                  </a:moveTo>
                  <a:lnTo>
                    <a:pt x="275755" y="0"/>
                  </a:lnTo>
                  <a:lnTo>
                    <a:pt x="275755" y="282957"/>
                  </a:lnTo>
                  <a:lnTo>
                    <a:pt x="0" y="2829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72" name="Freeform 146">
              <a:extLst>
                <a:ext uri="{FF2B5EF4-FFF2-40B4-BE49-F238E27FC236}">
                  <a16:creationId xmlns:a16="http://schemas.microsoft.com/office/drawing/2014/main" id="{FEC46B91-5FF9-44A3-B888-BFCFCADE597D}"/>
                </a:ext>
              </a:extLst>
            </p:cNvPr>
            <p:cNvSpPr/>
            <p:nvPr/>
          </p:nvSpPr>
          <p:spPr>
            <a:xfrm rot="-1842145">
              <a:off x="2890674" y="5775616"/>
              <a:ext cx="275754" cy="282957"/>
            </a:xfrm>
            <a:custGeom>
              <a:avLst/>
              <a:gdLst/>
              <a:ahLst/>
              <a:cxnLst/>
              <a:rect l="l" t="t" r="r" b="b"/>
              <a:pathLst>
                <a:path w="275754" h="282957">
                  <a:moveTo>
                    <a:pt x="0" y="0"/>
                  </a:moveTo>
                  <a:lnTo>
                    <a:pt x="275755" y="0"/>
                  </a:lnTo>
                  <a:lnTo>
                    <a:pt x="275755" y="282957"/>
                  </a:lnTo>
                  <a:lnTo>
                    <a:pt x="0" y="2829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73" name="Freeform 147">
              <a:extLst>
                <a:ext uri="{FF2B5EF4-FFF2-40B4-BE49-F238E27FC236}">
                  <a16:creationId xmlns:a16="http://schemas.microsoft.com/office/drawing/2014/main" id="{DDC88DB1-7BB0-4770-9376-B9BAF1D6852F}"/>
                </a:ext>
              </a:extLst>
            </p:cNvPr>
            <p:cNvSpPr/>
            <p:nvPr/>
          </p:nvSpPr>
          <p:spPr>
            <a:xfrm rot="-1842145">
              <a:off x="2318313" y="5775616"/>
              <a:ext cx="275754" cy="282957"/>
            </a:xfrm>
            <a:custGeom>
              <a:avLst/>
              <a:gdLst/>
              <a:ahLst/>
              <a:cxnLst/>
              <a:rect l="l" t="t" r="r" b="b"/>
              <a:pathLst>
                <a:path w="275754" h="282957">
                  <a:moveTo>
                    <a:pt x="0" y="0"/>
                  </a:moveTo>
                  <a:lnTo>
                    <a:pt x="275754" y="0"/>
                  </a:lnTo>
                  <a:lnTo>
                    <a:pt x="275754" y="282957"/>
                  </a:lnTo>
                  <a:lnTo>
                    <a:pt x="0" y="2829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74" name="Freeform 148">
              <a:extLst>
                <a:ext uri="{FF2B5EF4-FFF2-40B4-BE49-F238E27FC236}">
                  <a16:creationId xmlns:a16="http://schemas.microsoft.com/office/drawing/2014/main" id="{562E6236-A83C-4540-8100-8B2C1FA9F786}"/>
                </a:ext>
              </a:extLst>
            </p:cNvPr>
            <p:cNvSpPr/>
            <p:nvPr/>
          </p:nvSpPr>
          <p:spPr>
            <a:xfrm rot="-1842145">
              <a:off x="1850380" y="5614754"/>
              <a:ext cx="275754" cy="282957"/>
            </a:xfrm>
            <a:custGeom>
              <a:avLst/>
              <a:gdLst/>
              <a:ahLst/>
              <a:cxnLst/>
              <a:rect l="l" t="t" r="r" b="b"/>
              <a:pathLst>
                <a:path w="275754" h="282957">
                  <a:moveTo>
                    <a:pt x="0" y="0"/>
                  </a:moveTo>
                  <a:lnTo>
                    <a:pt x="275755" y="0"/>
                  </a:lnTo>
                  <a:lnTo>
                    <a:pt x="275755" y="282957"/>
                  </a:lnTo>
                  <a:lnTo>
                    <a:pt x="0" y="2829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75" name="Freeform 149">
              <a:extLst>
                <a:ext uri="{FF2B5EF4-FFF2-40B4-BE49-F238E27FC236}">
                  <a16:creationId xmlns:a16="http://schemas.microsoft.com/office/drawing/2014/main" id="{6AB9E937-9CF9-4218-AC7D-88DB01547DBF}"/>
                </a:ext>
              </a:extLst>
            </p:cNvPr>
            <p:cNvSpPr/>
            <p:nvPr/>
          </p:nvSpPr>
          <p:spPr>
            <a:xfrm rot="-1842145">
              <a:off x="1132170" y="5391526"/>
              <a:ext cx="275754" cy="282957"/>
            </a:xfrm>
            <a:custGeom>
              <a:avLst/>
              <a:gdLst/>
              <a:ahLst/>
              <a:cxnLst/>
              <a:rect l="l" t="t" r="r" b="b"/>
              <a:pathLst>
                <a:path w="275754" h="282957">
                  <a:moveTo>
                    <a:pt x="0" y="0"/>
                  </a:moveTo>
                  <a:lnTo>
                    <a:pt x="275754" y="0"/>
                  </a:lnTo>
                  <a:lnTo>
                    <a:pt x="275754" y="282957"/>
                  </a:lnTo>
                  <a:lnTo>
                    <a:pt x="0" y="2829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76" name="Freeform 150">
              <a:extLst>
                <a:ext uri="{FF2B5EF4-FFF2-40B4-BE49-F238E27FC236}">
                  <a16:creationId xmlns:a16="http://schemas.microsoft.com/office/drawing/2014/main" id="{E4112C4A-B72B-4039-8E0D-D33C23D9CA16}"/>
                </a:ext>
              </a:extLst>
            </p:cNvPr>
            <p:cNvSpPr/>
            <p:nvPr/>
          </p:nvSpPr>
          <p:spPr>
            <a:xfrm rot="-1842145">
              <a:off x="521342" y="5007437"/>
              <a:ext cx="275754" cy="282957"/>
            </a:xfrm>
            <a:custGeom>
              <a:avLst/>
              <a:gdLst/>
              <a:ahLst/>
              <a:cxnLst/>
              <a:rect l="l" t="t" r="r" b="b"/>
              <a:pathLst>
                <a:path w="275754" h="282957">
                  <a:moveTo>
                    <a:pt x="0" y="0"/>
                  </a:moveTo>
                  <a:lnTo>
                    <a:pt x="275755" y="0"/>
                  </a:lnTo>
                  <a:lnTo>
                    <a:pt x="275755" y="282957"/>
                  </a:lnTo>
                  <a:lnTo>
                    <a:pt x="0" y="2829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77" name="Freeform 151">
              <a:extLst>
                <a:ext uri="{FF2B5EF4-FFF2-40B4-BE49-F238E27FC236}">
                  <a16:creationId xmlns:a16="http://schemas.microsoft.com/office/drawing/2014/main" id="{9CF4B7E2-D3A6-4A20-ABBC-CADA95FC60EF}"/>
                </a:ext>
              </a:extLst>
            </p:cNvPr>
            <p:cNvSpPr/>
            <p:nvPr/>
          </p:nvSpPr>
          <p:spPr>
            <a:xfrm rot="-1842145">
              <a:off x="52910" y="4126479"/>
              <a:ext cx="275754" cy="282957"/>
            </a:xfrm>
            <a:custGeom>
              <a:avLst/>
              <a:gdLst/>
              <a:ahLst/>
              <a:cxnLst/>
              <a:rect l="l" t="t" r="r" b="b"/>
              <a:pathLst>
                <a:path w="275754" h="282957">
                  <a:moveTo>
                    <a:pt x="0" y="0"/>
                  </a:moveTo>
                  <a:lnTo>
                    <a:pt x="275754" y="0"/>
                  </a:lnTo>
                  <a:lnTo>
                    <a:pt x="275754" y="282957"/>
                  </a:lnTo>
                  <a:lnTo>
                    <a:pt x="0" y="2829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78" name="Freeform 152">
              <a:extLst>
                <a:ext uri="{FF2B5EF4-FFF2-40B4-BE49-F238E27FC236}">
                  <a16:creationId xmlns:a16="http://schemas.microsoft.com/office/drawing/2014/main" id="{894FF356-A88F-4592-9698-89DBC69CCB2B}"/>
                </a:ext>
              </a:extLst>
            </p:cNvPr>
            <p:cNvSpPr/>
            <p:nvPr/>
          </p:nvSpPr>
          <p:spPr>
            <a:xfrm rot="-1842145">
              <a:off x="52910" y="3370320"/>
              <a:ext cx="275754" cy="282957"/>
            </a:xfrm>
            <a:custGeom>
              <a:avLst/>
              <a:gdLst/>
              <a:ahLst/>
              <a:cxnLst/>
              <a:rect l="l" t="t" r="r" b="b"/>
              <a:pathLst>
                <a:path w="275754" h="282957">
                  <a:moveTo>
                    <a:pt x="0" y="0"/>
                  </a:moveTo>
                  <a:lnTo>
                    <a:pt x="275754" y="0"/>
                  </a:lnTo>
                  <a:lnTo>
                    <a:pt x="275754" y="282957"/>
                  </a:lnTo>
                  <a:lnTo>
                    <a:pt x="0" y="2829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79" name="Freeform 153">
              <a:extLst>
                <a:ext uri="{FF2B5EF4-FFF2-40B4-BE49-F238E27FC236}">
                  <a16:creationId xmlns:a16="http://schemas.microsoft.com/office/drawing/2014/main" id="{2D6BD0AA-193F-42B9-964C-1549B02D8233}"/>
                </a:ext>
              </a:extLst>
            </p:cNvPr>
            <p:cNvSpPr/>
            <p:nvPr/>
          </p:nvSpPr>
          <p:spPr>
            <a:xfrm rot="-1842145">
              <a:off x="610178" y="2602141"/>
              <a:ext cx="275754" cy="282957"/>
            </a:xfrm>
            <a:custGeom>
              <a:avLst/>
              <a:gdLst/>
              <a:ahLst/>
              <a:cxnLst/>
              <a:rect l="l" t="t" r="r" b="b"/>
              <a:pathLst>
                <a:path w="275754" h="282957">
                  <a:moveTo>
                    <a:pt x="0" y="0"/>
                  </a:moveTo>
                  <a:lnTo>
                    <a:pt x="275755" y="0"/>
                  </a:lnTo>
                  <a:lnTo>
                    <a:pt x="275755" y="282957"/>
                  </a:lnTo>
                  <a:lnTo>
                    <a:pt x="0" y="2829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80" name="Freeform 154">
              <a:extLst>
                <a:ext uri="{FF2B5EF4-FFF2-40B4-BE49-F238E27FC236}">
                  <a16:creationId xmlns:a16="http://schemas.microsoft.com/office/drawing/2014/main" id="{E3C06C2F-1028-4B73-9829-B308CE83404B}"/>
                </a:ext>
              </a:extLst>
            </p:cNvPr>
            <p:cNvSpPr/>
            <p:nvPr/>
          </p:nvSpPr>
          <p:spPr>
            <a:xfrm rot="-1842145">
              <a:off x="1234958" y="2334660"/>
              <a:ext cx="275754" cy="282957"/>
            </a:xfrm>
            <a:custGeom>
              <a:avLst/>
              <a:gdLst/>
              <a:ahLst/>
              <a:cxnLst/>
              <a:rect l="l" t="t" r="r" b="b"/>
              <a:pathLst>
                <a:path w="275754" h="282957">
                  <a:moveTo>
                    <a:pt x="0" y="0"/>
                  </a:moveTo>
                  <a:lnTo>
                    <a:pt x="275755" y="0"/>
                  </a:lnTo>
                  <a:lnTo>
                    <a:pt x="275755" y="282957"/>
                  </a:lnTo>
                  <a:lnTo>
                    <a:pt x="0" y="2829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81" name="Freeform 155">
              <a:extLst>
                <a:ext uri="{FF2B5EF4-FFF2-40B4-BE49-F238E27FC236}">
                  <a16:creationId xmlns:a16="http://schemas.microsoft.com/office/drawing/2014/main" id="{A3181BEC-DE61-40B9-82FE-7CECA02D21E4}"/>
                </a:ext>
              </a:extLst>
            </p:cNvPr>
            <p:cNvSpPr/>
            <p:nvPr/>
          </p:nvSpPr>
          <p:spPr>
            <a:xfrm rot="-1842145">
              <a:off x="1742309" y="2142615"/>
              <a:ext cx="275754" cy="282957"/>
            </a:xfrm>
            <a:custGeom>
              <a:avLst/>
              <a:gdLst/>
              <a:ahLst/>
              <a:cxnLst/>
              <a:rect l="l" t="t" r="r" b="b"/>
              <a:pathLst>
                <a:path w="275754" h="282957">
                  <a:moveTo>
                    <a:pt x="0" y="0"/>
                  </a:moveTo>
                  <a:lnTo>
                    <a:pt x="275754" y="0"/>
                  </a:lnTo>
                  <a:lnTo>
                    <a:pt x="275754" y="282957"/>
                  </a:lnTo>
                  <a:lnTo>
                    <a:pt x="0" y="2829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82" name="Group 156">
            <a:extLst>
              <a:ext uri="{FF2B5EF4-FFF2-40B4-BE49-F238E27FC236}">
                <a16:creationId xmlns:a16="http://schemas.microsoft.com/office/drawing/2014/main" id="{FD65A64D-343D-40EB-9F0E-99D8A236E7A6}"/>
              </a:ext>
            </a:extLst>
          </p:cNvPr>
          <p:cNvGrpSpPr/>
          <p:nvPr userDrawn="1"/>
        </p:nvGrpSpPr>
        <p:grpSpPr>
          <a:xfrm rot="7763728">
            <a:off x="15307709" y="7494115"/>
            <a:ext cx="7209398" cy="5201225"/>
            <a:chOff x="0" y="0"/>
            <a:chExt cx="9612531" cy="6934967"/>
          </a:xfrm>
        </p:grpSpPr>
        <p:sp>
          <p:nvSpPr>
            <p:cNvPr id="83" name="Freeform 157">
              <a:extLst>
                <a:ext uri="{FF2B5EF4-FFF2-40B4-BE49-F238E27FC236}">
                  <a16:creationId xmlns:a16="http://schemas.microsoft.com/office/drawing/2014/main" id="{88D3B8DC-59B3-4A05-9303-C0A4FD0DBAAF}"/>
                </a:ext>
              </a:extLst>
            </p:cNvPr>
            <p:cNvSpPr/>
            <p:nvPr/>
          </p:nvSpPr>
          <p:spPr>
            <a:xfrm>
              <a:off x="930895" y="1001480"/>
              <a:ext cx="7750741" cy="4847736"/>
            </a:xfrm>
            <a:custGeom>
              <a:avLst/>
              <a:gdLst/>
              <a:ahLst/>
              <a:cxnLst/>
              <a:rect l="l" t="t" r="r" b="b"/>
              <a:pathLst>
                <a:path w="7750741" h="4847736">
                  <a:moveTo>
                    <a:pt x="0" y="0"/>
                  </a:moveTo>
                  <a:lnTo>
                    <a:pt x="7750741" y="0"/>
                  </a:lnTo>
                  <a:lnTo>
                    <a:pt x="7750741" y="4847736"/>
                  </a:lnTo>
                  <a:lnTo>
                    <a:pt x="0" y="48477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84" name="Freeform 158">
              <a:extLst>
                <a:ext uri="{FF2B5EF4-FFF2-40B4-BE49-F238E27FC236}">
                  <a16:creationId xmlns:a16="http://schemas.microsoft.com/office/drawing/2014/main" id="{6BD779A6-0191-4E58-A244-B36164939437}"/>
                </a:ext>
              </a:extLst>
            </p:cNvPr>
            <p:cNvSpPr/>
            <p:nvPr/>
          </p:nvSpPr>
          <p:spPr>
            <a:xfrm>
              <a:off x="6604548" y="5849216"/>
              <a:ext cx="513009" cy="580566"/>
            </a:xfrm>
            <a:custGeom>
              <a:avLst/>
              <a:gdLst/>
              <a:ahLst/>
              <a:cxnLst/>
              <a:rect l="l" t="t" r="r" b="b"/>
              <a:pathLst>
                <a:path w="513009" h="580566">
                  <a:moveTo>
                    <a:pt x="0" y="0"/>
                  </a:moveTo>
                  <a:lnTo>
                    <a:pt x="513009" y="0"/>
                  </a:lnTo>
                  <a:lnTo>
                    <a:pt x="513009" y="580566"/>
                  </a:lnTo>
                  <a:lnTo>
                    <a:pt x="0" y="580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85" name="Freeform 159">
              <a:extLst>
                <a:ext uri="{FF2B5EF4-FFF2-40B4-BE49-F238E27FC236}">
                  <a16:creationId xmlns:a16="http://schemas.microsoft.com/office/drawing/2014/main" id="{198DA658-7EE3-45E5-A4EE-E0C50F31DAD4}"/>
                </a:ext>
              </a:extLst>
            </p:cNvPr>
            <p:cNvSpPr/>
            <p:nvPr/>
          </p:nvSpPr>
          <p:spPr>
            <a:xfrm>
              <a:off x="5300067" y="5933760"/>
              <a:ext cx="513009" cy="580566"/>
            </a:xfrm>
            <a:custGeom>
              <a:avLst/>
              <a:gdLst/>
              <a:ahLst/>
              <a:cxnLst/>
              <a:rect l="l" t="t" r="r" b="b"/>
              <a:pathLst>
                <a:path w="513009" h="580566">
                  <a:moveTo>
                    <a:pt x="0" y="0"/>
                  </a:moveTo>
                  <a:lnTo>
                    <a:pt x="513009" y="0"/>
                  </a:lnTo>
                  <a:lnTo>
                    <a:pt x="513009" y="580566"/>
                  </a:lnTo>
                  <a:lnTo>
                    <a:pt x="0" y="580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86" name="Freeform 160">
              <a:extLst>
                <a:ext uri="{FF2B5EF4-FFF2-40B4-BE49-F238E27FC236}">
                  <a16:creationId xmlns:a16="http://schemas.microsoft.com/office/drawing/2014/main" id="{8F2D4C3A-E024-41E5-BDC2-3E85DFC03E45}"/>
                </a:ext>
              </a:extLst>
            </p:cNvPr>
            <p:cNvSpPr/>
            <p:nvPr/>
          </p:nvSpPr>
          <p:spPr>
            <a:xfrm>
              <a:off x="4029231" y="5763353"/>
              <a:ext cx="513009" cy="580566"/>
            </a:xfrm>
            <a:custGeom>
              <a:avLst/>
              <a:gdLst/>
              <a:ahLst/>
              <a:cxnLst/>
              <a:rect l="l" t="t" r="r" b="b"/>
              <a:pathLst>
                <a:path w="513009" h="580566">
                  <a:moveTo>
                    <a:pt x="0" y="0"/>
                  </a:moveTo>
                  <a:lnTo>
                    <a:pt x="513009" y="0"/>
                  </a:lnTo>
                  <a:lnTo>
                    <a:pt x="513009" y="580566"/>
                  </a:lnTo>
                  <a:lnTo>
                    <a:pt x="0" y="580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87" name="Freeform 161">
              <a:extLst>
                <a:ext uri="{FF2B5EF4-FFF2-40B4-BE49-F238E27FC236}">
                  <a16:creationId xmlns:a16="http://schemas.microsoft.com/office/drawing/2014/main" id="{AD122E23-FF81-4CB1-ACB0-D2414BE21FB8}"/>
                </a:ext>
              </a:extLst>
            </p:cNvPr>
            <p:cNvSpPr/>
            <p:nvPr/>
          </p:nvSpPr>
          <p:spPr>
            <a:xfrm>
              <a:off x="2186078" y="5558933"/>
              <a:ext cx="513009" cy="580566"/>
            </a:xfrm>
            <a:custGeom>
              <a:avLst/>
              <a:gdLst/>
              <a:ahLst/>
              <a:cxnLst/>
              <a:rect l="l" t="t" r="r" b="b"/>
              <a:pathLst>
                <a:path w="513009" h="580566">
                  <a:moveTo>
                    <a:pt x="0" y="0"/>
                  </a:moveTo>
                  <a:lnTo>
                    <a:pt x="513009" y="0"/>
                  </a:lnTo>
                  <a:lnTo>
                    <a:pt x="513009" y="580566"/>
                  </a:lnTo>
                  <a:lnTo>
                    <a:pt x="0" y="580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88" name="Freeform 162">
              <a:extLst>
                <a:ext uri="{FF2B5EF4-FFF2-40B4-BE49-F238E27FC236}">
                  <a16:creationId xmlns:a16="http://schemas.microsoft.com/office/drawing/2014/main" id="{83AFB084-9431-4E08-81C2-993C4AED8E9F}"/>
                </a:ext>
              </a:extLst>
            </p:cNvPr>
            <p:cNvSpPr/>
            <p:nvPr/>
          </p:nvSpPr>
          <p:spPr>
            <a:xfrm>
              <a:off x="1628705" y="5473070"/>
              <a:ext cx="513009" cy="580566"/>
            </a:xfrm>
            <a:custGeom>
              <a:avLst/>
              <a:gdLst/>
              <a:ahLst/>
              <a:cxnLst/>
              <a:rect l="l" t="t" r="r" b="b"/>
              <a:pathLst>
                <a:path w="513009" h="580566">
                  <a:moveTo>
                    <a:pt x="0" y="0"/>
                  </a:moveTo>
                  <a:lnTo>
                    <a:pt x="513010" y="0"/>
                  </a:lnTo>
                  <a:lnTo>
                    <a:pt x="513010" y="580566"/>
                  </a:lnTo>
                  <a:lnTo>
                    <a:pt x="0" y="580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89" name="Freeform 163">
              <a:extLst>
                <a:ext uri="{FF2B5EF4-FFF2-40B4-BE49-F238E27FC236}">
                  <a16:creationId xmlns:a16="http://schemas.microsoft.com/office/drawing/2014/main" id="{AEF208EE-967B-41F6-BF38-9DBB441B4EB7}"/>
                </a:ext>
              </a:extLst>
            </p:cNvPr>
            <p:cNvSpPr/>
            <p:nvPr/>
          </p:nvSpPr>
          <p:spPr>
            <a:xfrm>
              <a:off x="562737" y="4684507"/>
              <a:ext cx="513009" cy="580566"/>
            </a:xfrm>
            <a:custGeom>
              <a:avLst/>
              <a:gdLst/>
              <a:ahLst/>
              <a:cxnLst/>
              <a:rect l="l" t="t" r="r" b="b"/>
              <a:pathLst>
                <a:path w="513009" h="580566">
                  <a:moveTo>
                    <a:pt x="0" y="0"/>
                  </a:moveTo>
                  <a:lnTo>
                    <a:pt x="513010" y="0"/>
                  </a:lnTo>
                  <a:lnTo>
                    <a:pt x="513010" y="580566"/>
                  </a:lnTo>
                  <a:lnTo>
                    <a:pt x="0" y="580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90" name="Freeform 164">
              <a:extLst>
                <a:ext uri="{FF2B5EF4-FFF2-40B4-BE49-F238E27FC236}">
                  <a16:creationId xmlns:a16="http://schemas.microsoft.com/office/drawing/2014/main" id="{1E7FCBD1-2402-44CE-99D2-12CABEEEE58B}"/>
                </a:ext>
              </a:extLst>
            </p:cNvPr>
            <p:cNvSpPr/>
            <p:nvPr/>
          </p:nvSpPr>
          <p:spPr>
            <a:xfrm>
              <a:off x="465447" y="3245436"/>
              <a:ext cx="513009" cy="580566"/>
            </a:xfrm>
            <a:custGeom>
              <a:avLst/>
              <a:gdLst/>
              <a:ahLst/>
              <a:cxnLst/>
              <a:rect l="l" t="t" r="r" b="b"/>
              <a:pathLst>
                <a:path w="513009" h="580566">
                  <a:moveTo>
                    <a:pt x="0" y="0"/>
                  </a:moveTo>
                  <a:lnTo>
                    <a:pt x="513010" y="0"/>
                  </a:lnTo>
                  <a:lnTo>
                    <a:pt x="513010" y="580566"/>
                  </a:lnTo>
                  <a:lnTo>
                    <a:pt x="0" y="580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91" name="Freeform 165">
              <a:extLst>
                <a:ext uri="{FF2B5EF4-FFF2-40B4-BE49-F238E27FC236}">
                  <a16:creationId xmlns:a16="http://schemas.microsoft.com/office/drawing/2014/main" id="{34D87765-D267-46CB-B62F-4D62673A6D5C}"/>
                </a:ext>
              </a:extLst>
            </p:cNvPr>
            <p:cNvSpPr/>
            <p:nvPr/>
          </p:nvSpPr>
          <p:spPr>
            <a:xfrm>
              <a:off x="7961682" y="420913"/>
              <a:ext cx="513009" cy="580566"/>
            </a:xfrm>
            <a:custGeom>
              <a:avLst/>
              <a:gdLst/>
              <a:ahLst/>
              <a:cxnLst/>
              <a:rect l="l" t="t" r="r" b="b"/>
              <a:pathLst>
                <a:path w="513009" h="580566">
                  <a:moveTo>
                    <a:pt x="0" y="0"/>
                  </a:moveTo>
                  <a:lnTo>
                    <a:pt x="513009" y="0"/>
                  </a:lnTo>
                  <a:lnTo>
                    <a:pt x="513009" y="580567"/>
                  </a:lnTo>
                  <a:lnTo>
                    <a:pt x="0" y="5805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92" name="Freeform 166">
              <a:extLst>
                <a:ext uri="{FF2B5EF4-FFF2-40B4-BE49-F238E27FC236}">
                  <a16:creationId xmlns:a16="http://schemas.microsoft.com/office/drawing/2014/main" id="{8652ED47-79E5-4C47-9975-915A13D463F3}"/>
                </a:ext>
              </a:extLst>
            </p:cNvPr>
            <p:cNvSpPr/>
            <p:nvPr/>
          </p:nvSpPr>
          <p:spPr>
            <a:xfrm>
              <a:off x="6715874" y="500603"/>
              <a:ext cx="513009" cy="580566"/>
            </a:xfrm>
            <a:custGeom>
              <a:avLst/>
              <a:gdLst/>
              <a:ahLst/>
              <a:cxnLst/>
              <a:rect l="l" t="t" r="r" b="b"/>
              <a:pathLst>
                <a:path w="513009" h="580566">
                  <a:moveTo>
                    <a:pt x="0" y="0"/>
                  </a:moveTo>
                  <a:lnTo>
                    <a:pt x="513010" y="0"/>
                  </a:lnTo>
                  <a:lnTo>
                    <a:pt x="513010" y="580567"/>
                  </a:lnTo>
                  <a:lnTo>
                    <a:pt x="0" y="5805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93" name="Freeform 167">
              <a:extLst>
                <a:ext uri="{FF2B5EF4-FFF2-40B4-BE49-F238E27FC236}">
                  <a16:creationId xmlns:a16="http://schemas.microsoft.com/office/drawing/2014/main" id="{3DAF46E6-0082-4851-AC70-A31FEF1EFF52}"/>
                </a:ext>
              </a:extLst>
            </p:cNvPr>
            <p:cNvSpPr/>
            <p:nvPr/>
          </p:nvSpPr>
          <p:spPr>
            <a:xfrm>
              <a:off x="7334195" y="420640"/>
              <a:ext cx="513009" cy="580566"/>
            </a:xfrm>
            <a:custGeom>
              <a:avLst/>
              <a:gdLst/>
              <a:ahLst/>
              <a:cxnLst/>
              <a:rect l="l" t="t" r="r" b="b"/>
              <a:pathLst>
                <a:path w="513009" h="580566">
                  <a:moveTo>
                    <a:pt x="0" y="0"/>
                  </a:moveTo>
                  <a:lnTo>
                    <a:pt x="513009" y="0"/>
                  </a:lnTo>
                  <a:lnTo>
                    <a:pt x="513009" y="580567"/>
                  </a:lnTo>
                  <a:lnTo>
                    <a:pt x="0" y="5805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94" name="Freeform 168">
              <a:extLst>
                <a:ext uri="{FF2B5EF4-FFF2-40B4-BE49-F238E27FC236}">
                  <a16:creationId xmlns:a16="http://schemas.microsoft.com/office/drawing/2014/main" id="{9F62904D-9277-41C1-83FB-43BF3EA7188E}"/>
                </a:ext>
              </a:extLst>
            </p:cNvPr>
            <p:cNvSpPr/>
            <p:nvPr/>
          </p:nvSpPr>
          <p:spPr>
            <a:xfrm>
              <a:off x="5689855" y="1199505"/>
              <a:ext cx="513009" cy="580566"/>
            </a:xfrm>
            <a:custGeom>
              <a:avLst/>
              <a:gdLst/>
              <a:ahLst/>
              <a:cxnLst/>
              <a:rect l="l" t="t" r="r" b="b"/>
              <a:pathLst>
                <a:path w="513009" h="580566">
                  <a:moveTo>
                    <a:pt x="0" y="0"/>
                  </a:moveTo>
                  <a:lnTo>
                    <a:pt x="513010" y="0"/>
                  </a:lnTo>
                  <a:lnTo>
                    <a:pt x="513010" y="580566"/>
                  </a:lnTo>
                  <a:lnTo>
                    <a:pt x="0" y="580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95" name="Freeform 169">
              <a:extLst>
                <a:ext uri="{FF2B5EF4-FFF2-40B4-BE49-F238E27FC236}">
                  <a16:creationId xmlns:a16="http://schemas.microsoft.com/office/drawing/2014/main" id="{3B54B395-3EDE-42DE-BFD8-B189F775AE7C}"/>
                </a:ext>
              </a:extLst>
            </p:cNvPr>
            <p:cNvSpPr/>
            <p:nvPr/>
          </p:nvSpPr>
          <p:spPr>
            <a:xfrm>
              <a:off x="2845143" y="2360637"/>
              <a:ext cx="525335" cy="594515"/>
            </a:xfrm>
            <a:custGeom>
              <a:avLst/>
              <a:gdLst/>
              <a:ahLst/>
              <a:cxnLst/>
              <a:rect l="l" t="t" r="r" b="b"/>
              <a:pathLst>
                <a:path w="525335" h="594515">
                  <a:moveTo>
                    <a:pt x="0" y="0"/>
                  </a:moveTo>
                  <a:lnTo>
                    <a:pt x="525336" y="0"/>
                  </a:lnTo>
                  <a:lnTo>
                    <a:pt x="525336" y="594516"/>
                  </a:lnTo>
                  <a:lnTo>
                    <a:pt x="0" y="594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96" name="Freeform 170">
              <a:extLst>
                <a:ext uri="{FF2B5EF4-FFF2-40B4-BE49-F238E27FC236}">
                  <a16:creationId xmlns:a16="http://schemas.microsoft.com/office/drawing/2014/main" id="{52C8AB69-ACDC-4B21-BE1E-BC02467B2E95}"/>
                </a:ext>
              </a:extLst>
            </p:cNvPr>
            <p:cNvSpPr/>
            <p:nvPr/>
          </p:nvSpPr>
          <p:spPr>
            <a:xfrm>
              <a:off x="3423821" y="2153827"/>
              <a:ext cx="513009" cy="580566"/>
            </a:xfrm>
            <a:custGeom>
              <a:avLst/>
              <a:gdLst/>
              <a:ahLst/>
              <a:cxnLst/>
              <a:rect l="l" t="t" r="r" b="b"/>
              <a:pathLst>
                <a:path w="513009" h="580566">
                  <a:moveTo>
                    <a:pt x="0" y="0"/>
                  </a:moveTo>
                  <a:lnTo>
                    <a:pt x="513009" y="0"/>
                  </a:lnTo>
                  <a:lnTo>
                    <a:pt x="513009" y="580566"/>
                  </a:lnTo>
                  <a:lnTo>
                    <a:pt x="0" y="580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97" name="Freeform 171">
              <a:extLst>
                <a:ext uri="{FF2B5EF4-FFF2-40B4-BE49-F238E27FC236}">
                  <a16:creationId xmlns:a16="http://schemas.microsoft.com/office/drawing/2014/main" id="{05AEC647-6F69-4878-BB60-C4150C005B88}"/>
                </a:ext>
              </a:extLst>
            </p:cNvPr>
            <p:cNvSpPr/>
            <p:nvPr/>
          </p:nvSpPr>
          <p:spPr>
            <a:xfrm>
              <a:off x="4062400" y="2007824"/>
              <a:ext cx="513009" cy="580566"/>
            </a:xfrm>
            <a:custGeom>
              <a:avLst/>
              <a:gdLst/>
              <a:ahLst/>
              <a:cxnLst/>
              <a:rect l="l" t="t" r="r" b="b"/>
              <a:pathLst>
                <a:path w="513009" h="580566">
                  <a:moveTo>
                    <a:pt x="0" y="0"/>
                  </a:moveTo>
                  <a:lnTo>
                    <a:pt x="513009" y="0"/>
                  </a:lnTo>
                  <a:lnTo>
                    <a:pt x="513009" y="580566"/>
                  </a:lnTo>
                  <a:lnTo>
                    <a:pt x="0" y="580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98" name="Freeform 172">
              <a:extLst>
                <a:ext uri="{FF2B5EF4-FFF2-40B4-BE49-F238E27FC236}">
                  <a16:creationId xmlns:a16="http://schemas.microsoft.com/office/drawing/2014/main" id="{5A7B457D-A4BD-4782-840D-F617B9B4135B}"/>
                </a:ext>
              </a:extLst>
            </p:cNvPr>
            <p:cNvSpPr/>
            <p:nvPr/>
          </p:nvSpPr>
          <p:spPr>
            <a:xfrm>
              <a:off x="7847204" y="5731032"/>
              <a:ext cx="513009" cy="580566"/>
            </a:xfrm>
            <a:custGeom>
              <a:avLst/>
              <a:gdLst/>
              <a:ahLst/>
              <a:cxnLst/>
              <a:rect l="l" t="t" r="r" b="b"/>
              <a:pathLst>
                <a:path w="513009" h="580566">
                  <a:moveTo>
                    <a:pt x="0" y="0"/>
                  </a:moveTo>
                  <a:lnTo>
                    <a:pt x="513010" y="0"/>
                  </a:lnTo>
                  <a:lnTo>
                    <a:pt x="513010" y="580566"/>
                  </a:lnTo>
                  <a:lnTo>
                    <a:pt x="0" y="580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99" name="Freeform 173">
              <a:extLst>
                <a:ext uri="{FF2B5EF4-FFF2-40B4-BE49-F238E27FC236}">
                  <a16:creationId xmlns:a16="http://schemas.microsoft.com/office/drawing/2014/main" id="{4B5B6E21-4BC5-4DDD-8112-AED852BCF0EF}"/>
                </a:ext>
              </a:extLst>
            </p:cNvPr>
            <p:cNvSpPr/>
            <p:nvPr/>
          </p:nvSpPr>
          <p:spPr>
            <a:xfrm>
              <a:off x="7228884" y="5763353"/>
              <a:ext cx="513009" cy="580566"/>
            </a:xfrm>
            <a:custGeom>
              <a:avLst/>
              <a:gdLst/>
              <a:ahLst/>
              <a:cxnLst/>
              <a:rect l="l" t="t" r="r" b="b"/>
              <a:pathLst>
                <a:path w="513009" h="580566">
                  <a:moveTo>
                    <a:pt x="0" y="0"/>
                  </a:moveTo>
                  <a:lnTo>
                    <a:pt x="513009" y="0"/>
                  </a:lnTo>
                  <a:lnTo>
                    <a:pt x="513009" y="580566"/>
                  </a:lnTo>
                  <a:lnTo>
                    <a:pt x="0" y="580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00" name="Freeform 174">
              <a:extLst>
                <a:ext uri="{FF2B5EF4-FFF2-40B4-BE49-F238E27FC236}">
                  <a16:creationId xmlns:a16="http://schemas.microsoft.com/office/drawing/2014/main" id="{FFDB067C-E0B7-4708-BB52-1F92DF8104FE}"/>
                </a:ext>
              </a:extLst>
            </p:cNvPr>
            <p:cNvSpPr/>
            <p:nvPr/>
          </p:nvSpPr>
          <p:spPr>
            <a:xfrm>
              <a:off x="5946360" y="5888832"/>
              <a:ext cx="513009" cy="580566"/>
            </a:xfrm>
            <a:custGeom>
              <a:avLst/>
              <a:gdLst/>
              <a:ahLst/>
              <a:cxnLst/>
              <a:rect l="l" t="t" r="r" b="b"/>
              <a:pathLst>
                <a:path w="513009" h="580566">
                  <a:moveTo>
                    <a:pt x="0" y="0"/>
                  </a:moveTo>
                  <a:lnTo>
                    <a:pt x="513009" y="0"/>
                  </a:lnTo>
                  <a:lnTo>
                    <a:pt x="513009" y="580566"/>
                  </a:lnTo>
                  <a:lnTo>
                    <a:pt x="0" y="580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01" name="Freeform 175">
              <a:extLst>
                <a:ext uri="{FF2B5EF4-FFF2-40B4-BE49-F238E27FC236}">
                  <a16:creationId xmlns:a16="http://schemas.microsoft.com/office/drawing/2014/main" id="{75FB6864-CD23-4E45-8A0A-B0C6F83B6ED2}"/>
                </a:ext>
              </a:extLst>
            </p:cNvPr>
            <p:cNvSpPr/>
            <p:nvPr/>
          </p:nvSpPr>
          <p:spPr>
            <a:xfrm>
              <a:off x="4663836" y="5849216"/>
              <a:ext cx="513009" cy="580566"/>
            </a:xfrm>
            <a:custGeom>
              <a:avLst/>
              <a:gdLst/>
              <a:ahLst/>
              <a:cxnLst/>
              <a:rect l="l" t="t" r="r" b="b"/>
              <a:pathLst>
                <a:path w="513009" h="580566">
                  <a:moveTo>
                    <a:pt x="0" y="0"/>
                  </a:moveTo>
                  <a:lnTo>
                    <a:pt x="513010" y="0"/>
                  </a:lnTo>
                  <a:lnTo>
                    <a:pt x="513010" y="580566"/>
                  </a:lnTo>
                  <a:lnTo>
                    <a:pt x="0" y="580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02" name="Freeform 176">
              <a:extLst>
                <a:ext uri="{FF2B5EF4-FFF2-40B4-BE49-F238E27FC236}">
                  <a16:creationId xmlns:a16="http://schemas.microsoft.com/office/drawing/2014/main" id="{88B95600-AAE5-43F2-AFB9-942F6A9324EC}"/>
                </a:ext>
              </a:extLst>
            </p:cNvPr>
            <p:cNvSpPr/>
            <p:nvPr/>
          </p:nvSpPr>
          <p:spPr>
            <a:xfrm rot="1367054">
              <a:off x="3423821" y="5696714"/>
              <a:ext cx="513009" cy="580566"/>
            </a:xfrm>
            <a:custGeom>
              <a:avLst/>
              <a:gdLst/>
              <a:ahLst/>
              <a:cxnLst/>
              <a:rect l="l" t="t" r="r" b="b"/>
              <a:pathLst>
                <a:path w="513009" h="580566">
                  <a:moveTo>
                    <a:pt x="0" y="0"/>
                  </a:moveTo>
                  <a:lnTo>
                    <a:pt x="513009" y="0"/>
                  </a:lnTo>
                  <a:lnTo>
                    <a:pt x="513009" y="580566"/>
                  </a:lnTo>
                  <a:lnTo>
                    <a:pt x="0" y="580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03" name="Freeform 177">
              <a:extLst>
                <a:ext uri="{FF2B5EF4-FFF2-40B4-BE49-F238E27FC236}">
                  <a16:creationId xmlns:a16="http://schemas.microsoft.com/office/drawing/2014/main" id="{41BEDA4A-429F-4DEC-A06F-4AC8DB13674E}"/>
                </a:ext>
              </a:extLst>
            </p:cNvPr>
            <p:cNvSpPr/>
            <p:nvPr/>
          </p:nvSpPr>
          <p:spPr>
            <a:xfrm rot="1367054">
              <a:off x="2851306" y="5654348"/>
              <a:ext cx="513009" cy="580566"/>
            </a:xfrm>
            <a:custGeom>
              <a:avLst/>
              <a:gdLst/>
              <a:ahLst/>
              <a:cxnLst/>
              <a:rect l="l" t="t" r="r" b="b"/>
              <a:pathLst>
                <a:path w="513009" h="580566">
                  <a:moveTo>
                    <a:pt x="0" y="0"/>
                  </a:moveTo>
                  <a:lnTo>
                    <a:pt x="513010" y="0"/>
                  </a:lnTo>
                  <a:lnTo>
                    <a:pt x="513010" y="580566"/>
                  </a:lnTo>
                  <a:lnTo>
                    <a:pt x="0" y="580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04" name="Freeform 178">
              <a:extLst>
                <a:ext uri="{FF2B5EF4-FFF2-40B4-BE49-F238E27FC236}">
                  <a16:creationId xmlns:a16="http://schemas.microsoft.com/office/drawing/2014/main" id="{CA673F36-548D-4E3A-887D-5F4D6933CCF6}"/>
                </a:ext>
              </a:extLst>
            </p:cNvPr>
            <p:cNvSpPr/>
            <p:nvPr/>
          </p:nvSpPr>
          <p:spPr>
            <a:xfrm rot="1367054">
              <a:off x="1023295" y="5191966"/>
              <a:ext cx="513009" cy="580566"/>
            </a:xfrm>
            <a:custGeom>
              <a:avLst/>
              <a:gdLst/>
              <a:ahLst/>
              <a:cxnLst/>
              <a:rect l="l" t="t" r="r" b="b"/>
              <a:pathLst>
                <a:path w="513009" h="580566">
                  <a:moveTo>
                    <a:pt x="0" y="0"/>
                  </a:moveTo>
                  <a:lnTo>
                    <a:pt x="513010" y="0"/>
                  </a:lnTo>
                  <a:lnTo>
                    <a:pt x="513010" y="580566"/>
                  </a:lnTo>
                  <a:lnTo>
                    <a:pt x="0" y="580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05" name="Freeform 179">
              <a:extLst>
                <a:ext uri="{FF2B5EF4-FFF2-40B4-BE49-F238E27FC236}">
                  <a16:creationId xmlns:a16="http://schemas.microsoft.com/office/drawing/2014/main" id="{F56FA009-EE2C-43C7-9B9D-65AE3D2595C4}"/>
                </a:ext>
              </a:extLst>
            </p:cNvPr>
            <p:cNvSpPr/>
            <p:nvPr/>
          </p:nvSpPr>
          <p:spPr>
            <a:xfrm>
              <a:off x="417885" y="3957158"/>
              <a:ext cx="513009" cy="580566"/>
            </a:xfrm>
            <a:custGeom>
              <a:avLst/>
              <a:gdLst/>
              <a:ahLst/>
              <a:cxnLst/>
              <a:rect l="l" t="t" r="r" b="b"/>
              <a:pathLst>
                <a:path w="513009" h="580566">
                  <a:moveTo>
                    <a:pt x="0" y="0"/>
                  </a:moveTo>
                  <a:lnTo>
                    <a:pt x="513010" y="0"/>
                  </a:lnTo>
                  <a:lnTo>
                    <a:pt x="513010" y="580566"/>
                  </a:lnTo>
                  <a:lnTo>
                    <a:pt x="0" y="580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06" name="Freeform 180">
              <a:extLst>
                <a:ext uri="{FF2B5EF4-FFF2-40B4-BE49-F238E27FC236}">
                  <a16:creationId xmlns:a16="http://schemas.microsoft.com/office/drawing/2014/main" id="{3361A312-E80E-4BFF-9DAD-5F3CA415F83E}"/>
                </a:ext>
              </a:extLst>
            </p:cNvPr>
            <p:cNvSpPr/>
            <p:nvPr/>
          </p:nvSpPr>
          <p:spPr>
            <a:xfrm>
              <a:off x="1059180" y="2955153"/>
              <a:ext cx="513009" cy="580566"/>
            </a:xfrm>
            <a:custGeom>
              <a:avLst/>
              <a:gdLst/>
              <a:ahLst/>
              <a:cxnLst/>
              <a:rect l="l" t="t" r="r" b="b"/>
              <a:pathLst>
                <a:path w="513009" h="580566">
                  <a:moveTo>
                    <a:pt x="0" y="0"/>
                  </a:moveTo>
                  <a:lnTo>
                    <a:pt x="513010" y="0"/>
                  </a:lnTo>
                  <a:lnTo>
                    <a:pt x="513010" y="580566"/>
                  </a:lnTo>
                  <a:lnTo>
                    <a:pt x="0" y="580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07" name="Freeform 181">
              <a:extLst>
                <a:ext uri="{FF2B5EF4-FFF2-40B4-BE49-F238E27FC236}">
                  <a16:creationId xmlns:a16="http://schemas.microsoft.com/office/drawing/2014/main" id="{151C73BA-C221-4341-93E0-83B0A0511EEE}"/>
                </a:ext>
              </a:extLst>
            </p:cNvPr>
            <p:cNvSpPr/>
            <p:nvPr/>
          </p:nvSpPr>
          <p:spPr>
            <a:xfrm>
              <a:off x="6202865" y="909222"/>
              <a:ext cx="513009" cy="580566"/>
            </a:xfrm>
            <a:custGeom>
              <a:avLst/>
              <a:gdLst/>
              <a:ahLst/>
              <a:cxnLst/>
              <a:rect l="l" t="t" r="r" b="b"/>
              <a:pathLst>
                <a:path w="513009" h="580566">
                  <a:moveTo>
                    <a:pt x="0" y="0"/>
                  </a:moveTo>
                  <a:lnTo>
                    <a:pt x="513009" y="0"/>
                  </a:lnTo>
                  <a:lnTo>
                    <a:pt x="513009" y="580566"/>
                  </a:lnTo>
                  <a:lnTo>
                    <a:pt x="0" y="580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08" name="Freeform 182">
              <a:extLst>
                <a:ext uri="{FF2B5EF4-FFF2-40B4-BE49-F238E27FC236}">
                  <a16:creationId xmlns:a16="http://schemas.microsoft.com/office/drawing/2014/main" id="{07C7EC3F-CE6A-4419-AC13-A8A312E1064A}"/>
                </a:ext>
              </a:extLst>
            </p:cNvPr>
            <p:cNvSpPr/>
            <p:nvPr/>
          </p:nvSpPr>
          <p:spPr>
            <a:xfrm>
              <a:off x="5176846" y="1489788"/>
              <a:ext cx="513009" cy="580566"/>
            </a:xfrm>
            <a:custGeom>
              <a:avLst/>
              <a:gdLst/>
              <a:ahLst/>
              <a:cxnLst/>
              <a:rect l="l" t="t" r="r" b="b"/>
              <a:pathLst>
                <a:path w="513009" h="580566">
                  <a:moveTo>
                    <a:pt x="0" y="0"/>
                  </a:moveTo>
                  <a:lnTo>
                    <a:pt x="513009" y="0"/>
                  </a:lnTo>
                  <a:lnTo>
                    <a:pt x="513009" y="580566"/>
                  </a:lnTo>
                  <a:lnTo>
                    <a:pt x="0" y="580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09" name="Freeform 183">
              <a:extLst>
                <a:ext uri="{FF2B5EF4-FFF2-40B4-BE49-F238E27FC236}">
                  <a16:creationId xmlns:a16="http://schemas.microsoft.com/office/drawing/2014/main" id="{FE5596D5-951E-4E9A-BDF0-7BAF95B53668}"/>
                </a:ext>
              </a:extLst>
            </p:cNvPr>
            <p:cNvSpPr/>
            <p:nvPr/>
          </p:nvSpPr>
          <p:spPr>
            <a:xfrm>
              <a:off x="1673068" y="2811327"/>
              <a:ext cx="513009" cy="580566"/>
            </a:xfrm>
            <a:custGeom>
              <a:avLst/>
              <a:gdLst/>
              <a:ahLst/>
              <a:cxnLst/>
              <a:rect l="l" t="t" r="r" b="b"/>
              <a:pathLst>
                <a:path w="513009" h="580566">
                  <a:moveTo>
                    <a:pt x="0" y="0"/>
                  </a:moveTo>
                  <a:lnTo>
                    <a:pt x="513010" y="0"/>
                  </a:lnTo>
                  <a:lnTo>
                    <a:pt x="513010" y="580566"/>
                  </a:lnTo>
                  <a:lnTo>
                    <a:pt x="0" y="580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10" name="Freeform 184">
              <a:extLst>
                <a:ext uri="{FF2B5EF4-FFF2-40B4-BE49-F238E27FC236}">
                  <a16:creationId xmlns:a16="http://schemas.microsoft.com/office/drawing/2014/main" id="{8EBF7209-ED5D-4FCC-82E7-D2C654860573}"/>
                </a:ext>
              </a:extLst>
            </p:cNvPr>
            <p:cNvSpPr/>
            <p:nvPr/>
          </p:nvSpPr>
          <p:spPr>
            <a:xfrm>
              <a:off x="2186078" y="2588390"/>
              <a:ext cx="513009" cy="580566"/>
            </a:xfrm>
            <a:custGeom>
              <a:avLst/>
              <a:gdLst/>
              <a:ahLst/>
              <a:cxnLst/>
              <a:rect l="l" t="t" r="r" b="b"/>
              <a:pathLst>
                <a:path w="513009" h="580566">
                  <a:moveTo>
                    <a:pt x="0" y="0"/>
                  </a:moveTo>
                  <a:lnTo>
                    <a:pt x="513009" y="0"/>
                  </a:lnTo>
                  <a:lnTo>
                    <a:pt x="513009" y="580566"/>
                  </a:lnTo>
                  <a:lnTo>
                    <a:pt x="0" y="580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11" name="Freeform 185">
              <a:extLst>
                <a:ext uri="{FF2B5EF4-FFF2-40B4-BE49-F238E27FC236}">
                  <a16:creationId xmlns:a16="http://schemas.microsoft.com/office/drawing/2014/main" id="{6264D0FA-02A0-4935-92F9-E71556F48F65}"/>
                </a:ext>
              </a:extLst>
            </p:cNvPr>
            <p:cNvSpPr/>
            <p:nvPr/>
          </p:nvSpPr>
          <p:spPr>
            <a:xfrm>
              <a:off x="4575409" y="1780071"/>
              <a:ext cx="513009" cy="580566"/>
            </a:xfrm>
            <a:custGeom>
              <a:avLst/>
              <a:gdLst/>
              <a:ahLst/>
              <a:cxnLst/>
              <a:rect l="l" t="t" r="r" b="b"/>
              <a:pathLst>
                <a:path w="513009" h="580566">
                  <a:moveTo>
                    <a:pt x="0" y="0"/>
                  </a:moveTo>
                  <a:lnTo>
                    <a:pt x="513010" y="0"/>
                  </a:lnTo>
                  <a:lnTo>
                    <a:pt x="513010" y="580566"/>
                  </a:lnTo>
                  <a:lnTo>
                    <a:pt x="0" y="580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12" name="Freeform 186">
              <a:extLst>
                <a:ext uri="{FF2B5EF4-FFF2-40B4-BE49-F238E27FC236}">
                  <a16:creationId xmlns:a16="http://schemas.microsoft.com/office/drawing/2014/main" id="{3CB222A4-AA45-454D-BBC0-49BA9F8D61BF}"/>
                </a:ext>
              </a:extLst>
            </p:cNvPr>
            <p:cNvSpPr/>
            <p:nvPr/>
          </p:nvSpPr>
          <p:spPr>
            <a:xfrm>
              <a:off x="8593586" y="3944506"/>
              <a:ext cx="513009" cy="580566"/>
            </a:xfrm>
            <a:custGeom>
              <a:avLst/>
              <a:gdLst/>
              <a:ahLst/>
              <a:cxnLst/>
              <a:rect l="l" t="t" r="r" b="b"/>
              <a:pathLst>
                <a:path w="513009" h="580566">
                  <a:moveTo>
                    <a:pt x="0" y="0"/>
                  </a:moveTo>
                  <a:lnTo>
                    <a:pt x="513010" y="0"/>
                  </a:lnTo>
                  <a:lnTo>
                    <a:pt x="513010" y="580566"/>
                  </a:lnTo>
                  <a:lnTo>
                    <a:pt x="0" y="580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13" name="Freeform 187">
              <a:extLst>
                <a:ext uri="{FF2B5EF4-FFF2-40B4-BE49-F238E27FC236}">
                  <a16:creationId xmlns:a16="http://schemas.microsoft.com/office/drawing/2014/main" id="{8CB13EDD-3815-4F95-A31E-D1FD446A24A1}"/>
                </a:ext>
              </a:extLst>
            </p:cNvPr>
            <p:cNvSpPr/>
            <p:nvPr/>
          </p:nvSpPr>
          <p:spPr>
            <a:xfrm>
              <a:off x="8593586" y="4702454"/>
              <a:ext cx="513009" cy="580566"/>
            </a:xfrm>
            <a:custGeom>
              <a:avLst/>
              <a:gdLst/>
              <a:ahLst/>
              <a:cxnLst/>
              <a:rect l="l" t="t" r="r" b="b"/>
              <a:pathLst>
                <a:path w="513009" h="580566">
                  <a:moveTo>
                    <a:pt x="0" y="0"/>
                  </a:moveTo>
                  <a:lnTo>
                    <a:pt x="513010" y="0"/>
                  </a:lnTo>
                  <a:lnTo>
                    <a:pt x="513010" y="580566"/>
                  </a:lnTo>
                  <a:lnTo>
                    <a:pt x="0" y="580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14" name="Freeform 188">
              <a:extLst>
                <a:ext uri="{FF2B5EF4-FFF2-40B4-BE49-F238E27FC236}">
                  <a16:creationId xmlns:a16="http://schemas.microsoft.com/office/drawing/2014/main" id="{EFCD7F78-DD2A-40E4-BDC0-3AE8EA9DB5F4}"/>
                </a:ext>
              </a:extLst>
            </p:cNvPr>
            <p:cNvSpPr/>
            <p:nvPr/>
          </p:nvSpPr>
          <p:spPr>
            <a:xfrm>
              <a:off x="8218186" y="5268649"/>
              <a:ext cx="513009" cy="580566"/>
            </a:xfrm>
            <a:custGeom>
              <a:avLst/>
              <a:gdLst/>
              <a:ahLst/>
              <a:cxnLst/>
              <a:rect l="l" t="t" r="r" b="b"/>
              <a:pathLst>
                <a:path w="513009" h="580566">
                  <a:moveTo>
                    <a:pt x="0" y="0"/>
                  </a:moveTo>
                  <a:lnTo>
                    <a:pt x="513010" y="0"/>
                  </a:lnTo>
                  <a:lnTo>
                    <a:pt x="513010" y="580567"/>
                  </a:lnTo>
                  <a:lnTo>
                    <a:pt x="0" y="5805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15" name="Freeform 189">
              <a:extLst>
                <a:ext uri="{FF2B5EF4-FFF2-40B4-BE49-F238E27FC236}">
                  <a16:creationId xmlns:a16="http://schemas.microsoft.com/office/drawing/2014/main" id="{791CB618-B516-4546-9DF5-79BD08BDEF94}"/>
                </a:ext>
              </a:extLst>
            </p:cNvPr>
            <p:cNvSpPr/>
            <p:nvPr/>
          </p:nvSpPr>
          <p:spPr>
            <a:xfrm>
              <a:off x="8218186" y="3363940"/>
              <a:ext cx="513009" cy="580566"/>
            </a:xfrm>
            <a:custGeom>
              <a:avLst/>
              <a:gdLst/>
              <a:ahLst/>
              <a:cxnLst/>
              <a:rect l="l" t="t" r="r" b="b"/>
              <a:pathLst>
                <a:path w="513009" h="580566">
                  <a:moveTo>
                    <a:pt x="0" y="0"/>
                  </a:moveTo>
                  <a:lnTo>
                    <a:pt x="513010" y="0"/>
                  </a:lnTo>
                  <a:lnTo>
                    <a:pt x="513010" y="580566"/>
                  </a:lnTo>
                  <a:lnTo>
                    <a:pt x="0" y="580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16" name="Freeform 190">
              <a:extLst>
                <a:ext uri="{FF2B5EF4-FFF2-40B4-BE49-F238E27FC236}">
                  <a16:creationId xmlns:a16="http://schemas.microsoft.com/office/drawing/2014/main" id="{5BDCFB88-7BB7-4DBD-B4DA-F44614632765}"/>
                </a:ext>
              </a:extLst>
            </p:cNvPr>
            <p:cNvSpPr/>
            <p:nvPr/>
          </p:nvSpPr>
          <p:spPr>
            <a:xfrm>
              <a:off x="8080577" y="2734393"/>
              <a:ext cx="513009" cy="580566"/>
            </a:xfrm>
            <a:custGeom>
              <a:avLst/>
              <a:gdLst/>
              <a:ahLst/>
              <a:cxnLst/>
              <a:rect l="l" t="t" r="r" b="b"/>
              <a:pathLst>
                <a:path w="513009" h="580566">
                  <a:moveTo>
                    <a:pt x="0" y="0"/>
                  </a:moveTo>
                  <a:lnTo>
                    <a:pt x="513009" y="0"/>
                  </a:lnTo>
                  <a:lnTo>
                    <a:pt x="513009" y="580566"/>
                  </a:lnTo>
                  <a:lnTo>
                    <a:pt x="0" y="580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17" name="Freeform 191">
              <a:extLst>
                <a:ext uri="{FF2B5EF4-FFF2-40B4-BE49-F238E27FC236}">
                  <a16:creationId xmlns:a16="http://schemas.microsoft.com/office/drawing/2014/main" id="{8975CB95-19F9-4441-B890-1383F659A8FB}"/>
                </a:ext>
              </a:extLst>
            </p:cNvPr>
            <p:cNvSpPr/>
            <p:nvPr/>
          </p:nvSpPr>
          <p:spPr>
            <a:xfrm>
              <a:off x="8474691" y="2212694"/>
              <a:ext cx="513009" cy="580566"/>
            </a:xfrm>
            <a:custGeom>
              <a:avLst/>
              <a:gdLst/>
              <a:ahLst/>
              <a:cxnLst/>
              <a:rect l="l" t="t" r="r" b="b"/>
              <a:pathLst>
                <a:path w="513009" h="580566">
                  <a:moveTo>
                    <a:pt x="0" y="0"/>
                  </a:moveTo>
                  <a:lnTo>
                    <a:pt x="513010" y="0"/>
                  </a:lnTo>
                  <a:lnTo>
                    <a:pt x="513010" y="580567"/>
                  </a:lnTo>
                  <a:lnTo>
                    <a:pt x="0" y="5805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18" name="Freeform 192">
              <a:extLst>
                <a:ext uri="{FF2B5EF4-FFF2-40B4-BE49-F238E27FC236}">
                  <a16:creationId xmlns:a16="http://schemas.microsoft.com/office/drawing/2014/main" id="{684AD779-0E48-43B2-9EF3-A15594E4F690}"/>
                </a:ext>
              </a:extLst>
            </p:cNvPr>
            <p:cNvSpPr/>
            <p:nvPr/>
          </p:nvSpPr>
          <p:spPr>
            <a:xfrm>
              <a:off x="8681636" y="1573260"/>
              <a:ext cx="513009" cy="580566"/>
            </a:xfrm>
            <a:custGeom>
              <a:avLst/>
              <a:gdLst/>
              <a:ahLst/>
              <a:cxnLst/>
              <a:rect l="l" t="t" r="r" b="b"/>
              <a:pathLst>
                <a:path w="513009" h="580566">
                  <a:moveTo>
                    <a:pt x="0" y="0"/>
                  </a:moveTo>
                  <a:lnTo>
                    <a:pt x="513009" y="0"/>
                  </a:lnTo>
                  <a:lnTo>
                    <a:pt x="513009" y="580567"/>
                  </a:lnTo>
                  <a:lnTo>
                    <a:pt x="0" y="5805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19" name="Freeform 193">
              <a:extLst>
                <a:ext uri="{FF2B5EF4-FFF2-40B4-BE49-F238E27FC236}">
                  <a16:creationId xmlns:a16="http://schemas.microsoft.com/office/drawing/2014/main" id="{1350D335-FC89-40E9-9606-E8396F6E5C5D}"/>
                </a:ext>
              </a:extLst>
            </p:cNvPr>
            <p:cNvSpPr/>
            <p:nvPr/>
          </p:nvSpPr>
          <p:spPr>
            <a:xfrm>
              <a:off x="8474691" y="909222"/>
              <a:ext cx="513009" cy="580566"/>
            </a:xfrm>
            <a:custGeom>
              <a:avLst/>
              <a:gdLst/>
              <a:ahLst/>
              <a:cxnLst/>
              <a:rect l="l" t="t" r="r" b="b"/>
              <a:pathLst>
                <a:path w="513009" h="580566">
                  <a:moveTo>
                    <a:pt x="0" y="0"/>
                  </a:moveTo>
                  <a:lnTo>
                    <a:pt x="513010" y="0"/>
                  </a:lnTo>
                  <a:lnTo>
                    <a:pt x="513010" y="580566"/>
                  </a:lnTo>
                  <a:lnTo>
                    <a:pt x="0" y="580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20" name="Freeform 194">
              <a:extLst>
                <a:ext uri="{FF2B5EF4-FFF2-40B4-BE49-F238E27FC236}">
                  <a16:creationId xmlns:a16="http://schemas.microsoft.com/office/drawing/2014/main" id="{32B9A0AF-553E-421E-9BFE-48097D418725}"/>
                </a:ext>
              </a:extLst>
            </p:cNvPr>
            <p:cNvSpPr/>
            <p:nvPr/>
          </p:nvSpPr>
          <p:spPr>
            <a:xfrm rot="-1842145">
              <a:off x="2444351" y="2136190"/>
              <a:ext cx="301996" cy="309884"/>
            </a:xfrm>
            <a:custGeom>
              <a:avLst/>
              <a:gdLst/>
              <a:ahLst/>
              <a:cxnLst/>
              <a:rect l="l" t="t" r="r" b="b"/>
              <a:pathLst>
                <a:path w="301996" h="309884">
                  <a:moveTo>
                    <a:pt x="0" y="0"/>
                  </a:moveTo>
                  <a:lnTo>
                    <a:pt x="301996" y="0"/>
                  </a:lnTo>
                  <a:lnTo>
                    <a:pt x="301996" y="309884"/>
                  </a:lnTo>
                  <a:lnTo>
                    <a:pt x="0" y="309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21" name="Freeform 195">
              <a:extLst>
                <a:ext uri="{FF2B5EF4-FFF2-40B4-BE49-F238E27FC236}">
                  <a16:creationId xmlns:a16="http://schemas.microsoft.com/office/drawing/2014/main" id="{4E88A3F3-28DD-4D5B-AF1E-41065926783C}"/>
                </a:ext>
              </a:extLst>
            </p:cNvPr>
            <p:cNvSpPr/>
            <p:nvPr/>
          </p:nvSpPr>
          <p:spPr>
            <a:xfrm rot="-1842145">
              <a:off x="2956813" y="1829240"/>
              <a:ext cx="301996" cy="309884"/>
            </a:xfrm>
            <a:custGeom>
              <a:avLst/>
              <a:gdLst/>
              <a:ahLst/>
              <a:cxnLst/>
              <a:rect l="l" t="t" r="r" b="b"/>
              <a:pathLst>
                <a:path w="301996" h="309884">
                  <a:moveTo>
                    <a:pt x="0" y="0"/>
                  </a:moveTo>
                  <a:lnTo>
                    <a:pt x="301996" y="0"/>
                  </a:lnTo>
                  <a:lnTo>
                    <a:pt x="301996" y="309883"/>
                  </a:lnTo>
                  <a:lnTo>
                    <a:pt x="0" y="309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22" name="Freeform 196">
              <a:extLst>
                <a:ext uri="{FF2B5EF4-FFF2-40B4-BE49-F238E27FC236}">
                  <a16:creationId xmlns:a16="http://schemas.microsoft.com/office/drawing/2014/main" id="{EA20DC0D-1B41-4FC9-98A1-0BA79D24C201}"/>
                </a:ext>
              </a:extLst>
            </p:cNvPr>
            <p:cNvSpPr/>
            <p:nvPr/>
          </p:nvSpPr>
          <p:spPr>
            <a:xfrm rot="-1842145">
              <a:off x="3720983" y="1715550"/>
              <a:ext cx="301996" cy="309884"/>
            </a:xfrm>
            <a:custGeom>
              <a:avLst/>
              <a:gdLst/>
              <a:ahLst/>
              <a:cxnLst/>
              <a:rect l="l" t="t" r="r" b="b"/>
              <a:pathLst>
                <a:path w="301996" h="309884">
                  <a:moveTo>
                    <a:pt x="0" y="0"/>
                  </a:moveTo>
                  <a:lnTo>
                    <a:pt x="301995" y="0"/>
                  </a:lnTo>
                  <a:lnTo>
                    <a:pt x="301995" y="309883"/>
                  </a:lnTo>
                  <a:lnTo>
                    <a:pt x="0" y="309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23" name="Freeform 197">
              <a:extLst>
                <a:ext uri="{FF2B5EF4-FFF2-40B4-BE49-F238E27FC236}">
                  <a16:creationId xmlns:a16="http://schemas.microsoft.com/office/drawing/2014/main" id="{DB47A643-877F-4281-905B-E01E6F89CB44}"/>
                </a:ext>
              </a:extLst>
            </p:cNvPr>
            <p:cNvSpPr/>
            <p:nvPr/>
          </p:nvSpPr>
          <p:spPr>
            <a:xfrm rot="-1842145">
              <a:off x="4325283" y="1505230"/>
              <a:ext cx="301996" cy="309884"/>
            </a:xfrm>
            <a:custGeom>
              <a:avLst/>
              <a:gdLst/>
              <a:ahLst/>
              <a:cxnLst/>
              <a:rect l="l" t="t" r="r" b="b"/>
              <a:pathLst>
                <a:path w="301996" h="309884">
                  <a:moveTo>
                    <a:pt x="0" y="0"/>
                  </a:moveTo>
                  <a:lnTo>
                    <a:pt x="301996" y="0"/>
                  </a:lnTo>
                  <a:lnTo>
                    <a:pt x="301996" y="309883"/>
                  </a:lnTo>
                  <a:lnTo>
                    <a:pt x="0" y="309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24" name="Freeform 198">
              <a:extLst>
                <a:ext uri="{FF2B5EF4-FFF2-40B4-BE49-F238E27FC236}">
                  <a16:creationId xmlns:a16="http://schemas.microsoft.com/office/drawing/2014/main" id="{93565970-91F3-434F-A34B-D7A5E47BFA0E}"/>
                </a:ext>
              </a:extLst>
            </p:cNvPr>
            <p:cNvSpPr/>
            <p:nvPr/>
          </p:nvSpPr>
          <p:spPr>
            <a:xfrm rot="-1842145">
              <a:off x="4864210" y="1294909"/>
              <a:ext cx="301996" cy="309884"/>
            </a:xfrm>
            <a:custGeom>
              <a:avLst/>
              <a:gdLst/>
              <a:ahLst/>
              <a:cxnLst/>
              <a:rect l="l" t="t" r="r" b="b"/>
              <a:pathLst>
                <a:path w="301996" h="309884">
                  <a:moveTo>
                    <a:pt x="0" y="0"/>
                  </a:moveTo>
                  <a:lnTo>
                    <a:pt x="301996" y="0"/>
                  </a:lnTo>
                  <a:lnTo>
                    <a:pt x="301996" y="309884"/>
                  </a:lnTo>
                  <a:lnTo>
                    <a:pt x="0" y="309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25" name="Freeform 199">
              <a:extLst>
                <a:ext uri="{FF2B5EF4-FFF2-40B4-BE49-F238E27FC236}">
                  <a16:creationId xmlns:a16="http://schemas.microsoft.com/office/drawing/2014/main" id="{1A9FFC70-2D6C-4DAD-89A5-FA9F0AF42247}"/>
                </a:ext>
              </a:extLst>
            </p:cNvPr>
            <p:cNvSpPr/>
            <p:nvPr/>
          </p:nvSpPr>
          <p:spPr>
            <a:xfrm rot="-1842145">
              <a:off x="5282353" y="1084589"/>
              <a:ext cx="301996" cy="309884"/>
            </a:xfrm>
            <a:custGeom>
              <a:avLst/>
              <a:gdLst/>
              <a:ahLst/>
              <a:cxnLst/>
              <a:rect l="l" t="t" r="r" b="b"/>
              <a:pathLst>
                <a:path w="301996" h="309884">
                  <a:moveTo>
                    <a:pt x="0" y="0"/>
                  </a:moveTo>
                  <a:lnTo>
                    <a:pt x="301995" y="0"/>
                  </a:lnTo>
                  <a:lnTo>
                    <a:pt x="301995" y="309884"/>
                  </a:lnTo>
                  <a:lnTo>
                    <a:pt x="0" y="309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26" name="Freeform 200">
              <a:extLst>
                <a:ext uri="{FF2B5EF4-FFF2-40B4-BE49-F238E27FC236}">
                  <a16:creationId xmlns:a16="http://schemas.microsoft.com/office/drawing/2014/main" id="{AC26986E-BB40-402C-B3B7-4C2C824FDDB2}"/>
                </a:ext>
              </a:extLst>
            </p:cNvPr>
            <p:cNvSpPr/>
            <p:nvPr/>
          </p:nvSpPr>
          <p:spPr>
            <a:xfrm rot="-1842145">
              <a:off x="5838693" y="846538"/>
              <a:ext cx="301996" cy="309884"/>
            </a:xfrm>
            <a:custGeom>
              <a:avLst/>
              <a:gdLst/>
              <a:ahLst/>
              <a:cxnLst/>
              <a:rect l="l" t="t" r="r" b="b"/>
              <a:pathLst>
                <a:path w="301996" h="309884">
                  <a:moveTo>
                    <a:pt x="0" y="0"/>
                  </a:moveTo>
                  <a:lnTo>
                    <a:pt x="301995" y="0"/>
                  </a:lnTo>
                  <a:lnTo>
                    <a:pt x="301995" y="309883"/>
                  </a:lnTo>
                  <a:lnTo>
                    <a:pt x="0" y="309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27" name="Freeform 201">
              <a:extLst>
                <a:ext uri="{FF2B5EF4-FFF2-40B4-BE49-F238E27FC236}">
                  <a16:creationId xmlns:a16="http://schemas.microsoft.com/office/drawing/2014/main" id="{D4B8EBA9-2B5F-47B9-817B-9CC42FA20711}"/>
                </a:ext>
              </a:extLst>
            </p:cNvPr>
            <p:cNvSpPr/>
            <p:nvPr/>
          </p:nvSpPr>
          <p:spPr>
            <a:xfrm rot="-1842145">
              <a:off x="6256578" y="476019"/>
              <a:ext cx="301996" cy="309884"/>
            </a:xfrm>
            <a:custGeom>
              <a:avLst/>
              <a:gdLst/>
              <a:ahLst/>
              <a:cxnLst/>
              <a:rect l="l" t="t" r="r" b="b"/>
              <a:pathLst>
                <a:path w="301996" h="309884">
                  <a:moveTo>
                    <a:pt x="0" y="0"/>
                  </a:moveTo>
                  <a:lnTo>
                    <a:pt x="301996" y="0"/>
                  </a:lnTo>
                  <a:lnTo>
                    <a:pt x="301996" y="309883"/>
                  </a:lnTo>
                  <a:lnTo>
                    <a:pt x="0" y="309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28" name="Freeform 202">
              <a:extLst>
                <a:ext uri="{FF2B5EF4-FFF2-40B4-BE49-F238E27FC236}">
                  <a16:creationId xmlns:a16="http://schemas.microsoft.com/office/drawing/2014/main" id="{DA6699BB-7810-4322-8A4D-A129112B3D24}"/>
                </a:ext>
              </a:extLst>
            </p:cNvPr>
            <p:cNvSpPr/>
            <p:nvPr/>
          </p:nvSpPr>
          <p:spPr>
            <a:xfrm rot="-1842145">
              <a:off x="7100682" y="55378"/>
              <a:ext cx="301996" cy="309884"/>
            </a:xfrm>
            <a:custGeom>
              <a:avLst/>
              <a:gdLst/>
              <a:ahLst/>
              <a:cxnLst/>
              <a:rect l="l" t="t" r="r" b="b"/>
              <a:pathLst>
                <a:path w="301996" h="309884">
                  <a:moveTo>
                    <a:pt x="0" y="0"/>
                  </a:moveTo>
                  <a:lnTo>
                    <a:pt x="301996" y="0"/>
                  </a:lnTo>
                  <a:lnTo>
                    <a:pt x="301996" y="309884"/>
                  </a:lnTo>
                  <a:lnTo>
                    <a:pt x="0" y="309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29" name="Freeform 203">
              <a:extLst>
                <a:ext uri="{FF2B5EF4-FFF2-40B4-BE49-F238E27FC236}">
                  <a16:creationId xmlns:a16="http://schemas.microsoft.com/office/drawing/2014/main" id="{C62F3EF9-BCA5-4428-9B2D-6F348165FB92}"/>
                </a:ext>
              </a:extLst>
            </p:cNvPr>
            <p:cNvSpPr/>
            <p:nvPr/>
          </p:nvSpPr>
          <p:spPr>
            <a:xfrm rot="-1842145">
              <a:off x="7752943" y="55378"/>
              <a:ext cx="301996" cy="309884"/>
            </a:xfrm>
            <a:custGeom>
              <a:avLst/>
              <a:gdLst/>
              <a:ahLst/>
              <a:cxnLst/>
              <a:rect l="l" t="t" r="r" b="b"/>
              <a:pathLst>
                <a:path w="301996" h="309884">
                  <a:moveTo>
                    <a:pt x="0" y="0"/>
                  </a:moveTo>
                  <a:lnTo>
                    <a:pt x="301996" y="0"/>
                  </a:lnTo>
                  <a:lnTo>
                    <a:pt x="301996" y="309884"/>
                  </a:lnTo>
                  <a:lnTo>
                    <a:pt x="0" y="309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30" name="Freeform 204">
              <a:extLst>
                <a:ext uri="{FF2B5EF4-FFF2-40B4-BE49-F238E27FC236}">
                  <a16:creationId xmlns:a16="http://schemas.microsoft.com/office/drawing/2014/main" id="{0641B480-12E7-4A24-B83F-753638B023BE}"/>
                </a:ext>
              </a:extLst>
            </p:cNvPr>
            <p:cNvSpPr/>
            <p:nvPr/>
          </p:nvSpPr>
          <p:spPr>
            <a:xfrm rot="-1842145">
              <a:off x="8530638" y="396056"/>
              <a:ext cx="301996" cy="309884"/>
            </a:xfrm>
            <a:custGeom>
              <a:avLst/>
              <a:gdLst/>
              <a:ahLst/>
              <a:cxnLst/>
              <a:rect l="l" t="t" r="r" b="b"/>
              <a:pathLst>
                <a:path w="301996" h="309884">
                  <a:moveTo>
                    <a:pt x="0" y="0"/>
                  </a:moveTo>
                  <a:lnTo>
                    <a:pt x="301996" y="0"/>
                  </a:lnTo>
                  <a:lnTo>
                    <a:pt x="301996" y="309883"/>
                  </a:lnTo>
                  <a:lnTo>
                    <a:pt x="0" y="309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31" name="Freeform 205">
              <a:extLst>
                <a:ext uri="{FF2B5EF4-FFF2-40B4-BE49-F238E27FC236}">
                  <a16:creationId xmlns:a16="http://schemas.microsoft.com/office/drawing/2014/main" id="{84B0DD92-802A-4FC4-BF31-DD593D341026}"/>
                </a:ext>
              </a:extLst>
            </p:cNvPr>
            <p:cNvSpPr/>
            <p:nvPr/>
          </p:nvSpPr>
          <p:spPr>
            <a:xfrm rot="-1842145">
              <a:off x="9043647" y="1267178"/>
              <a:ext cx="301996" cy="309884"/>
            </a:xfrm>
            <a:custGeom>
              <a:avLst/>
              <a:gdLst/>
              <a:ahLst/>
              <a:cxnLst/>
              <a:rect l="l" t="t" r="r" b="b"/>
              <a:pathLst>
                <a:path w="301996" h="309884">
                  <a:moveTo>
                    <a:pt x="0" y="0"/>
                  </a:moveTo>
                  <a:lnTo>
                    <a:pt x="301996" y="0"/>
                  </a:lnTo>
                  <a:lnTo>
                    <a:pt x="301996" y="309884"/>
                  </a:lnTo>
                  <a:lnTo>
                    <a:pt x="0" y="309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32" name="Freeform 206">
              <a:extLst>
                <a:ext uri="{FF2B5EF4-FFF2-40B4-BE49-F238E27FC236}">
                  <a16:creationId xmlns:a16="http://schemas.microsoft.com/office/drawing/2014/main" id="{218445AF-46B1-4196-9455-F3151520E87F}"/>
                </a:ext>
              </a:extLst>
            </p:cNvPr>
            <p:cNvSpPr/>
            <p:nvPr/>
          </p:nvSpPr>
          <p:spPr>
            <a:xfrm rot="-1842145">
              <a:off x="9043647" y="2136190"/>
              <a:ext cx="301996" cy="309884"/>
            </a:xfrm>
            <a:custGeom>
              <a:avLst/>
              <a:gdLst/>
              <a:ahLst/>
              <a:cxnLst/>
              <a:rect l="l" t="t" r="r" b="b"/>
              <a:pathLst>
                <a:path w="301996" h="309884">
                  <a:moveTo>
                    <a:pt x="0" y="0"/>
                  </a:moveTo>
                  <a:lnTo>
                    <a:pt x="301996" y="0"/>
                  </a:lnTo>
                  <a:lnTo>
                    <a:pt x="301996" y="309884"/>
                  </a:lnTo>
                  <a:lnTo>
                    <a:pt x="0" y="309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33" name="Freeform 207">
              <a:extLst>
                <a:ext uri="{FF2B5EF4-FFF2-40B4-BE49-F238E27FC236}">
                  <a16:creationId xmlns:a16="http://schemas.microsoft.com/office/drawing/2014/main" id="{38C0C168-AB78-4FA1-8326-32DA0097F91A}"/>
                </a:ext>
              </a:extLst>
            </p:cNvPr>
            <p:cNvSpPr/>
            <p:nvPr/>
          </p:nvSpPr>
          <p:spPr>
            <a:xfrm rot="-1842145">
              <a:off x="8834705" y="2852399"/>
              <a:ext cx="301996" cy="309884"/>
            </a:xfrm>
            <a:custGeom>
              <a:avLst/>
              <a:gdLst/>
              <a:ahLst/>
              <a:cxnLst/>
              <a:rect l="l" t="t" r="r" b="b"/>
              <a:pathLst>
                <a:path w="301996" h="309884">
                  <a:moveTo>
                    <a:pt x="0" y="0"/>
                  </a:moveTo>
                  <a:lnTo>
                    <a:pt x="301995" y="0"/>
                  </a:lnTo>
                  <a:lnTo>
                    <a:pt x="301995" y="309884"/>
                  </a:lnTo>
                  <a:lnTo>
                    <a:pt x="0" y="309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34" name="Freeform 208">
              <a:extLst>
                <a:ext uri="{FF2B5EF4-FFF2-40B4-BE49-F238E27FC236}">
                  <a16:creationId xmlns:a16="http://schemas.microsoft.com/office/drawing/2014/main" id="{56C2E9F2-3C25-4F6A-A0D7-24E23D2B1A8E}"/>
                </a:ext>
              </a:extLst>
            </p:cNvPr>
            <p:cNvSpPr/>
            <p:nvPr/>
          </p:nvSpPr>
          <p:spPr>
            <a:xfrm rot="-1842145">
              <a:off x="8834705" y="3270406"/>
              <a:ext cx="301996" cy="309884"/>
            </a:xfrm>
            <a:custGeom>
              <a:avLst/>
              <a:gdLst/>
              <a:ahLst/>
              <a:cxnLst/>
              <a:rect l="l" t="t" r="r" b="b"/>
              <a:pathLst>
                <a:path w="301996" h="309884">
                  <a:moveTo>
                    <a:pt x="0" y="0"/>
                  </a:moveTo>
                  <a:lnTo>
                    <a:pt x="301995" y="0"/>
                  </a:lnTo>
                  <a:lnTo>
                    <a:pt x="301995" y="309883"/>
                  </a:lnTo>
                  <a:lnTo>
                    <a:pt x="0" y="309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35" name="Freeform 209">
              <a:extLst>
                <a:ext uri="{FF2B5EF4-FFF2-40B4-BE49-F238E27FC236}">
                  <a16:creationId xmlns:a16="http://schemas.microsoft.com/office/drawing/2014/main" id="{8CA182BA-E5F1-4474-8B83-F4FDAC8FA35A}"/>
                </a:ext>
              </a:extLst>
            </p:cNvPr>
            <p:cNvSpPr/>
            <p:nvPr/>
          </p:nvSpPr>
          <p:spPr>
            <a:xfrm rot="-1842145">
              <a:off x="9043647" y="3691046"/>
              <a:ext cx="301996" cy="309884"/>
            </a:xfrm>
            <a:custGeom>
              <a:avLst/>
              <a:gdLst/>
              <a:ahLst/>
              <a:cxnLst/>
              <a:rect l="l" t="t" r="r" b="b"/>
              <a:pathLst>
                <a:path w="301996" h="309884">
                  <a:moveTo>
                    <a:pt x="0" y="0"/>
                  </a:moveTo>
                  <a:lnTo>
                    <a:pt x="301996" y="0"/>
                  </a:lnTo>
                  <a:lnTo>
                    <a:pt x="301996" y="309884"/>
                  </a:lnTo>
                  <a:lnTo>
                    <a:pt x="0" y="309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36" name="Freeform 210">
              <a:extLst>
                <a:ext uri="{FF2B5EF4-FFF2-40B4-BE49-F238E27FC236}">
                  <a16:creationId xmlns:a16="http://schemas.microsoft.com/office/drawing/2014/main" id="{8DC64F78-12A4-47FC-ACF4-B60E0658AAC9}"/>
                </a:ext>
              </a:extLst>
            </p:cNvPr>
            <p:cNvSpPr/>
            <p:nvPr/>
          </p:nvSpPr>
          <p:spPr>
            <a:xfrm rot="-1842145">
              <a:off x="9252590" y="4519163"/>
              <a:ext cx="301996" cy="309884"/>
            </a:xfrm>
            <a:custGeom>
              <a:avLst/>
              <a:gdLst/>
              <a:ahLst/>
              <a:cxnLst/>
              <a:rect l="l" t="t" r="r" b="b"/>
              <a:pathLst>
                <a:path w="301996" h="309884">
                  <a:moveTo>
                    <a:pt x="0" y="0"/>
                  </a:moveTo>
                  <a:lnTo>
                    <a:pt x="301996" y="0"/>
                  </a:lnTo>
                  <a:lnTo>
                    <a:pt x="301996" y="309884"/>
                  </a:lnTo>
                  <a:lnTo>
                    <a:pt x="0" y="309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37" name="Freeform 211">
              <a:extLst>
                <a:ext uri="{FF2B5EF4-FFF2-40B4-BE49-F238E27FC236}">
                  <a16:creationId xmlns:a16="http://schemas.microsoft.com/office/drawing/2014/main" id="{4F879006-32B9-4A1C-84A4-1A4689018A1E}"/>
                </a:ext>
              </a:extLst>
            </p:cNvPr>
            <p:cNvSpPr/>
            <p:nvPr/>
          </p:nvSpPr>
          <p:spPr>
            <a:xfrm rot="-1842145">
              <a:off x="9043647" y="5347280"/>
              <a:ext cx="301996" cy="309884"/>
            </a:xfrm>
            <a:custGeom>
              <a:avLst/>
              <a:gdLst/>
              <a:ahLst/>
              <a:cxnLst/>
              <a:rect l="l" t="t" r="r" b="b"/>
              <a:pathLst>
                <a:path w="301996" h="309884">
                  <a:moveTo>
                    <a:pt x="0" y="0"/>
                  </a:moveTo>
                  <a:lnTo>
                    <a:pt x="301996" y="0"/>
                  </a:lnTo>
                  <a:lnTo>
                    <a:pt x="301996" y="309883"/>
                  </a:lnTo>
                  <a:lnTo>
                    <a:pt x="0" y="309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38" name="Freeform 212">
              <a:extLst>
                <a:ext uri="{FF2B5EF4-FFF2-40B4-BE49-F238E27FC236}">
                  <a16:creationId xmlns:a16="http://schemas.microsoft.com/office/drawing/2014/main" id="{BEBEE1DB-0604-4037-BB31-DBCDC7A7F77C}"/>
                </a:ext>
              </a:extLst>
            </p:cNvPr>
            <p:cNvSpPr/>
            <p:nvPr/>
          </p:nvSpPr>
          <p:spPr>
            <a:xfrm rot="-1842145">
              <a:off x="8625762" y="5904594"/>
              <a:ext cx="301996" cy="309884"/>
            </a:xfrm>
            <a:custGeom>
              <a:avLst/>
              <a:gdLst/>
              <a:ahLst/>
              <a:cxnLst/>
              <a:rect l="l" t="t" r="r" b="b"/>
              <a:pathLst>
                <a:path w="301996" h="309884">
                  <a:moveTo>
                    <a:pt x="0" y="0"/>
                  </a:moveTo>
                  <a:lnTo>
                    <a:pt x="301996" y="0"/>
                  </a:lnTo>
                  <a:lnTo>
                    <a:pt x="301996" y="309884"/>
                  </a:lnTo>
                  <a:lnTo>
                    <a:pt x="0" y="309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39" name="Freeform 213">
              <a:extLst>
                <a:ext uri="{FF2B5EF4-FFF2-40B4-BE49-F238E27FC236}">
                  <a16:creationId xmlns:a16="http://schemas.microsoft.com/office/drawing/2014/main" id="{79B2FDBC-838E-475E-AAC5-679B09A4A885}"/>
                </a:ext>
              </a:extLst>
            </p:cNvPr>
            <p:cNvSpPr/>
            <p:nvPr/>
          </p:nvSpPr>
          <p:spPr>
            <a:xfrm rot="-1842145">
              <a:off x="7752943" y="6359385"/>
              <a:ext cx="301996" cy="309884"/>
            </a:xfrm>
            <a:custGeom>
              <a:avLst/>
              <a:gdLst/>
              <a:ahLst/>
              <a:cxnLst/>
              <a:rect l="l" t="t" r="r" b="b"/>
              <a:pathLst>
                <a:path w="301996" h="309884">
                  <a:moveTo>
                    <a:pt x="0" y="0"/>
                  </a:moveTo>
                  <a:lnTo>
                    <a:pt x="301996" y="0"/>
                  </a:lnTo>
                  <a:lnTo>
                    <a:pt x="301996" y="309883"/>
                  </a:lnTo>
                  <a:lnTo>
                    <a:pt x="0" y="309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40" name="Freeform 214">
              <a:extLst>
                <a:ext uri="{FF2B5EF4-FFF2-40B4-BE49-F238E27FC236}">
                  <a16:creationId xmlns:a16="http://schemas.microsoft.com/office/drawing/2014/main" id="{3B97A18D-C495-48BC-9039-89BAB3173EE0}"/>
                </a:ext>
              </a:extLst>
            </p:cNvPr>
            <p:cNvSpPr/>
            <p:nvPr/>
          </p:nvSpPr>
          <p:spPr>
            <a:xfrm rot="-1842145">
              <a:off x="7100682" y="6359385"/>
              <a:ext cx="301996" cy="309884"/>
            </a:xfrm>
            <a:custGeom>
              <a:avLst/>
              <a:gdLst/>
              <a:ahLst/>
              <a:cxnLst/>
              <a:rect l="l" t="t" r="r" b="b"/>
              <a:pathLst>
                <a:path w="301996" h="309884">
                  <a:moveTo>
                    <a:pt x="0" y="0"/>
                  </a:moveTo>
                  <a:lnTo>
                    <a:pt x="301996" y="0"/>
                  </a:lnTo>
                  <a:lnTo>
                    <a:pt x="301996" y="309883"/>
                  </a:lnTo>
                  <a:lnTo>
                    <a:pt x="0" y="309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41" name="Freeform 215">
              <a:extLst>
                <a:ext uri="{FF2B5EF4-FFF2-40B4-BE49-F238E27FC236}">
                  <a16:creationId xmlns:a16="http://schemas.microsoft.com/office/drawing/2014/main" id="{391D06AF-B4DC-46F7-8F2C-DB62AB2369DE}"/>
                </a:ext>
              </a:extLst>
            </p:cNvPr>
            <p:cNvSpPr/>
            <p:nvPr/>
          </p:nvSpPr>
          <p:spPr>
            <a:xfrm rot="-1842145">
              <a:off x="6414041" y="6569705"/>
              <a:ext cx="301996" cy="309884"/>
            </a:xfrm>
            <a:custGeom>
              <a:avLst/>
              <a:gdLst/>
              <a:ahLst/>
              <a:cxnLst/>
              <a:rect l="l" t="t" r="r" b="b"/>
              <a:pathLst>
                <a:path w="301996" h="309884">
                  <a:moveTo>
                    <a:pt x="0" y="0"/>
                  </a:moveTo>
                  <a:lnTo>
                    <a:pt x="301996" y="0"/>
                  </a:lnTo>
                  <a:lnTo>
                    <a:pt x="301996" y="309884"/>
                  </a:lnTo>
                  <a:lnTo>
                    <a:pt x="0" y="309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42" name="Freeform 216">
              <a:extLst>
                <a:ext uri="{FF2B5EF4-FFF2-40B4-BE49-F238E27FC236}">
                  <a16:creationId xmlns:a16="http://schemas.microsoft.com/office/drawing/2014/main" id="{6DD014F7-EB06-491B-8DD1-56F2E861B3CA}"/>
                </a:ext>
              </a:extLst>
            </p:cNvPr>
            <p:cNvSpPr/>
            <p:nvPr/>
          </p:nvSpPr>
          <p:spPr>
            <a:xfrm rot="-1842145">
              <a:off x="5700238" y="6569705"/>
              <a:ext cx="301996" cy="309884"/>
            </a:xfrm>
            <a:custGeom>
              <a:avLst/>
              <a:gdLst/>
              <a:ahLst/>
              <a:cxnLst/>
              <a:rect l="l" t="t" r="r" b="b"/>
              <a:pathLst>
                <a:path w="301996" h="309884">
                  <a:moveTo>
                    <a:pt x="0" y="0"/>
                  </a:moveTo>
                  <a:lnTo>
                    <a:pt x="301996" y="0"/>
                  </a:lnTo>
                  <a:lnTo>
                    <a:pt x="301996" y="309884"/>
                  </a:lnTo>
                  <a:lnTo>
                    <a:pt x="0" y="309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43" name="Freeform 217">
              <a:extLst>
                <a:ext uri="{FF2B5EF4-FFF2-40B4-BE49-F238E27FC236}">
                  <a16:creationId xmlns:a16="http://schemas.microsoft.com/office/drawing/2014/main" id="{3C46D595-7089-402E-8A2A-3A8C83BE0FF6}"/>
                </a:ext>
              </a:extLst>
            </p:cNvPr>
            <p:cNvSpPr/>
            <p:nvPr/>
          </p:nvSpPr>
          <p:spPr>
            <a:xfrm rot="-1842145">
              <a:off x="5073410" y="6569705"/>
              <a:ext cx="301996" cy="309884"/>
            </a:xfrm>
            <a:custGeom>
              <a:avLst/>
              <a:gdLst/>
              <a:ahLst/>
              <a:cxnLst/>
              <a:rect l="l" t="t" r="r" b="b"/>
              <a:pathLst>
                <a:path w="301996" h="309884">
                  <a:moveTo>
                    <a:pt x="0" y="0"/>
                  </a:moveTo>
                  <a:lnTo>
                    <a:pt x="301996" y="0"/>
                  </a:lnTo>
                  <a:lnTo>
                    <a:pt x="301996" y="309884"/>
                  </a:lnTo>
                  <a:lnTo>
                    <a:pt x="0" y="309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44" name="Freeform 218">
              <a:extLst>
                <a:ext uri="{FF2B5EF4-FFF2-40B4-BE49-F238E27FC236}">
                  <a16:creationId xmlns:a16="http://schemas.microsoft.com/office/drawing/2014/main" id="{8456F5D9-D283-4949-AA84-CF30FF6C1E4D}"/>
                </a:ext>
              </a:extLst>
            </p:cNvPr>
            <p:cNvSpPr/>
            <p:nvPr/>
          </p:nvSpPr>
          <p:spPr>
            <a:xfrm rot="-1842145">
              <a:off x="4325283" y="6569705"/>
              <a:ext cx="301996" cy="309884"/>
            </a:xfrm>
            <a:custGeom>
              <a:avLst/>
              <a:gdLst/>
              <a:ahLst/>
              <a:cxnLst/>
              <a:rect l="l" t="t" r="r" b="b"/>
              <a:pathLst>
                <a:path w="301996" h="309884">
                  <a:moveTo>
                    <a:pt x="0" y="0"/>
                  </a:moveTo>
                  <a:lnTo>
                    <a:pt x="301996" y="0"/>
                  </a:lnTo>
                  <a:lnTo>
                    <a:pt x="301996" y="309884"/>
                  </a:lnTo>
                  <a:lnTo>
                    <a:pt x="0" y="309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45" name="Freeform 219">
              <a:extLst>
                <a:ext uri="{FF2B5EF4-FFF2-40B4-BE49-F238E27FC236}">
                  <a16:creationId xmlns:a16="http://schemas.microsoft.com/office/drawing/2014/main" id="{61E89CCC-4FE4-4567-B597-FABF5C3CB19D}"/>
                </a:ext>
              </a:extLst>
            </p:cNvPr>
            <p:cNvSpPr/>
            <p:nvPr/>
          </p:nvSpPr>
          <p:spPr>
            <a:xfrm rot="-1842145">
              <a:off x="3720983" y="6359385"/>
              <a:ext cx="301996" cy="309884"/>
            </a:xfrm>
            <a:custGeom>
              <a:avLst/>
              <a:gdLst/>
              <a:ahLst/>
              <a:cxnLst/>
              <a:rect l="l" t="t" r="r" b="b"/>
              <a:pathLst>
                <a:path w="301996" h="309884">
                  <a:moveTo>
                    <a:pt x="0" y="0"/>
                  </a:moveTo>
                  <a:lnTo>
                    <a:pt x="301995" y="0"/>
                  </a:lnTo>
                  <a:lnTo>
                    <a:pt x="301995" y="309883"/>
                  </a:lnTo>
                  <a:lnTo>
                    <a:pt x="0" y="309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46" name="Freeform 220">
              <a:extLst>
                <a:ext uri="{FF2B5EF4-FFF2-40B4-BE49-F238E27FC236}">
                  <a16:creationId xmlns:a16="http://schemas.microsoft.com/office/drawing/2014/main" id="{59553636-C163-45CD-8A70-8DF79FCC17D4}"/>
                </a:ext>
              </a:extLst>
            </p:cNvPr>
            <p:cNvSpPr/>
            <p:nvPr/>
          </p:nvSpPr>
          <p:spPr>
            <a:xfrm rot="-1842145">
              <a:off x="3165756" y="6325234"/>
              <a:ext cx="301996" cy="309884"/>
            </a:xfrm>
            <a:custGeom>
              <a:avLst/>
              <a:gdLst/>
              <a:ahLst/>
              <a:cxnLst/>
              <a:rect l="l" t="t" r="r" b="b"/>
              <a:pathLst>
                <a:path w="301996" h="309884">
                  <a:moveTo>
                    <a:pt x="0" y="0"/>
                  </a:moveTo>
                  <a:lnTo>
                    <a:pt x="301996" y="0"/>
                  </a:lnTo>
                  <a:lnTo>
                    <a:pt x="301996" y="309884"/>
                  </a:lnTo>
                  <a:lnTo>
                    <a:pt x="0" y="309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47" name="Freeform 221">
              <a:extLst>
                <a:ext uri="{FF2B5EF4-FFF2-40B4-BE49-F238E27FC236}">
                  <a16:creationId xmlns:a16="http://schemas.microsoft.com/office/drawing/2014/main" id="{088867B9-DC43-4E87-85E4-45B4036C0BE0}"/>
                </a:ext>
              </a:extLst>
            </p:cNvPr>
            <p:cNvSpPr/>
            <p:nvPr/>
          </p:nvSpPr>
          <p:spPr>
            <a:xfrm rot="-1842145">
              <a:off x="2538928" y="6325234"/>
              <a:ext cx="301996" cy="309884"/>
            </a:xfrm>
            <a:custGeom>
              <a:avLst/>
              <a:gdLst/>
              <a:ahLst/>
              <a:cxnLst/>
              <a:rect l="l" t="t" r="r" b="b"/>
              <a:pathLst>
                <a:path w="301996" h="309884">
                  <a:moveTo>
                    <a:pt x="0" y="0"/>
                  </a:moveTo>
                  <a:lnTo>
                    <a:pt x="301996" y="0"/>
                  </a:lnTo>
                  <a:lnTo>
                    <a:pt x="301996" y="309884"/>
                  </a:lnTo>
                  <a:lnTo>
                    <a:pt x="0" y="309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48" name="Freeform 222">
              <a:extLst>
                <a:ext uri="{FF2B5EF4-FFF2-40B4-BE49-F238E27FC236}">
                  <a16:creationId xmlns:a16="http://schemas.microsoft.com/office/drawing/2014/main" id="{389B6D08-6172-4E5B-BE66-21570C19D7A4}"/>
                </a:ext>
              </a:extLst>
            </p:cNvPr>
            <p:cNvSpPr/>
            <p:nvPr/>
          </p:nvSpPr>
          <p:spPr>
            <a:xfrm rot="-1842145">
              <a:off x="2026466" y="6149064"/>
              <a:ext cx="301996" cy="309884"/>
            </a:xfrm>
            <a:custGeom>
              <a:avLst/>
              <a:gdLst/>
              <a:ahLst/>
              <a:cxnLst/>
              <a:rect l="l" t="t" r="r" b="b"/>
              <a:pathLst>
                <a:path w="301996" h="309884">
                  <a:moveTo>
                    <a:pt x="0" y="0"/>
                  </a:moveTo>
                  <a:lnTo>
                    <a:pt x="301996" y="0"/>
                  </a:lnTo>
                  <a:lnTo>
                    <a:pt x="301996" y="309884"/>
                  </a:lnTo>
                  <a:lnTo>
                    <a:pt x="0" y="309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49" name="Freeform 223">
              <a:extLst>
                <a:ext uri="{FF2B5EF4-FFF2-40B4-BE49-F238E27FC236}">
                  <a16:creationId xmlns:a16="http://schemas.microsoft.com/office/drawing/2014/main" id="{0CDCF640-520B-4A69-AE5D-B6039B85F0FC}"/>
                </a:ext>
              </a:extLst>
            </p:cNvPr>
            <p:cNvSpPr/>
            <p:nvPr/>
          </p:nvSpPr>
          <p:spPr>
            <a:xfrm rot="-1842145">
              <a:off x="1239909" y="5904594"/>
              <a:ext cx="301996" cy="309884"/>
            </a:xfrm>
            <a:custGeom>
              <a:avLst/>
              <a:gdLst/>
              <a:ahLst/>
              <a:cxnLst/>
              <a:rect l="l" t="t" r="r" b="b"/>
              <a:pathLst>
                <a:path w="301996" h="309884">
                  <a:moveTo>
                    <a:pt x="0" y="0"/>
                  </a:moveTo>
                  <a:lnTo>
                    <a:pt x="301996" y="0"/>
                  </a:lnTo>
                  <a:lnTo>
                    <a:pt x="301996" y="309884"/>
                  </a:lnTo>
                  <a:lnTo>
                    <a:pt x="0" y="309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50" name="Freeform 224">
              <a:extLst>
                <a:ext uri="{FF2B5EF4-FFF2-40B4-BE49-F238E27FC236}">
                  <a16:creationId xmlns:a16="http://schemas.microsoft.com/office/drawing/2014/main" id="{715DC591-2A69-41C7-B80E-4B83451C164A}"/>
                </a:ext>
              </a:extLst>
            </p:cNvPr>
            <p:cNvSpPr/>
            <p:nvPr/>
          </p:nvSpPr>
          <p:spPr>
            <a:xfrm rot="-1842145">
              <a:off x="570954" y="5483954"/>
              <a:ext cx="301996" cy="309884"/>
            </a:xfrm>
            <a:custGeom>
              <a:avLst/>
              <a:gdLst/>
              <a:ahLst/>
              <a:cxnLst/>
              <a:rect l="l" t="t" r="r" b="b"/>
              <a:pathLst>
                <a:path w="301996" h="309884">
                  <a:moveTo>
                    <a:pt x="0" y="0"/>
                  </a:moveTo>
                  <a:lnTo>
                    <a:pt x="301996" y="0"/>
                  </a:lnTo>
                  <a:lnTo>
                    <a:pt x="301996" y="309883"/>
                  </a:lnTo>
                  <a:lnTo>
                    <a:pt x="0" y="309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51" name="Freeform 225">
              <a:extLst>
                <a:ext uri="{FF2B5EF4-FFF2-40B4-BE49-F238E27FC236}">
                  <a16:creationId xmlns:a16="http://schemas.microsoft.com/office/drawing/2014/main" id="{5CBC28F7-9FD7-4D38-BB15-9FEFE6C33566}"/>
                </a:ext>
              </a:extLst>
            </p:cNvPr>
            <p:cNvSpPr/>
            <p:nvPr/>
          </p:nvSpPr>
          <p:spPr>
            <a:xfrm rot="-1842145">
              <a:off x="57945" y="4519163"/>
              <a:ext cx="301996" cy="309884"/>
            </a:xfrm>
            <a:custGeom>
              <a:avLst/>
              <a:gdLst/>
              <a:ahLst/>
              <a:cxnLst/>
              <a:rect l="l" t="t" r="r" b="b"/>
              <a:pathLst>
                <a:path w="301996" h="309884">
                  <a:moveTo>
                    <a:pt x="0" y="0"/>
                  </a:moveTo>
                  <a:lnTo>
                    <a:pt x="301996" y="0"/>
                  </a:lnTo>
                  <a:lnTo>
                    <a:pt x="301996" y="309884"/>
                  </a:lnTo>
                  <a:lnTo>
                    <a:pt x="0" y="309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52" name="Freeform 226">
              <a:extLst>
                <a:ext uri="{FF2B5EF4-FFF2-40B4-BE49-F238E27FC236}">
                  <a16:creationId xmlns:a16="http://schemas.microsoft.com/office/drawing/2014/main" id="{CE649355-1B71-40B9-B31A-78E8BCD2EB61}"/>
                </a:ext>
              </a:extLst>
            </p:cNvPr>
            <p:cNvSpPr/>
            <p:nvPr/>
          </p:nvSpPr>
          <p:spPr>
            <a:xfrm rot="-1842145">
              <a:off x="57945" y="3691046"/>
              <a:ext cx="301996" cy="309884"/>
            </a:xfrm>
            <a:custGeom>
              <a:avLst/>
              <a:gdLst/>
              <a:ahLst/>
              <a:cxnLst/>
              <a:rect l="l" t="t" r="r" b="b"/>
              <a:pathLst>
                <a:path w="301996" h="309884">
                  <a:moveTo>
                    <a:pt x="0" y="0"/>
                  </a:moveTo>
                  <a:lnTo>
                    <a:pt x="301996" y="0"/>
                  </a:lnTo>
                  <a:lnTo>
                    <a:pt x="301996" y="309884"/>
                  </a:lnTo>
                  <a:lnTo>
                    <a:pt x="0" y="309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53" name="Freeform 227">
              <a:extLst>
                <a:ext uri="{FF2B5EF4-FFF2-40B4-BE49-F238E27FC236}">
                  <a16:creationId xmlns:a16="http://schemas.microsoft.com/office/drawing/2014/main" id="{1EF8C54A-1871-40B3-BA40-D0F73FCF8625}"/>
                </a:ext>
              </a:extLst>
            </p:cNvPr>
            <p:cNvSpPr/>
            <p:nvPr/>
          </p:nvSpPr>
          <p:spPr>
            <a:xfrm rot="-1842145">
              <a:off x="668244" y="2849765"/>
              <a:ext cx="301996" cy="309884"/>
            </a:xfrm>
            <a:custGeom>
              <a:avLst/>
              <a:gdLst/>
              <a:ahLst/>
              <a:cxnLst/>
              <a:rect l="l" t="t" r="r" b="b"/>
              <a:pathLst>
                <a:path w="301996" h="309884">
                  <a:moveTo>
                    <a:pt x="0" y="0"/>
                  </a:moveTo>
                  <a:lnTo>
                    <a:pt x="301996" y="0"/>
                  </a:lnTo>
                  <a:lnTo>
                    <a:pt x="301996" y="309884"/>
                  </a:lnTo>
                  <a:lnTo>
                    <a:pt x="0" y="309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54" name="Freeform 228">
              <a:extLst>
                <a:ext uri="{FF2B5EF4-FFF2-40B4-BE49-F238E27FC236}">
                  <a16:creationId xmlns:a16="http://schemas.microsoft.com/office/drawing/2014/main" id="{20EC549D-D1C7-4846-B6C6-0D74995FA39B}"/>
                </a:ext>
              </a:extLst>
            </p:cNvPr>
            <p:cNvSpPr/>
            <p:nvPr/>
          </p:nvSpPr>
          <p:spPr>
            <a:xfrm rot="-1842145">
              <a:off x="1352479" y="2556830"/>
              <a:ext cx="301996" cy="309884"/>
            </a:xfrm>
            <a:custGeom>
              <a:avLst/>
              <a:gdLst/>
              <a:ahLst/>
              <a:cxnLst/>
              <a:rect l="l" t="t" r="r" b="b"/>
              <a:pathLst>
                <a:path w="301996" h="309884">
                  <a:moveTo>
                    <a:pt x="0" y="0"/>
                  </a:moveTo>
                  <a:lnTo>
                    <a:pt x="301996" y="0"/>
                  </a:lnTo>
                  <a:lnTo>
                    <a:pt x="301996" y="309884"/>
                  </a:lnTo>
                  <a:lnTo>
                    <a:pt x="0" y="309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55" name="Freeform 229">
              <a:extLst>
                <a:ext uri="{FF2B5EF4-FFF2-40B4-BE49-F238E27FC236}">
                  <a16:creationId xmlns:a16="http://schemas.microsoft.com/office/drawing/2014/main" id="{B779A1F5-2490-4306-A57F-3AB8A902F916}"/>
                </a:ext>
              </a:extLst>
            </p:cNvPr>
            <p:cNvSpPr/>
            <p:nvPr/>
          </p:nvSpPr>
          <p:spPr>
            <a:xfrm rot="-1842145">
              <a:off x="1908110" y="2346510"/>
              <a:ext cx="301996" cy="309884"/>
            </a:xfrm>
            <a:custGeom>
              <a:avLst/>
              <a:gdLst/>
              <a:ahLst/>
              <a:cxnLst/>
              <a:rect l="l" t="t" r="r" b="b"/>
              <a:pathLst>
                <a:path w="301996" h="309884">
                  <a:moveTo>
                    <a:pt x="0" y="0"/>
                  </a:moveTo>
                  <a:lnTo>
                    <a:pt x="301996" y="0"/>
                  </a:lnTo>
                  <a:lnTo>
                    <a:pt x="301996" y="309884"/>
                  </a:lnTo>
                  <a:lnTo>
                    <a:pt x="0" y="309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354320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13" Type="http://schemas.openxmlformats.org/officeDocument/2006/relationships/image" Target="../media/image1.png"/><Relationship Id="rId3" Type="http://schemas.openxmlformats.org/officeDocument/2006/relationships/image" Target="../media/image9.jpeg"/><Relationship Id="rId7" Type="http://schemas.openxmlformats.org/officeDocument/2006/relationships/image" Target="../media/image2.png"/><Relationship Id="rId12" Type="http://schemas.openxmlformats.org/officeDocument/2006/relationships/image" Target="../media/image7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6.png"/><Relationship Id="rId5" Type="http://schemas.openxmlformats.org/officeDocument/2006/relationships/image" Target="../media/image11.svg"/><Relationship Id="rId10" Type="http://schemas.openxmlformats.org/officeDocument/2006/relationships/image" Target="../media/image5.svg"/><Relationship Id="rId4" Type="http://schemas.openxmlformats.org/officeDocument/2006/relationships/image" Target="../media/image10.png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1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1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1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1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1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1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5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15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6.jpeg"/><Relationship Id="rId4" Type="http://schemas.openxmlformats.org/officeDocument/2006/relationships/image" Target="../media/image52.png"/><Relationship Id="rId9" Type="http://schemas.openxmlformats.org/officeDocument/2006/relationships/image" Target="../media/image15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15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15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8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sv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15.sv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15.sv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jpeg"/><Relationship Id="rId10" Type="http://schemas.openxmlformats.org/officeDocument/2006/relationships/image" Target="../media/image26.png"/><Relationship Id="rId4" Type="http://schemas.openxmlformats.org/officeDocument/2006/relationships/image" Target="../media/image15.svg"/><Relationship Id="rId9" Type="http://schemas.openxmlformats.org/officeDocument/2006/relationships/image" Target="../media/image2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14.png"/><Relationship Id="rId7" Type="http://schemas.openxmlformats.org/officeDocument/2006/relationships/image" Target="../media/image31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15.sv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3D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Freeform 80"/>
          <p:cNvSpPr/>
          <p:nvPr/>
        </p:nvSpPr>
        <p:spPr>
          <a:xfrm>
            <a:off x="8564027" y="-648995"/>
            <a:ext cx="9774749" cy="8018694"/>
          </a:xfrm>
          <a:custGeom>
            <a:avLst/>
            <a:gdLst/>
            <a:ahLst/>
            <a:cxnLst/>
            <a:rect l="l" t="t" r="r" b="b"/>
            <a:pathLst>
              <a:path w="11470565" h="10411191">
                <a:moveTo>
                  <a:pt x="0" y="0"/>
                </a:moveTo>
                <a:lnTo>
                  <a:pt x="11470565" y="0"/>
                </a:lnTo>
                <a:lnTo>
                  <a:pt x="11470565" y="10411191"/>
                </a:lnTo>
                <a:lnTo>
                  <a:pt x="0" y="104111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1708" r="-41139" b="-33857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81" name="Freeform 81"/>
          <p:cNvSpPr/>
          <p:nvPr/>
        </p:nvSpPr>
        <p:spPr>
          <a:xfrm rot="10800000">
            <a:off x="3060" y="-649220"/>
            <a:ext cx="13003309" cy="10856709"/>
          </a:xfrm>
          <a:custGeom>
            <a:avLst/>
            <a:gdLst/>
            <a:ahLst/>
            <a:cxnLst/>
            <a:rect l="l" t="t" r="r" b="b"/>
            <a:pathLst>
              <a:path w="8588128" h="14807117">
                <a:moveTo>
                  <a:pt x="0" y="0"/>
                </a:moveTo>
                <a:lnTo>
                  <a:pt x="8588128" y="0"/>
                </a:lnTo>
                <a:lnTo>
                  <a:pt x="8588128" y="14807117"/>
                </a:lnTo>
                <a:lnTo>
                  <a:pt x="0" y="148071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39" name="Group 39"/>
          <p:cNvGrpSpPr>
            <a:grpSpLocks noChangeAspect="1"/>
          </p:cNvGrpSpPr>
          <p:nvPr/>
        </p:nvGrpSpPr>
        <p:grpSpPr>
          <a:xfrm>
            <a:off x="23012400" y="5023897"/>
            <a:ext cx="5185307" cy="2916699"/>
            <a:chOff x="0" y="0"/>
            <a:chExt cx="11289030" cy="63500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6"/>
              <a:stretch>
                <a:fillRect t="-944" b="-35413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156" name="Group 156"/>
          <p:cNvGrpSpPr/>
          <p:nvPr/>
        </p:nvGrpSpPr>
        <p:grpSpPr>
          <a:xfrm rot="2988050">
            <a:off x="-4078103" y="6039352"/>
            <a:ext cx="7209398" cy="5201225"/>
            <a:chOff x="0" y="0"/>
            <a:chExt cx="9612531" cy="6934967"/>
          </a:xfrm>
        </p:grpSpPr>
        <p:sp>
          <p:nvSpPr>
            <p:cNvPr id="157" name="Freeform 157"/>
            <p:cNvSpPr/>
            <p:nvPr/>
          </p:nvSpPr>
          <p:spPr>
            <a:xfrm>
              <a:off x="930895" y="1001480"/>
              <a:ext cx="7750741" cy="4847736"/>
            </a:xfrm>
            <a:custGeom>
              <a:avLst/>
              <a:gdLst/>
              <a:ahLst/>
              <a:cxnLst/>
              <a:rect l="l" t="t" r="r" b="b"/>
              <a:pathLst>
                <a:path w="7750741" h="4847736">
                  <a:moveTo>
                    <a:pt x="0" y="0"/>
                  </a:moveTo>
                  <a:lnTo>
                    <a:pt x="7750741" y="0"/>
                  </a:lnTo>
                  <a:lnTo>
                    <a:pt x="7750741" y="4847736"/>
                  </a:lnTo>
                  <a:lnTo>
                    <a:pt x="0" y="48477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58" name="Freeform 158"/>
            <p:cNvSpPr/>
            <p:nvPr/>
          </p:nvSpPr>
          <p:spPr>
            <a:xfrm>
              <a:off x="6604548" y="5849216"/>
              <a:ext cx="513009" cy="580566"/>
            </a:xfrm>
            <a:custGeom>
              <a:avLst/>
              <a:gdLst/>
              <a:ahLst/>
              <a:cxnLst/>
              <a:rect l="l" t="t" r="r" b="b"/>
              <a:pathLst>
                <a:path w="513009" h="580566">
                  <a:moveTo>
                    <a:pt x="0" y="0"/>
                  </a:moveTo>
                  <a:lnTo>
                    <a:pt x="513009" y="0"/>
                  </a:lnTo>
                  <a:lnTo>
                    <a:pt x="513009" y="580566"/>
                  </a:lnTo>
                  <a:lnTo>
                    <a:pt x="0" y="580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59" name="Freeform 159"/>
            <p:cNvSpPr/>
            <p:nvPr/>
          </p:nvSpPr>
          <p:spPr>
            <a:xfrm>
              <a:off x="5300067" y="5933760"/>
              <a:ext cx="513009" cy="580566"/>
            </a:xfrm>
            <a:custGeom>
              <a:avLst/>
              <a:gdLst/>
              <a:ahLst/>
              <a:cxnLst/>
              <a:rect l="l" t="t" r="r" b="b"/>
              <a:pathLst>
                <a:path w="513009" h="580566">
                  <a:moveTo>
                    <a:pt x="0" y="0"/>
                  </a:moveTo>
                  <a:lnTo>
                    <a:pt x="513009" y="0"/>
                  </a:lnTo>
                  <a:lnTo>
                    <a:pt x="513009" y="580566"/>
                  </a:lnTo>
                  <a:lnTo>
                    <a:pt x="0" y="580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60" name="Freeform 160"/>
            <p:cNvSpPr/>
            <p:nvPr/>
          </p:nvSpPr>
          <p:spPr>
            <a:xfrm>
              <a:off x="4029231" y="5763353"/>
              <a:ext cx="513009" cy="580566"/>
            </a:xfrm>
            <a:custGeom>
              <a:avLst/>
              <a:gdLst/>
              <a:ahLst/>
              <a:cxnLst/>
              <a:rect l="l" t="t" r="r" b="b"/>
              <a:pathLst>
                <a:path w="513009" h="580566">
                  <a:moveTo>
                    <a:pt x="0" y="0"/>
                  </a:moveTo>
                  <a:lnTo>
                    <a:pt x="513009" y="0"/>
                  </a:lnTo>
                  <a:lnTo>
                    <a:pt x="513009" y="580566"/>
                  </a:lnTo>
                  <a:lnTo>
                    <a:pt x="0" y="580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61" name="Freeform 161"/>
            <p:cNvSpPr/>
            <p:nvPr/>
          </p:nvSpPr>
          <p:spPr>
            <a:xfrm>
              <a:off x="2186078" y="5558933"/>
              <a:ext cx="513009" cy="580566"/>
            </a:xfrm>
            <a:custGeom>
              <a:avLst/>
              <a:gdLst/>
              <a:ahLst/>
              <a:cxnLst/>
              <a:rect l="l" t="t" r="r" b="b"/>
              <a:pathLst>
                <a:path w="513009" h="580566">
                  <a:moveTo>
                    <a:pt x="0" y="0"/>
                  </a:moveTo>
                  <a:lnTo>
                    <a:pt x="513009" y="0"/>
                  </a:lnTo>
                  <a:lnTo>
                    <a:pt x="513009" y="580566"/>
                  </a:lnTo>
                  <a:lnTo>
                    <a:pt x="0" y="580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62" name="Freeform 162"/>
            <p:cNvSpPr/>
            <p:nvPr/>
          </p:nvSpPr>
          <p:spPr>
            <a:xfrm>
              <a:off x="1628705" y="5473070"/>
              <a:ext cx="513009" cy="580566"/>
            </a:xfrm>
            <a:custGeom>
              <a:avLst/>
              <a:gdLst/>
              <a:ahLst/>
              <a:cxnLst/>
              <a:rect l="l" t="t" r="r" b="b"/>
              <a:pathLst>
                <a:path w="513009" h="580566">
                  <a:moveTo>
                    <a:pt x="0" y="0"/>
                  </a:moveTo>
                  <a:lnTo>
                    <a:pt x="513010" y="0"/>
                  </a:lnTo>
                  <a:lnTo>
                    <a:pt x="513010" y="580566"/>
                  </a:lnTo>
                  <a:lnTo>
                    <a:pt x="0" y="580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63" name="Freeform 163"/>
            <p:cNvSpPr/>
            <p:nvPr/>
          </p:nvSpPr>
          <p:spPr>
            <a:xfrm>
              <a:off x="562737" y="4684507"/>
              <a:ext cx="513009" cy="580566"/>
            </a:xfrm>
            <a:custGeom>
              <a:avLst/>
              <a:gdLst/>
              <a:ahLst/>
              <a:cxnLst/>
              <a:rect l="l" t="t" r="r" b="b"/>
              <a:pathLst>
                <a:path w="513009" h="580566">
                  <a:moveTo>
                    <a:pt x="0" y="0"/>
                  </a:moveTo>
                  <a:lnTo>
                    <a:pt x="513010" y="0"/>
                  </a:lnTo>
                  <a:lnTo>
                    <a:pt x="513010" y="580566"/>
                  </a:lnTo>
                  <a:lnTo>
                    <a:pt x="0" y="580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64" name="Freeform 164"/>
            <p:cNvSpPr/>
            <p:nvPr/>
          </p:nvSpPr>
          <p:spPr>
            <a:xfrm>
              <a:off x="465447" y="3245436"/>
              <a:ext cx="513009" cy="580566"/>
            </a:xfrm>
            <a:custGeom>
              <a:avLst/>
              <a:gdLst/>
              <a:ahLst/>
              <a:cxnLst/>
              <a:rect l="l" t="t" r="r" b="b"/>
              <a:pathLst>
                <a:path w="513009" h="580566">
                  <a:moveTo>
                    <a:pt x="0" y="0"/>
                  </a:moveTo>
                  <a:lnTo>
                    <a:pt x="513010" y="0"/>
                  </a:lnTo>
                  <a:lnTo>
                    <a:pt x="513010" y="580566"/>
                  </a:lnTo>
                  <a:lnTo>
                    <a:pt x="0" y="580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65" name="Freeform 165"/>
            <p:cNvSpPr/>
            <p:nvPr/>
          </p:nvSpPr>
          <p:spPr>
            <a:xfrm>
              <a:off x="7961682" y="420913"/>
              <a:ext cx="513009" cy="580566"/>
            </a:xfrm>
            <a:custGeom>
              <a:avLst/>
              <a:gdLst/>
              <a:ahLst/>
              <a:cxnLst/>
              <a:rect l="l" t="t" r="r" b="b"/>
              <a:pathLst>
                <a:path w="513009" h="580566">
                  <a:moveTo>
                    <a:pt x="0" y="0"/>
                  </a:moveTo>
                  <a:lnTo>
                    <a:pt x="513009" y="0"/>
                  </a:lnTo>
                  <a:lnTo>
                    <a:pt x="513009" y="580567"/>
                  </a:lnTo>
                  <a:lnTo>
                    <a:pt x="0" y="5805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66" name="Freeform 166"/>
            <p:cNvSpPr/>
            <p:nvPr/>
          </p:nvSpPr>
          <p:spPr>
            <a:xfrm>
              <a:off x="6715874" y="500603"/>
              <a:ext cx="513009" cy="580566"/>
            </a:xfrm>
            <a:custGeom>
              <a:avLst/>
              <a:gdLst/>
              <a:ahLst/>
              <a:cxnLst/>
              <a:rect l="l" t="t" r="r" b="b"/>
              <a:pathLst>
                <a:path w="513009" h="580566">
                  <a:moveTo>
                    <a:pt x="0" y="0"/>
                  </a:moveTo>
                  <a:lnTo>
                    <a:pt x="513010" y="0"/>
                  </a:lnTo>
                  <a:lnTo>
                    <a:pt x="513010" y="580567"/>
                  </a:lnTo>
                  <a:lnTo>
                    <a:pt x="0" y="5805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67" name="Freeform 167"/>
            <p:cNvSpPr/>
            <p:nvPr/>
          </p:nvSpPr>
          <p:spPr>
            <a:xfrm>
              <a:off x="7334195" y="420640"/>
              <a:ext cx="513009" cy="580566"/>
            </a:xfrm>
            <a:custGeom>
              <a:avLst/>
              <a:gdLst/>
              <a:ahLst/>
              <a:cxnLst/>
              <a:rect l="l" t="t" r="r" b="b"/>
              <a:pathLst>
                <a:path w="513009" h="580566">
                  <a:moveTo>
                    <a:pt x="0" y="0"/>
                  </a:moveTo>
                  <a:lnTo>
                    <a:pt x="513009" y="0"/>
                  </a:lnTo>
                  <a:lnTo>
                    <a:pt x="513009" y="580567"/>
                  </a:lnTo>
                  <a:lnTo>
                    <a:pt x="0" y="5805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68" name="Freeform 168"/>
            <p:cNvSpPr/>
            <p:nvPr/>
          </p:nvSpPr>
          <p:spPr>
            <a:xfrm>
              <a:off x="5689855" y="1199505"/>
              <a:ext cx="513009" cy="580566"/>
            </a:xfrm>
            <a:custGeom>
              <a:avLst/>
              <a:gdLst/>
              <a:ahLst/>
              <a:cxnLst/>
              <a:rect l="l" t="t" r="r" b="b"/>
              <a:pathLst>
                <a:path w="513009" h="580566">
                  <a:moveTo>
                    <a:pt x="0" y="0"/>
                  </a:moveTo>
                  <a:lnTo>
                    <a:pt x="513010" y="0"/>
                  </a:lnTo>
                  <a:lnTo>
                    <a:pt x="513010" y="580566"/>
                  </a:lnTo>
                  <a:lnTo>
                    <a:pt x="0" y="580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69" name="Freeform 169"/>
            <p:cNvSpPr/>
            <p:nvPr/>
          </p:nvSpPr>
          <p:spPr>
            <a:xfrm>
              <a:off x="2845143" y="2360637"/>
              <a:ext cx="525335" cy="594515"/>
            </a:xfrm>
            <a:custGeom>
              <a:avLst/>
              <a:gdLst/>
              <a:ahLst/>
              <a:cxnLst/>
              <a:rect l="l" t="t" r="r" b="b"/>
              <a:pathLst>
                <a:path w="525335" h="594515">
                  <a:moveTo>
                    <a:pt x="0" y="0"/>
                  </a:moveTo>
                  <a:lnTo>
                    <a:pt x="525336" y="0"/>
                  </a:lnTo>
                  <a:lnTo>
                    <a:pt x="525336" y="594516"/>
                  </a:lnTo>
                  <a:lnTo>
                    <a:pt x="0" y="594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70" name="Freeform 170"/>
            <p:cNvSpPr/>
            <p:nvPr/>
          </p:nvSpPr>
          <p:spPr>
            <a:xfrm>
              <a:off x="3423821" y="2153827"/>
              <a:ext cx="513009" cy="580566"/>
            </a:xfrm>
            <a:custGeom>
              <a:avLst/>
              <a:gdLst/>
              <a:ahLst/>
              <a:cxnLst/>
              <a:rect l="l" t="t" r="r" b="b"/>
              <a:pathLst>
                <a:path w="513009" h="580566">
                  <a:moveTo>
                    <a:pt x="0" y="0"/>
                  </a:moveTo>
                  <a:lnTo>
                    <a:pt x="513009" y="0"/>
                  </a:lnTo>
                  <a:lnTo>
                    <a:pt x="513009" y="580566"/>
                  </a:lnTo>
                  <a:lnTo>
                    <a:pt x="0" y="580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71" name="Freeform 171"/>
            <p:cNvSpPr/>
            <p:nvPr/>
          </p:nvSpPr>
          <p:spPr>
            <a:xfrm>
              <a:off x="4062400" y="2007824"/>
              <a:ext cx="513009" cy="580566"/>
            </a:xfrm>
            <a:custGeom>
              <a:avLst/>
              <a:gdLst/>
              <a:ahLst/>
              <a:cxnLst/>
              <a:rect l="l" t="t" r="r" b="b"/>
              <a:pathLst>
                <a:path w="513009" h="580566">
                  <a:moveTo>
                    <a:pt x="0" y="0"/>
                  </a:moveTo>
                  <a:lnTo>
                    <a:pt x="513009" y="0"/>
                  </a:lnTo>
                  <a:lnTo>
                    <a:pt x="513009" y="580566"/>
                  </a:lnTo>
                  <a:lnTo>
                    <a:pt x="0" y="580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72" name="Freeform 172"/>
            <p:cNvSpPr/>
            <p:nvPr/>
          </p:nvSpPr>
          <p:spPr>
            <a:xfrm>
              <a:off x="7847204" y="5731032"/>
              <a:ext cx="513009" cy="580566"/>
            </a:xfrm>
            <a:custGeom>
              <a:avLst/>
              <a:gdLst/>
              <a:ahLst/>
              <a:cxnLst/>
              <a:rect l="l" t="t" r="r" b="b"/>
              <a:pathLst>
                <a:path w="513009" h="580566">
                  <a:moveTo>
                    <a:pt x="0" y="0"/>
                  </a:moveTo>
                  <a:lnTo>
                    <a:pt x="513010" y="0"/>
                  </a:lnTo>
                  <a:lnTo>
                    <a:pt x="513010" y="580566"/>
                  </a:lnTo>
                  <a:lnTo>
                    <a:pt x="0" y="580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73" name="Freeform 173"/>
            <p:cNvSpPr/>
            <p:nvPr/>
          </p:nvSpPr>
          <p:spPr>
            <a:xfrm>
              <a:off x="7228884" y="5763353"/>
              <a:ext cx="513009" cy="580566"/>
            </a:xfrm>
            <a:custGeom>
              <a:avLst/>
              <a:gdLst/>
              <a:ahLst/>
              <a:cxnLst/>
              <a:rect l="l" t="t" r="r" b="b"/>
              <a:pathLst>
                <a:path w="513009" h="580566">
                  <a:moveTo>
                    <a:pt x="0" y="0"/>
                  </a:moveTo>
                  <a:lnTo>
                    <a:pt x="513009" y="0"/>
                  </a:lnTo>
                  <a:lnTo>
                    <a:pt x="513009" y="580566"/>
                  </a:lnTo>
                  <a:lnTo>
                    <a:pt x="0" y="580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74" name="Freeform 174"/>
            <p:cNvSpPr/>
            <p:nvPr/>
          </p:nvSpPr>
          <p:spPr>
            <a:xfrm>
              <a:off x="5946360" y="5888832"/>
              <a:ext cx="513009" cy="580566"/>
            </a:xfrm>
            <a:custGeom>
              <a:avLst/>
              <a:gdLst/>
              <a:ahLst/>
              <a:cxnLst/>
              <a:rect l="l" t="t" r="r" b="b"/>
              <a:pathLst>
                <a:path w="513009" h="580566">
                  <a:moveTo>
                    <a:pt x="0" y="0"/>
                  </a:moveTo>
                  <a:lnTo>
                    <a:pt x="513009" y="0"/>
                  </a:lnTo>
                  <a:lnTo>
                    <a:pt x="513009" y="580566"/>
                  </a:lnTo>
                  <a:lnTo>
                    <a:pt x="0" y="580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75" name="Freeform 175"/>
            <p:cNvSpPr/>
            <p:nvPr/>
          </p:nvSpPr>
          <p:spPr>
            <a:xfrm>
              <a:off x="4663836" y="5849216"/>
              <a:ext cx="513009" cy="580566"/>
            </a:xfrm>
            <a:custGeom>
              <a:avLst/>
              <a:gdLst/>
              <a:ahLst/>
              <a:cxnLst/>
              <a:rect l="l" t="t" r="r" b="b"/>
              <a:pathLst>
                <a:path w="513009" h="580566">
                  <a:moveTo>
                    <a:pt x="0" y="0"/>
                  </a:moveTo>
                  <a:lnTo>
                    <a:pt x="513010" y="0"/>
                  </a:lnTo>
                  <a:lnTo>
                    <a:pt x="513010" y="580566"/>
                  </a:lnTo>
                  <a:lnTo>
                    <a:pt x="0" y="580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76" name="Freeform 176"/>
            <p:cNvSpPr/>
            <p:nvPr/>
          </p:nvSpPr>
          <p:spPr>
            <a:xfrm rot="1367054">
              <a:off x="3423821" y="5696714"/>
              <a:ext cx="513009" cy="580566"/>
            </a:xfrm>
            <a:custGeom>
              <a:avLst/>
              <a:gdLst/>
              <a:ahLst/>
              <a:cxnLst/>
              <a:rect l="l" t="t" r="r" b="b"/>
              <a:pathLst>
                <a:path w="513009" h="580566">
                  <a:moveTo>
                    <a:pt x="0" y="0"/>
                  </a:moveTo>
                  <a:lnTo>
                    <a:pt x="513009" y="0"/>
                  </a:lnTo>
                  <a:lnTo>
                    <a:pt x="513009" y="580566"/>
                  </a:lnTo>
                  <a:lnTo>
                    <a:pt x="0" y="580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77" name="Freeform 177"/>
            <p:cNvSpPr/>
            <p:nvPr/>
          </p:nvSpPr>
          <p:spPr>
            <a:xfrm rot="1367054">
              <a:off x="2851306" y="5654348"/>
              <a:ext cx="513009" cy="580566"/>
            </a:xfrm>
            <a:custGeom>
              <a:avLst/>
              <a:gdLst/>
              <a:ahLst/>
              <a:cxnLst/>
              <a:rect l="l" t="t" r="r" b="b"/>
              <a:pathLst>
                <a:path w="513009" h="580566">
                  <a:moveTo>
                    <a:pt x="0" y="0"/>
                  </a:moveTo>
                  <a:lnTo>
                    <a:pt x="513010" y="0"/>
                  </a:lnTo>
                  <a:lnTo>
                    <a:pt x="513010" y="580566"/>
                  </a:lnTo>
                  <a:lnTo>
                    <a:pt x="0" y="580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78" name="Freeform 178"/>
            <p:cNvSpPr/>
            <p:nvPr/>
          </p:nvSpPr>
          <p:spPr>
            <a:xfrm rot="1367054">
              <a:off x="1023295" y="5191966"/>
              <a:ext cx="513009" cy="580566"/>
            </a:xfrm>
            <a:custGeom>
              <a:avLst/>
              <a:gdLst/>
              <a:ahLst/>
              <a:cxnLst/>
              <a:rect l="l" t="t" r="r" b="b"/>
              <a:pathLst>
                <a:path w="513009" h="580566">
                  <a:moveTo>
                    <a:pt x="0" y="0"/>
                  </a:moveTo>
                  <a:lnTo>
                    <a:pt x="513010" y="0"/>
                  </a:lnTo>
                  <a:lnTo>
                    <a:pt x="513010" y="580566"/>
                  </a:lnTo>
                  <a:lnTo>
                    <a:pt x="0" y="580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79" name="Freeform 179"/>
            <p:cNvSpPr/>
            <p:nvPr/>
          </p:nvSpPr>
          <p:spPr>
            <a:xfrm>
              <a:off x="417885" y="3957158"/>
              <a:ext cx="513009" cy="580566"/>
            </a:xfrm>
            <a:custGeom>
              <a:avLst/>
              <a:gdLst/>
              <a:ahLst/>
              <a:cxnLst/>
              <a:rect l="l" t="t" r="r" b="b"/>
              <a:pathLst>
                <a:path w="513009" h="580566">
                  <a:moveTo>
                    <a:pt x="0" y="0"/>
                  </a:moveTo>
                  <a:lnTo>
                    <a:pt x="513010" y="0"/>
                  </a:lnTo>
                  <a:lnTo>
                    <a:pt x="513010" y="580566"/>
                  </a:lnTo>
                  <a:lnTo>
                    <a:pt x="0" y="580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80" name="Freeform 180"/>
            <p:cNvSpPr/>
            <p:nvPr/>
          </p:nvSpPr>
          <p:spPr>
            <a:xfrm>
              <a:off x="1059180" y="2955153"/>
              <a:ext cx="513009" cy="580566"/>
            </a:xfrm>
            <a:custGeom>
              <a:avLst/>
              <a:gdLst/>
              <a:ahLst/>
              <a:cxnLst/>
              <a:rect l="l" t="t" r="r" b="b"/>
              <a:pathLst>
                <a:path w="513009" h="580566">
                  <a:moveTo>
                    <a:pt x="0" y="0"/>
                  </a:moveTo>
                  <a:lnTo>
                    <a:pt x="513010" y="0"/>
                  </a:lnTo>
                  <a:lnTo>
                    <a:pt x="513010" y="580566"/>
                  </a:lnTo>
                  <a:lnTo>
                    <a:pt x="0" y="580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81" name="Freeform 181"/>
            <p:cNvSpPr/>
            <p:nvPr/>
          </p:nvSpPr>
          <p:spPr>
            <a:xfrm>
              <a:off x="6202865" y="909222"/>
              <a:ext cx="513009" cy="580566"/>
            </a:xfrm>
            <a:custGeom>
              <a:avLst/>
              <a:gdLst/>
              <a:ahLst/>
              <a:cxnLst/>
              <a:rect l="l" t="t" r="r" b="b"/>
              <a:pathLst>
                <a:path w="513009" h="580566">
                  <a:moveTo>
                    <a:pt x="0" y="0"/>
                  </a:moveTo>
                  <a:lnTo>
                    <a:pt x="513009" y="0"/>
                  </a:lnTo>
                  <a:lnTo>
                    <a:pt x="513009" y="580566"/>
                  </a:lnTo>
                  <a:lnTo>
                    <a:pt x="0" y="580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82" name="Freeform 182"/>
            <p:cNvSpPr/>
            <p:nvPr/>
          </p:nvSpPr>
          <p:spPr>
            <a:xfrm>
              <a:off x="5176846" y="1489788"/>
              <a:ext cx="513009" cy="580566"/>
            </a:xfrm>
            <a:custGeom>
              <a:avLst/>
              <a:gdLst/>
              <a:ahLst/>
              <a:cxnLst/>
              <a:rect l="l" t="t" r="r" b="b"/>
              <a:pathLst>
                <a:path w="513009" h="580566">
                  <a:moveTo>
                    <a:pt x="0" y="0"/>
                  </a:moveTo>
                  <a:lnTo>
                    <a:pt x="513009" y="0"/>
                  </a:lnTo>
                  <a:lnTo>
                    <a:pt x="513009" y="580566"/>
                  </a:lnTo>
                  <a:lnTo>
                    <a:pt x="0" y="580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83" name="Freeform 183"/>
            <p:cNvSpPr/>
            <p:nvPr/>
          </p:nvSpPr>
          <p:spPr>
            <a:xfrm>
              <a:off x="1673068" y="2811327"/>
              <a:ext cx="513009" cy="580566"/>
            </a:xfrm>
            <a:custGeom>
              <a:avLst/>
              <a:gdLst/>
              <a:ahLst/>
              <a:cxnLst/>
              <a:rect l="l" t="t" r="r" b="b"/>
              <a:pathLst>
                <a:path w="513009" h="580566">
                  <a:moveTo>
                    <a:pt x="0" y="0"/>
                  </a:moveTo>
                  <a:lnTo>
                    <a:pt x="513010" y="0"/>
                  </a:lnTo>
                  <a:lnTo>
                    <a:pt x="513010" y="580566"/>
                  </a:lnTo>
                  <a:lnTo>
                    <a:pt x="0" y="580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84" name="Freeform 184"/>
            <p:cNvSpPr/>
            <p:nvPr/>
          </p:nvSpPr>
          <p:spPr>
            <a:xfrm>
              <a:off x="2186078" y="2588390"/>
              <a:ext cx="513009" cy="580566"/>
            </a:xfrm>
            <a:custGeom>
              <a:avLst/>
              <a:gdLst/>
              <a:ahLst/>
              <a:cxnLst/>
              <a:rect l="l" t="t" r="r" b="b"/>
              <a:pathLst>
                <a:path w="513009" h="580566">
                  <a:moveTo>
                    <a:pt x="0" y="0"/>
                  </a:moveTo>
                  <a:lnTo>
                    <a:pt x="513009" y="0"/>
                  </a:lnTo>
                  <a:lnTo>
                    <a:pt x="513009" y="580566"/>
                  </a:lnTo>
                  <a:lnTo>
                    <a:pt x="0" y="580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85" name="Freeform 185"/>
            <p:cNvSpPr/>
            <p:nvPr/>
          </p:nvSpPr>
          <p:spPr>
            <a:xfrm>
              <a:off x="4575409" y="1780071"/>
              <a:ext cx="513009" cy="580566"/>
            </a:xfrm>
            <a:custGeom>
              <a:avLst/>
              <a:gdLst/>
              <a:ahLst/>
              <a:cxnLst/>
              <a:rect l="l" t="t" r="r" b="b"/>
              <a:pathLst>
                <a:path w="513009" h="580566">
                  <a:moveTo>
                    <a:pt x="0" y="0"/>
                  </a:moveTo>
                  <a:lnTo>
                    <a:pt x="513010" y="0"/>
                  </a:lnTo>
                  <a:lnTo>
                    <a:pt x="513010" y="580566"/>
                  </a:lnTo>
                  <a:lnTo>
                    <a:pt x="0" y="580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86" name="Freeform 186"/>
            <p:cNvSpPr/>
            <p:nvPr/>
          </p:nvSpPr>
          <p:spPr>
            <a:xfrm>
              <a:off x="8593586" y="3944506"/>
              <a:ext cx="513009" cy="580566"/>
            </a:xfrm>
            <a:custGeom>
              <a:avLst/>
              <a:gdLst/>
              <a:ahLst/>
              <a:cxnLst/>
              <a:rect l="l" t="t" r="r" b="b"/>
              <a:pathLst>
                <a:path w="513009" h="580566">
                  <a:moveTo>
                    <a:pt x="0" y="0"/>
                  </a:moveTo>
                  <a:lnTo>
                    <a:pt x="513010" y="0"/>
                  </a:lnTo>
                  <a:lnTo>
                    <a:pt x="513010" y="580566"/>
                  </a:lnTo>
                  <a:lnTo>
                    <a:pt x="0" y="580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87" name="Freeform 187"/>
            <p:cNvSpPr/>
            <p:nvPr/>
          </p:nvSpPr>
          <p:spPr>
            <a:xfrm>
              <a:off x="8593586" y="4702454"/>
              <a:ext cx="513009" cy="580566"/>
            </a:xfrm>
            <a:custGeom>
              <a:avLst/>
              <a:gdLst/>
              <a:ahLst/>
              <a:cxnLst/>
              <a:rect l="l" t="t" r="r" b="b"/>
              <a:pathLst>
                <a:path w="513009" h="580566">
                  <a:moveTo>
                    <a:pt x="0" y="0"/>
                  </a:moveTo>
                  <a:lnTo>
                    <a:pt x="513010" y="0"/>
                  </a:lnTo>
                  <a:lnTo>
                    <a:pt x="513010" y="580566"/>
                  </a:lnTo>
                  <a:lnTo>
                    <a:pt x="0" y="580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88" name="Freeform 188"/>
            <p:cNvSpPr/>
            <p:nvPr/>
          </p:nvSpPr>
          <p:spPr>
            <a:xfrm>
              <a:off x="8218186" y="5268649"/>
              <a:ext cx="513009" cy="580566"/>
            </a:xfrm>
            <a:custGeom>
              <a:avLst/>
              <a:gdLst/>
              <a:ahLst/>
              <a:cxnLst/>
              <a:rect l="l" t="t" r="r" b="b"/>
              <a:pathLst>
                <a:path w="513009" h="580566">
                  <a:moveTo>
                    <a:pt x="0" y="0"/>
                  </a:moveTo>
                  <a:lnTo>
                    <a:pt x="513010" y="0"/>
                  </a:lnTo>
                  <a:lnTo>
                    <a:pt x="513010" y="580567"/>
                  </a:lnTo>
                  <a:lnTo>
                    <a:pt x="0" y="5805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89" name="Freeform 189"/>
            <p:cNvSpPr/>
            <p:nvPr/>
          </p:nvSpPr>
          <p:spPr>
            <a:xfrm>
              <a:off x="8218186" y="3363940"/>
              <a:ext cx="513009" cy="580566"/>
            </a:xfrm>
            <a:custGeom>
              <a:avLst/>
              <a:gdLst/>
              <a:ahLst/>
              <a:cxnLst/>
              <a:rect l="l" t="t" r="r" b="b"/>
              <a:pathLst>
                <a:path w="513009" h="580566">
                  <a:moveTo>
                    <a:pt x="0" y="0"/>
                  </a:moveTo>
                  <a:lnTo>
                    <a:pt x="513010" y="0"/>
                  </a:lnTo>
                  <a:lnTo>
                    <a:pt x="513010" y="580566"/>
                  </a:lnTo>
                  <a:lnTo>
                    <a:pt x="0" y="580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90" name="Freeform 190"/>
            <p:cNvSpPr/>
            <p:nvPr/>
          </p:nvSpPr>
          <p:spPr>
            <a:xfrm>
              <a:off x="8080577" y="2734393"/>
              <a:ext cx="513009" cy="580566"/>
            </a:xfrm>
            <a:custGeom>
              <a:avLst/>
              <a:gdLst/>
              <a:ahLst/>
              <a:cxnLst/>
              <a:rect l="l" t="t" r="r" b="b"/>
              <a:pathLst>
                <a:path w="513009" h="580566">
                  <a:moveTo>
                    <a:pt x="0" y="0"/>
                  </a:moveTo>
                  <a:lnTo>
                    <a:pt x="513009" y="0"/>
                  </a:lnTo>
                  <a:lnTo>
                    <a:pt x="513009" y="580566"/>
                  </a:lnTo>
                  <a:lnTo>
                    <a:pt x="0" y="580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91" name="Freeform 191"/>
            <p:cNvSpPr/>
            <p:nvPr/>
          </p:nvSpPr>
          <p:spPr>
            <a:xfrm>
              <a:off x="8474691" y="2212694"/>
              <a:ext cx="513009" cy="580566"/>
            </a:xfrm>
            <a:custGeom>
              <a:avLst/>
              <a:gdLst/>
              <a:ahLst/>
              <a:cxnLst/>
              <a:rect l="l" t="t" r="r" b="b"/>
              <a:pathLst>
                <a:path w="513009" h="580566">
                  <a:moveTo>
                    <a:pt x="0" y="0"/>
                  </a:moveTo>
                  <a:lnTo>
                    <a:pt x="513010" y="0"/>
                  </a:lnTo>
                  <a:lnTo>
                    <a:pt x="513010" y="580567"/>
                  </a:lnTo>
                  <a:lnTo>
                    <a:pt x="0" y="5805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92" name="Freeform 192"/>
            <p:cNvSpPr/>
            <p:nvPr/>
          </p:nvSpPr>
          <p:spPr>
            <a:xfrm>
              <a:off x="8681636" y="1573260"/>
              <a:ext cx="513009" cy="580566"/>
            </a:xfrm>
            <a:custGeom>
              <a:avLst/>
              <a:gdLst/>
              <a:ahLst/>
              <a:cxnLst/>
              <a:rect l="l" t="t" r="r" b="b"/>
              <a:pathLst>
                <a:path w="513009" h="580566">
                  <a:moveTo>
                    <a:pt x="0" y="0"/>
                  </a:moveTo>
                  <a:lnTo>
                    <a:pt x="513009" y="0"/>
                  </a:lnTo>
                  <a:lnTo>
                    <a:pt x="513009" y="580567"/>
                  </a:lnTo>
                  <a:lnTo>
                    <a:pt x="0" y="5805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93" name="Freeform 193"/>
            <p:cNvSpPr/>
            <p:nvPr/>
          </p:nvSpPr>
          <p:spPr>
            <a:xfrm>
              <a:off x="8474691" y="909222"/>
              <a:ext cx="513009" cy="580566"/>
            </a:xfrm>
            <a:custGeom>
              <a:avLst/>
              <a:gdLst/>
              <a:ahLst/>
              <a:cxnLst/>
              <a:rect l="l" t="t" r="r" b="b"/>
              <a:pathLst>
                <a:path w="513009" h="580566">
                  <a:moveTo>
                    <a:pt x="0" y="0"/>
                  </a:moveTo>
                  <a:lnTo>
                    <a:pt x="513010" y="0"/>
                  </a:lnTo>
                  <a:lnTo>
                    <a:pt x="513010" y="580566"/>
                  </a:lnTo>
                  <a:lnTo>
                    <a:pt x="0" y="580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94" name="Freeform 194"/>
            <p:cNvSpPr/>
            <p:nvPr/>
          </p:nvSpPr>
          <p:spPr>
            <a:xfrm rot="-1842145">
              <a:off x="2444351" y="2136190"/>
              <a:ext cx="301996" cy="309884"/>
            </a:xfrm>
            <a:custGeom>
              <a:avLst/>
              <a:gdLst/>
              <a:ahLst/>
              <a:cxnLst/>
              <a:rect l="l" t="t" r="r" b="b"/>
              <a:pathLst>
                <a:path w="301996" h="309884">
                  <a:moveTo>
                    <a:pt x="0" y="0"/>
                  </a:moveTo>
                  <a:lnTo>
                    <a:pt x="301996" y="0"/>
                  </a:lnTo>
                  <a:lnTo>
                    <a:pt x="301996" y="309884"/>
                  </a:lnTo>
                  <a:lnTo>
                    <a:pt x="0" y="309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95" name="Freeform 195"/>
            <p:cNvSpPr/>
            <p:nvPr/>
          </p:nvSpPr>
          <p:spPr>
            <a:xfrm rot="-1842145">
              <a:off x="2956813" y="1829240"/>
              <a:ext cx="301996" cy="309884"/>
            </a:xfrm>
            <a:custGeom>
              <a:avLst/>
              <a:gdLst/>
              <a:ahLst/>
              <a:cxnLst/>
              <a:rect l="l" t="t" r="r" b="b"/>
              <a:pathLst>
                <a:path w="301996" h="309884">
                  <a:moveTo>
                    <a:pt x="0" y="0"/>
                  </a:moveTo>
                  <a:lnTo>
                    <a:pt x="301996" y="0"/>
                  </a:lnTo>
                  <a:lnTo>
                    <a:pt x="301996" y="309883"/>
                  </a:lnTo>
                  <a:lnTo>
                    <a:pt x="0" y="309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96" name="Freeform 196"/>
            <p:cNvSpPr/>
            <p:nvPr/>
          </p:nvSpPr>
          <p:spPr>
            <a:xfrm rot="-1842145">
              <a:off x="3720983" y="1715550"/>
              <a:ext cx="301996" cy="309884"/>
            </a:xfrm>
            <a:custGeom>
              <a:avLst/>
              <a:gdLst/>
              <a:ahLst/>
              <a:cxnLst/>
              <a:rect l="l" t="t" r="r" b="b"/>
              <a:pathLst>
                <a:path w="301996" h="309884">
                  <a:moveTo>
                    <a:pt x="0" y="0"/>
                  </a:moveTo>
                  <a:lnTo>
                    <a:pt x="301995" y="0"/>
                  </a:lnTo>
                  <a:lnTo>
                    <a:pt x="301995" y="309883"/>
                  </a:lnTo>
                  <a:lnTo>
                    <a:pt x="0" y="309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97" name="Freeform 197"/>
            <p:cNvSpPr/>
            <p:nvPr/>
          </p:nvSpPr>
          <p:spPr>
            <a:xfrm rot="-1842145">
              <a:off x="4325283" y="1505230"/>
              <a:ext cx="301996" cy="309884"/>
            </a:xfrm>
            <a:custGeom>
              <a:avLst/>
              <a:gdLst/>
              <a:ahLst/>
              <a:cxnLst/>
              <a:rect l="l" t="t" r="r" b="b"/>
              <a:pathLst>
                <a:path w="301996" h="309884">
                  <a:moveTo>
                    <a:pt x="0" y="0"/>
                  </a:moveTo>
                  <a:lnTo>
                    <a:pt x="301996" y="0"/>
                  </a:lnTo>
                  <a:lnTo>
                    <a:pt x="301996" y="309883"/>
                  </a:lnTo>
                  <a:lnTo>
                    <a:pt x="0" y="309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98" name="Freeform 198"/>
            <p:cNvSpPr/>
            <p:nvPr/>
          </p:nvSpPr>
          <p:spPr>
            <a:xfrm rot="-1842145">
              <a:off x="4864210" y="1294909"/>
              <a:ext cx="301996" cy="309884"/>
            </a:xfrm>
            <a:custGeom>
              <a:avLst/>
              <a:gdLst/>
              <a:ahLst/>
              <a:cxnLst/>
              <a:rect l="l" t="t" r="r" b="b"/>
              <a:pathLst>
                <a:path w="301996" h="309884">
                  <a:moveTo>
                    <a:pt x="0" y="0"/>
                  </a:moveTo>
                  <a:lnTo>
                    <a:pt x="301996" y="0"/>
                  </a:lnTo>
                  <a:lnTo>
                    <a:pt x="301996" y="309884"/>
                  </a:lnTo>
                  <a:lnTo>
                    <a:pt x="0" y="309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99" name="Freeform 199"/>
            <p:cNvSpPr/>
            <p:nvPr/>
          </p:nvSpPr>
          <p:spPr>
            <a:xfrm rot="-1842145">
              <a:off x="5282353" y="1084589"/>
              <a:ext cx="301996" cy="309884"/>
            </a:xfrm>
            <a:custGeom>
              <a:avLst/>
              <a:gdLst/>
              <a:ahLst/>
              <a:cxnLst/>
              <a:rect l="l" t="t" r="r" b="b"/>
              <a:pathLst>
                <a:path w="301996" h="309884">
                  <a:moveTo>
                    <a:pt x="0" y="0"/>
                  </a:moveTo>
                  <a:lnTo>
                    <a:pt x="301995" y="0"/>
                  </a:lnTo>
                  <a:lnTo>
                    <a:pt x="301995" y="309884"/>
                  </a:lnTo>
                  <a:lnTo>
                    <a:pt x="0" y="309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200" name="Freeform 200"/>
            <p:cNvSpPr/>
            <p:nvPr/>
          </p:nvSpPr>
          <p:spPr>
            <a:xfrm rot="-1842145">
              <a:off x="5838693" y="846538"/>
              <a:ext cx="301996" cy="309884"/>
            </a:xfrm>
            <a:custGeom>
              <a:avLst/>
              <a:gdLst/>
              <a:ahLst/>
              <a:cxnLst/>
              <a:rect l="l" t="t" r="r" b="b"/>
              <a:pathLst>
                <a:path w="301996" h="309884">
                  <a:moveTo>
                    <a:pt x="0" y="0"/>
                  </a:moveTo>
                  <a:lnTo>
                    <a:pt x="301995" y="0"/>
                  </a:lnTo>
                  <a:lnTo>
                    <a:pt x="301995" y="309883"/>
                  </a:lnTo>
                  <a:lnTo>
                    <a:pt x="0" y="309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201" name="Freeform 201"/>
            <p:cNvSpPr/>
            <p:nvPr/>
          </p:nvSpPr>
          <p:spPr>
            <a:xfrm rot="-1842145">
              <a:off x="6256578" y="476019"/>
              <a:ext cx="301996" cy="309884"/>
            </a:xfrm>
            <a:custGeom>
              <a:avLst/>
              <a:gdLst/>
              <a:ahLst/>
              <a:cxnLst/>
              <a:rect l="l" t="t" r="r" b="b"/>
              <a:pathLst>
                <a:path w="301996" h="309884">
                  <a:moveTo>
                    <a:pt x="0" y="0"/>
                  </a:moveTo>
                  <a:lnTo>
                    <a:pt x="301996" y="0"/>
                  </a:lnTo>
                  <a:lnTo>
                    <a:pt x="301996" y="309883"/>
                  </a:lnTo>
                  <a:lnTo>
                    <a:pt x="0" y="309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202" name="Freeform 202"/>
            <p:cNvSpPr/>
            <p:nvPr/>
          </p:nvSpPr>
          <p:spPr>
            <a:xfrm rot="-1842145">
              <a:off x="7100682" y="55378"/>
              <a:ext cx="301996" cy="309884"/>
            </a:xfrm>
            <a:custGeom>
              <a:avLst/>
              <a:gdLst/>
              <a:ahLst/>
              <a:cxnLst/>
              <a:rect l="l" t="t" r="r" b="b"/>
              <a:pathLst>
                <a:path w="301996" h="309884">
                  <a:moveTo>
                    <a:pt x="0" y="0"/>
                  </a:moveTo>
                  <a:lnTo>
                    <a:pt x="301996" y="0"/>
                  </a:lnTo>
                  <a:lnTo>
                    <a:pt x="301996" y="309884"/>
                  </a:lnTo>
                  <a:lnTo>
                    <a:pt x="0" y="309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203" name="Freeform 203"/>
            <p:cNvSpPr/>
            <p:nvPr/>
          </p:nvSpPr>
          <p:spPr>
            <a:xfrm rot="-1842145">
              <a:off x="7752943" y="55378"/>
              <a:ext cx="301996" cy="309884"/>
            </a:xfrm>
            <a:custGeom>
              <a:avLst/>
              <a:gdLst/>
              <a:ahLst/>
              <a:cxnLst/>
              <a:rect l="l" t="t" r="r" b="b"/>
              <a:pathLst>
                <a:path w="301996" h="309884">
                  <a:moveTo>
                    <a:pt x="0" y="0"/>
                  </a:moveTo>
                  <a:lnTo>
                    <a:pt x="301996" y="0"/>
                  </a:lnTo>
                  <a:lnTo>
                    <a:pt x="301996" y="309884"/>
                  </a:lnTo>
                  <a:lnTo>
                    <a:pt x="0" y="309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204" name="Freeform 204"/>
            <p:cNvSpPr/>
            <p:nvPr/>
          </p:nvSpPr>
          <p:spPr>
            <a:xfrm rot="-1842145">
              <a:off x="8530638" y="396056"/>
              <a:ext cx="301996" cy="309884"/>
            </a:xfrm>
            <a:custGeom>
              <a:avLst/>
              <a:gdLst/>
              <a:ahLst/>
              <a:cxnLst/>
              <a:rect l="l" t="t" r="r" b="b"/>
              <a:pathLst>
                <a:path w="301996" h="309884">
                  <a:moveTo>
                    <a:pt x="0" y="0"/>
                  </a:moveTo>
                  <a:lnTo>
                    <a:pt x="301996" y="0"/>
                  </a:lnTo>
                  <a:lnTo>
                    <a:pt x="301996" y="309883"/>
                  </a:lnTo>
                  <a:lnTo>
                    <a:pt x="0" y="309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205" name="Freeform 205"/>
            <p:cNvSpPr/>
            <p:nvPr/>
          </p:nvSpPr>
          <p:spPr>
            <a:xfrm rot="-1842145">
              <a:off x="9043647" y="1267178"/>
              <a:ext cx="301996" cy="309884"/>
            </a:xfrm>
            <a:custGeom>
              <a:avLst/>
              <a:gdLst/>
              <a:ahLst/>
              <a:cxnLst/>
              <a:rect l="l" t="t" r="r" b="b"/>
              <a:pathLst>
                <a:path w="301996" h="309884">
                  <a:moveTo>
                    <a:pt x="0" y="0"/>
                  </a:moveTo>
                  <a:lnTo>
                    <a:pt x="301996" y="0"/>
                  </a:lnTo>
                  <a:lnTo>
                    <a:pt x="301996" y="309884"/>
                  </a:lnTo>
                  <a:lnTo>
                    <a:pt x="0" y="309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206" name="Freeform 206"/>
            <p:cNvSpPr/>
            <p:nvPr/>
          </p:nvSpPr>
          <p:spPr>
            <a:xfrm rot="-1842145">
              <a:off x="9043647" y="2136190"/>
              <a:ext cx="301996" cy="309884"/>
            </a:xfrm>
            <a:custGeom>
              <a:avLst/>
              <a:gdLst/>
              <a:ahLst/>
              <a:cxnLst/>
              <a:rect l="l" t="t" r="r" b="b"/>
              <a:pathLst>
                <a:path w="301996" h="309884">
                  <a:moveTo>
                    <a:pt x="0" y="0"/>
                  </a:moveTo>
                  <a:lnTo>
                    <a:pt x="301996" y="0"/>
                  </a:lnTo>
                  <a:lnTo>
                    <a:pt x="301996" y="309884"/>
                  </a:lnTo>
                  <a:lnTo>
                    <a:pt x="0" y="309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207" name="Freeform 207"/>
            <p:cNvSpPr/>
            <p:nvPr/>
          </p:nvSpPr>
          <p:spPr>
            <a:xfrm rot="-1842145">
              <a:off x="8834705" y="2852399"/>
              <a:ext cx="301996" cy="309884"/>
            </a:xfrm>
            <a:custGeom>
              <a:avLst/>
              <a:gdLst/>
              <a:ahLst/>
              <a:cxnLst/>
              <a:rect l="l" t="t" r="r" b="b"/>
              <a:pathLst>
                <a:path w="301996" h="309884">
                  <a:moveTo>
                    <a:pt x="0" y="0"/>
                  </a:moveTo>
                  <a:lnTo>
                    <a:pt x="301995" y="0"/>
                  </a:lnTo>
                  <a:lnTo>
                    <a:pt x="301995" y="309884"/>
                  </a:lnTo>
                  <a:lnTo>
                    <a:pt x="0" y="309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208" name="Freeform 208"/>
            <p:cNvSpPr/>
            <p:nvPr/>
          </p:nvSpPr>
          <p:spPr>
            <a:xfrm rot="-1842145">
              <a:off x="8834705" y="3270406"/>
              <a:ext cx="301996" cy="309884"/>
            </a:xfrm>
            <a:custGeom>
              <a:avLst/>
              <a:gdLst/>
              <a:ahLst/>
              <a:cxnLst/>
              <a:rect l="l" t="t" r="r" b="b"/>
              <a:pathLst>
                <a:path w="301996" h="309884">
                  <a:moveTo>
                    <a:pt x="0" y="0"/>
                  </a:moveTo>
                  <a:lnTo>
                    <a:pt x="301995" y="0"/>
                  </a:lnTo>
                  <a:lnTo>
                    <a:pt x="301995" y="309883"/>
                  </a:lnTo>
                  <a:lnTo>
                    <a:pt x="0" y="309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209" name="Freeform 209"/>
            <p:cNvSpPr/>
            <p:nvPr/>
          </p:nvSpPr>
          <p:spPr>
            <a:xfrm rot="-1842145">
              <a:off x="9043647" y="3691046"/>
              <a:ext cx="301996" cy="309884"/>
            </a:xfrm>
            <a:custGeom>
              <a:avLst/>
              <a:gdLst/>
              <a:ahLst/>
              <a:cxnLst/>
              <a:rect l="l" t="t" r="r" b="b"/>
              <a:pathLst>
                <a:path w="301996" h="309884">
                  <a:moveTo>
                    <a:pt x="0" y="0"/>
                  </a:moveTo>
                  <a:lnTo>
                    <a:pt x="301996" y="0"/>
                  </a:lnTo>
                  <a:lnTo>
                    <a:pt x="301996" y="309884"/>
                  </a:lnTo>
                  <a:lnTo>
                    <a:pt x="0" y="309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210" name="Freeform 210"/>
            <p:cNvSpPr/>
            <p:nvPr/>
          </p:nvSpPr>
          <p:spPr>
            <a:xfrm rot="-1842145">
              <a:off x="9252590" y="4519163"/>
              <a:ext cx="301996" cy="309884"/>
            </a:xfrm>
            <a:custGeom>
              <a:avLst/>
              <a:gdLst/>
              <a:ahLst/>
              <a:cxnLst/>
              <a:rect l="l" t="t" r="r" b="b"/>
              <a:pathLst>
                <a:path w="301996" h="309884">
                  <a:moveTo>
                    <a:pt x="0" y="0"/>
                  </a:moveTo>
                  <a:lnTo>
                    <a:pt x="301996" y="0"/>
                  </a:lnTo>
                  <a:lnTo>
                    <a:pt x="301996" y="309884"/>
                  </a:lnTo>
                  <a:lnTo>
                    <a:pt x="0" y="309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211" name="Freeform 211"/>
            <p:cNvSpPr/>
            <p:nvPr/>
          </p:nvSpPr>
          <p:spPr>
            <a:xfrm rot="-1842145">
              <a:off x="9043647" y="5347280"/>
              <a:ext cx="301996" cy="309884"/>
            </a:xfrm>
            <a:custGeom>
              <a:avLst/>
              <a:gdLst/>
              <a:ahLst/>
              <a:cxnLst/>
              <a:rect l="l" t="t" r="r" b="b"/>
              <a:pathLst>
                <a:path w="301996" h="309884">
                  <a:moveTo>
                    <a:pt x="0" y="0"/>
                  </a:moveTo>
                  <a:lnTo>
                    <a:pt x="301996" y="0"/>
                  </a:lnTo>
                  <a:lnTo>
                    <a:pt x="301996" y="309883"/>
                  </a:lnTo>
                  <a:lnTo>
                    <a:pt x="0" y="309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212" name="Freeform 212"/>
            <p:cNvSpPr/>
            <p:nvPr/>
          </p:nvSpPr>
          <p:spPr>
            <a:xfrm rot="-1842145">
              <a:off x="8625762" y="5904594"/>
              <a:ext cx="301996" cy="309884"/>
            </a:xfrm>
            <a:custGeom>
              <a:avLst/>
              <a:gdLst/>
              <a:ahLst/>
              <a:cxnLst/>
              <a:rect l="l" t="t" r="r" b="b"/>
              <a:pathLst>
                <a:path w="301996" h="309884">
                  <a:moveTo>
                    <a:pt x="0" y="0"/>
                  </a:moveTo>
                  <a:lnTo>
                    <a:pt x="301996" y="0"/>
                  </a:lnTo>
                  <a:lnTo>
                    <a:pt x="301996" y="309884"/>
                  </a:lnTo>
                  <a:lnTo>
                    <a:pt x="0" y="309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213" name="Freeform 213"/>
            <p:cNvSpPr/>
            <p:nvPr/>
          </p:nvSpPr>
          <p:spPr>
            <a:xfrm rot="-1842145">
              <a:off x="7752943" y="6359385"/>
              <a:ext cx="301996" cy="309884"/>
            </a:xfrm>
            <a:custGeom>
              <a:avLst/>
              <a:gdLst/>
              <a:ahLst/>
              <a:cxnLst/>
              <a:rect l="l" t="t" r="r" b="b"/>
              <a:pathLst>
                <a:path w="301996" h="309884">
                  <a:moveTo>
                    <a:pt x="0" y="0"/>
                  </a:moveTo>
                  <a:lnTo>
                    <a:pt x="301996" y="0"/>
                  </a:lnTo>
                  <a:lnTo>
                    <a:pt x="301996" y="309883"/>
                  </a:lnTo>
                  <a:lnTo>
                    <a:pt x="0" y="309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214" name="Freeform 214"/>
            <p:cNvSpPr/>
            <p:nvPr/>
          </p:nvSpPr>
          <p:spPr>
            <a:xfrm rot="-1842145">
              <a:off x="7100682" y="6359385"/>
              <a:ext cx="301996" cy="309884"/>
            </a:xfrm>
            <a:custGeom>
              <a:avLst/>
              <a:gdLst/>
              <a:ahLst/>
              <a:cxnLst/>
              <a:rect l="l" t="t" r="r" b="b"/>
              <a:pathLst>
                <a:path w="301996" h="309884">
                  <a:moveTo>
                    <a:pt x="0" y="0"/>
                  </a:moveTo>
                  <a:lnTo>
                    <a:pt x="301996" y="0"/>
                  </a:lnTo>
                  <a:lnTo>
                    <a:pt x="301996" y="309883"/>
                  </a:lnTo>
                  <a:lnTo>
                    <a:pt x="0" y="309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215" name="Freeform 215"/>
            <p:cNvSpPr/>
            <p:nvPr/>
          </p:nvSpPr>
          <p:spPr>
            <a:xfrm rot="-1842145">
              <a:off x="6414041" y="6569705"/>
              <a:ext cx="301996" cy="309884"/>
            </a:xfrm>
            <a:custGeom>
              <a:avLst/>
              <a:gdLst/>
              <a:ahLst/>
              <a:cxnLst/>
              <a:rect l="l" t="t" r="r" b="b"/>
              <a:pathLst>
                <a:path w="301996" h="309884">
                  <a:moveTo>
                    <a:pt x="0" y="0"/>
                  </a:moveTo>
                  <a:lnTo>
                    <a:pt x="301996" y="0"/>
                  </a:lnTo>
                  <a:lnTo>
                    <a:pt x="301996" y="309884"/>
                  </a:lnTo>
                  <a:lnTo>
                    <a:pt x="0" y="309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216" name="Freeform 216"/>
            <p:cNvSpPr/>
            <p:nvPr/>
          </p:nvSpPr>
          <p:spPr>
            <a:xfrm rot="-1842145">
              <a:off x="5700238" y="6569705"/>
              <a:ext cx="301996" cy="309884"/>
            </a:xfrm>
            <a:custGeom>
              <a:avLst/>
              <a:gdLst/>
              <a:ahLst/>
              <a:cxnLst/>
              <a:rect l="l" t="t" r="r" b="b"/>
              <a:pathLst>
                <a:path w="301996" h="309884">
                  <a:moveTo>
                    <a:pt x="0" y="0"/>
                  </a:moveTo>
                  <a:lnTo>
                    <a:pt x="301996" y="0"/>
                  </a:lnTo>
                  <a:lnTo>
                    <a:pt x="301996" y="309884"/>
                  </a:lnTo>
                  <a:lnTo>
                    <a:pt x="0" y="309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217" name="Freeform 217"/>
            <p:cNvSpPr/>
            <p:nvPr/>
          </p:nvSpPr>
          <p:spPr>
            <a:xfrm rot="-1842145">
              <a:off x="5073410" y="6569705"/>
              <a:ext cx="301996" cy="309884"/>
            </a:xfrm>
            <a:custGeom>
              <a:avLst/>
              <a:gdLst/>
              <a:ahLst/>
              <a:cxnLst/>
              <a:rect l="l" t="t" r="r" b="b"/>
              <a:pathLst>
                <a:path w="301996" h="309884">
                  <a:moveTo>
                    <a:pt x="0" y="0"/>
                  </a:moveTo>
                  <a:lnTo>
                    <a:pt x="301996" y="0"/>
                  </a:lnTo>
                  <a:lnTo>
                    <a:pt x="301996" y="309884"/>
                  </a:lnTo>
                  <a:lnTo>
                    <a:pt x="0" y="309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218" name="Freeform 218"/>
            <p:cNvSpPr/>
            <p:nvPr/>
          </p:nvSpPr>
          <p:spPr>
            <a:xfrm rot="-1842145">
              <a:off x="4325283" y="6569705"/>
              <a:ext cx="301996" cy="309884"/>
            </a:xfrm>
            <a:custGeom>
              <a:avLst/>
              <a:gdLst/>
              <a:ahLst/>
              <a:cxnLst/>
              <a:rect l="l" t="t" r="r" b="b"/>
              <a:pathLst>
                <a:path w="301996" h="309884">
                  <a:moveTo>
                    <a:pt x="0" y="0"/>
                  </a:moveTo>
                  <a:lnTo>
                    <a:pt x="301996" y="0"/>
                  </a:lnTo>
                  <a:lnTo>
                    <a:pt x="301996" y="309884"/>
                  </a:lnTo>
                  <a:lnTo>
                    <a:pt x="0" y="309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219" name="Freeform 219"/>
            <p:cNvSpPr/>
            <p:nvPr/>
          </p:nvSpPr>
          <p:spPr>
            <a:xfrm rot="-1842145">
              <a:off x="3720983" y="6359385"/>
              <a:ext cx="301996" cy="309884"/>
            </a:xfrm>
            <a:custGeom>
              <a:avLst/>
              <a:gdLst/>
              <a:ahLst/>
              <a:cxnLst/>
              <a:rect l="l" t="t" r="r" b="b"/>
              <a:pathLst>
                <a:path w="301996" h="309884">
                  <a:moveTo>
                    <a:pt x="0" y="0"/>
                  </a:moveTo>
                  <a:lnTo>
                    <a:pt x="301995" y="0"/>
                  </a:lnTo>
                  <a:lnTo>
                    <a:pt x="301995" y="309883"/>
                  </a:lnTo>
                  <a:lnTo>
                    <a:pt x="0" y="309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220" name="Freeform 220"/>
            <p:cNvSpPr/>
            <p:nvPr/>
          </p:nvSpPr>
          <p:spPr>
            <a:xfrm rot="-1842145">
              <a:off x="3165756" y="6325234"/>
              <a:ext cx="301996" cy="309884"/>
            </a:xfrm>
            <a:custGeom>
              <a:avLst/>
              <a:gdLst/>
              <a:ahLst/>
              <a:cxnLst/>
              <a:rect l="l" t="t" r="r" b="b"/>
              <a:pathLst>
                <a:path w="301996" h="309884">
                  <a:moveTo>
                    <a:pt x="0" y="0"/>
                  </a:moveTo>
                  <a:lnTo>
                    <a:pt x="301996" y="0"/>
                  </a:lnTo>
                  <a:lnTo>
                    <a:pt x="301996" y="309884"/>
                  </a:lnTo>
                  <a:lnTo>
                    <a:pt x="0" y="309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221" name="Freeform 221"/>
            <p:cNvSpPr/>
            <p:nvPr/>
          </p:nvSpPr>
          <p:spPr>
            <a:xfrm rot="-1842145">
              <a:off x="2538928" y="6325234"/>
              <a:ext cx="301996" cy="309884"/>
            </a:xfrm>
            <a:custGeom>
              <a:avLst/>
              <a:gdLst/>
              <a:ahLst/>
              <a:cxnLst/>
              <a:rect l="l" t="t" r="r" b="b"/>
              <a:pathLst>
                <a:path w="301996" h="309884">
                  <a:moveTo>
                    <a:pt x="0" y="0"/>
                  </a:moveTo>
                  <a:lnTo>
                    <a:pt x="301996" y="0"/>
                  </a:lnTo>
                  <a:lnTo>
                    <a:pt x="301996" y="309884"/>
                  </a:lnTo>
                  <a:lnTo>
                    <a:pt x="0" y="309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222" name="Freeform 222"/>
            <p:cNvSpPr/>
            <p:nvPr/>
          </p:nvSpPr>
          <p:spPr>
            <a:xfrm rot="-1842145">
              <a:off x="2026466" y="6149064"/>
              <a:ext cx="301996" cy="309884"/>
            </a:xfrm>
            <a:custGeom>
              <a:avLst/>
              <a:gdLst/>
              <a:ahLst/>
              <a:cxnLst/>
              <a:rect l="l" t="t" r="r" b="b"/>
              <a:pathLst>
                <a:path w="301996" h="309884">
                  <a:moveTo>
                    <a:pt x="0" y="0"/>
                  </a:moveTo>
                  <a:lnTo>
                    <a:pt x="301996" y="0"/>
                  </a:lnTo>
                  <a:lnTo>
                    <a:pt x="301996" y="309884"/>
                  </a:lnTo>
                  <a:lnTo>
                    <a:pt x="0" y="309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223" name="Freeform 223"/>
            <p:cNvSpPr/>
            <p:nvPr/>
          </p:nvSpPr>
          <p:spPr>
            <a:xfrm rot="-1842145">
              <a:off x="1239909" y="5904594"/>
              <a:ext cx="301996" cy="309884"/>
            </a:xfrm>
            <a:custGeom>
              <a:avLst/>
              <a:gdLst/>
              <a:ahLst/>
              <a:cxnLst/>
              <a:rect l="l" t="t" r="r" b="b"/>
              <a:pathLst>
                <a:path w="301996" h="309884">
                  <a:moveTo>
                    <a:pt x="0" y="0"/>
                  </a:moveTo>
                  <a:lnTo>
                    <a:pt x="301996" y="0"/>
                  </a:lnTo>
                  <a:lnTo>
                    <a:pt x="301996" y="309884"/>
                  </a:lnTo>
                  <a:lnTo>
                    <a:pt x="0" y="309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224" name="Freeform 224"/>
            <p:cNvSpPr/>
            <p:nvPr/>
          </p:nvSpPr>
          <p:spPr>
            <a:xfrm rot="-1842145">
              <a:off x="570954" y="5483954"/>
              <a:ext cx="301996" cy="309884"/>
            </a:xfrm>
            <a:custGeom>
              <a:avLst/>
              <a:gdLst/>
              <a:ahLst/>
              <a:cxnLst/>
              <a:rect l="l" t="t" r="r" b="b"/>
              <a:pathLst>
                <a:path w="301996" h="309884">
                  <a:moveTo>
                    <a:pt x="0" y="0"/>
                  </a:moveTo>
                  <a:lnTo>
                    <a:pt x="301996" y="0"/>
                  </a:lnTo>
                  <a:lnTo>
                    <a:pt x="301996" y="309883"/>
                  </a:lnTo>
                  <a:lnTo>
                    <a:pt x="0" y="309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225" name="Freeform 225"/>
            <p:cNvSpPr/>
            <p:nvPr/>
          </p:nvSpPr>
          <p:spPr>
            <a:xfrm rot="-1842145">
              <a:off x="57945" y="4519163"/>
              <a:ext cx="301996" cy="309884"/>
            </a:xfrm>
            <a:custGeom>
              <a:avLst/>
              <a:gdLst/>
              <a:ahLst/>
              <a:cxnLst/>
              <a:rect l="l" t="t" r="r" b="b"/>
              <a:pathLst>
                <a:path w="301996" h="309884">
                  <a:moveTo>
                    <a:pt x="0" y="0"/>
                  </a:moveTo>
                  <a:lnTo>
                    <a:pt x="301996" y="0"/>
                  </a:lnTo>
                  <a:lnTo>
                    <a:pt x="301996" y="309884"/>
                  </a:lnTo>
                  <a:lnTo>
                    <a:pt x="0" y="309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226" name="Freeform 226"/>
            <p:cNvSpPr/>
            <p:nvPr/>
          </p:nvSpPr>
          <p:spPr>
            <a:xfrm rot="-1842145">
              <a:off x="57945" y="3691046"/>
              <a:ext cx="301996" cy="309884"/>
            </a:xfrm>
            <a:custGeom>
              <a:avLst/>
              <a:gdLst/>
              <a:ahLst/>
              <a:cxnLst/>
              <a:rect l="l" t="t" r="r" b="b"/>
              <a:pathLst>
                <a:path w="301996" h="309884">
                  <a:moveTo>
                    <a:pt x="0" y="0"/>
                  </a:moveTo>
                  <a:lnTo>
                    <a:pt x="301996" y="0"/>
                  </a:lnTo>
                  <a:lnTo>
                    <a:pt x="301996" y="309884"/>
                  </a:lnTo>
                  <a:lnTo>
                    <a:pt x="0" y="309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227" name="Freeform 227"/>
            <p:cNvSpPr/>
            <p:nvPr/>
          </p:nvSpPr>
          <p:spPr>
            <a:xfrm rot="-1842145">
              <a:off x="668244" y="2849765"/>
              <a:ext cx="301996" cy="309884"/>
            </a:xfrm>
            <a:custGeom>
              <a:avLst/>
              <a:gdLst/>
              <a:ahLst/>
              <a:cxnLst/>
              <a:rect l="l" t="t" r="r" b="b"/>
              <a:pathLst>
                <a:path w="301996" h="309884">
                  <a:moveTo>
                    <a:pt x="0" y="0"/>
                  </a:moveTo>
                  <a:lnTo>
                    <a:pt x="301996" y="0"/>
                  </a:lnTo>
                  <a:lnTo>
                    <a:pt x="301996" y="309884"/>
                  </a:lnTo>
                  <a:lnTo>
                    <a:pt x="0" y="309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228" name="Freeform 228"/>
            <p:cNvSpPr/>
            <p:nvPr/>
          </p:nvSpPr>
          <p:spPr>
            <a:xfrm rot="-1842145">
              <a:off x="1352479" y="2556830"/>
              <a:ext cx="301996" cy="309884"/>
            </a:xfrm>
            <a:custGeom>
              <a:avLst/>
              <a:gdLst/>
              <a:ahLst/>
              <a:cxnLst/>
              <a:rect l="l" t="t" r="r" b="b"/>
              <a:pathLst>
                <a:path w="301996" h="309884">
                  <a:moveTo>
                    <a:pt x="0" y="0"/>
                  </a:moveTo>
                  <a:lnTo>
                    <a:pt x="301996" y="0"/>
                  </a:lnTo>
                  <a:lnTo>
                    <a:pt x="301996" y="309884"/>
                  </a:lnTo>
                  <a:lnTo>
                    <a:pt x="0" y="309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229" name="Freeform 229"/>
            <p:cNvSpPr/>
            <p:nvPr/>
          </p:nvSpPr>
          <p:spPr>
            <a:xfrm rot="-1842145">
              <a:off x="1908110" y="2346510"/>
              <a:ext cx="301996" cy="309884"/>
            </a:xfrm>
            <a:custGeom>
              <a:avLst/>
              <a:gdLst/>
              <a:ahLst/>
              <a:cxnLst/>
              <a:rect l="l" t="t" r="r" b="b"/>
              <a:pathLst>
                <a:path w="301996" h="309884">
                  <a:moveTo>
                    <a:pt x="0" y="0"/>
                  </a:moveTo>
                  <a:lnTo>
                    <a:pt x="301996" y="0"/>
                  </a:lnTo>
                  <a:lnTo>
                    <a:pt x="301996" y="309884"/>
                  </a:lnTo>
                  <a:lnTo>
                    <a:pt x="0" y="309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230" name="Freeform 230"/>
          <p:cNvSpPr/>
          <p:nvPr/>
        </p:nvSpPr>
        <p:spPr>
          <a:xfrm>
            <a:off x="-24749" y="156133"/>
            <a:ext cx="4021217" cy="2179192"/>
          </a:xfrm>
          <a:custGeom>
            <a:avLst/>
            <a:gdLst/>
            <a:ahLst/>
            <a:cxnLst/>
            <a:rect l="l" t="t" r="r" b="b"/>
            <a:pathLst>
              <a:path w="4021217" h="2179192">
                <a:moveTo>
                  <a:pt x="0" y="0"/>
                </a:moveTo>
                <a:lnTo>
                  <a:pt x="4021217" y="0"/>
                </a:lnTo>
                <a:lnTo>
                  <a:pt x="4021217" y="2179191"/>
                </a:lnTo>
                <a:lnTo>
                  <a:pt x="0" y="217919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2898" b="-2898"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231" name="Group 231"/>
          <p:cNvGrpSpPr/>
          <p:nvPr/>
        </p:nvGrpSpPr>
        <p:grpSpPr>
          <a:xfrm>
            <a:off x="328795" y="2816903"/>
            <a:ext cx="8959416" cy="3013275"/>
            <a:chOff x="0" y="0"/>
            <a:chExt cx="3013541" cy="950984"/>
          </a:xfrm>
        </p:grpSpPr>
        <p:sp>
          <p:nvSpPr>
            <p:cNvPr id="232" name="Freeform 232"/>
            <p:cNvSpPr/>
            <p:nvPr/>
          </p:nvSpPr>
          <p:spPr>
            <a:xfrm>
              <a:off x="0" y="0"/>
              <a:ext cx="3013541" cy="950984"/>
            </a:xfrm>
            <a:custGeom>
              <a:avLst/>
              <a:gdLst/>
              <a:ahLst/>
              <a:cxnLst/>
              <a:rect l="l" t="t" r="r" b="b"/>
              <a:pathLst>
                <a:path w="3013541" h="950984">
                  <a:moveTo>
                    <a:pt x="92069" y="0"/>
                  </a:moveTo>
                  <a:lnTo>
                    <a:pt x="2921472" y="0"/>
                  </a:lnTo>
                  <a:cubicBezTo>
                    <a:pt x="2972320" y="0"/>
                    <a:pt x="3013541" y="41221"/>
                    <a:pt x="3013541" y="92069"/>
                  </a:cubicBezTo>
                  <a:lnTo>
                    <a:pt x="3013541" y="858915"/>
                  </a:lnTo>
                  <a:cubicBezTo>
                    <a:pt x="3013541" y="909763"/>
                    <a:pt x="2972320" y="950984"/>
                    <a:pt x="2921472" y="950984"/>
                  </a:cubicBezTo>
                  <a:lnTo>
                    <a:pt x="92069" y="950984"/>
                  </a:lnTo>
                  <a:cubicBezTo>
                    <a:pt x="41221" y="950984"/>
                    <a:pt x="0" y="909763"/>
                    <a:pt x="0" y="858915"/>
                  </a:cubicBezTo>
                  <a:lnTo>
                    <a:pt x="0" y="92069"/>
                  </a:lnTo>
                  <a:cubicBezTo>
                    <a:pt x="0" y="41221"/>
                    <a:pt x="41221" y="0"/>
                    <a:pt x="92069" y="0"/>
                  </a:cubicBezTo>
                  <a:close/>
                </a:path>
              </a:pathLst>
            </a:custGeom>
            <a:solidFill>
              <a:srgbClr val="9C3E25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233" name="TextBox 233"/>
            <p:cNvSpPr txBox="1"/>
            <p:nvPr/>
          </p:nvSpPr>
          <p:spPr>
            <a:xfrm>
              <a:off x="0" y="-47625"/>
              <a:ext cx="3013541" cy="9986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235" name="TextBox 235"/>
          <p:cNvSpPr txBox="1"/>
          <p:nvPr/>
        </p:nvSpPr>
        <p:spPr>
          <a:xfrm>
            <a:off x="127248" y="2980778"/>
            <a:ext cx="9163038" cy="24611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99"/>
              </a:lnSpc>
            </a:pPr>
            <a:r>
              <a:rPr lang="en-US" sz="4000" b="1" spc="-72" dirty="0">
                <a:solidFill>
                  <a:srgbClr val="FFFFFF"/>
                </a:solidFill>
                <a:latin typeface="TT Hoves Bold"/>
              </a:rPr>
              <a:t>The Derbarl </a:t>
            </a:r>
            <a:r>
              <a:rPr lang="en-US" sz="4000" b="1" spc="-72" dirty="0" err="1">
                <a:solidFill>
                  <a:srgbClr val="FFFFFF"/>
                </a:solidFill>
                <a:latin typeface="TT Hoves Bold"/>
              </a:rPr>
              <a:t>Yerrigan</a:t>
            </a:r>
            <a:r>
              <a:rPr lang="en-US" sz="4000" b="1" spc="-72" dirty="0">
                <a:solidFill>
                  <a:srgbClr val="FFFFFF"/>
                </a:solidFill>
                <a:latin typeface="TT Hoves Bold"/>
              </a:rPr>
              <a:t> Health Service </a:t>
            </a:r>
            <a:endParaRPr lang="en-US" sz="4000" dirty="0">
              <a:ea typeface="Calibri"/>
              <a:cs typeface="Calibri"/>
            </a:endParaRPr>
          </a:p>
          <a:p>
            <a:pPr algn="ctr">
              <a:lnSpc>
                <a:spcPts val="6598"/>
              </a:lnSpc>
            </a:pPr>
            <a:r>
              <a:rPr lang="en-US" sz="4000" b="1" spc="-72" dirty="0">
                <a:solidFill>
                  <a:srgbClr val="FFFFFF"/>
                </a:solidFill>
                <a:latin typeface="TT Hoves Bold"/>
              </a:rPr>
              <a:t>approach to embedding CQI in our </a:t>
            </a:r>
            <a:endParaRPr lang="en-US" sz="40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algn="ctr">
              <a:lnSpc>
                <a:spcPts val="6598"/>
              </a:lnSpc>
            </a:pPr>
            <a:r>
              <a:rPr lang="en-US" sz="4000" b="1" spc="-72" dirty="0">
                <a:solidFill>
                  <a:srgbClr val="FFFFFF"/>
                </a:solidFill>
                <a:latin typeface="TT Hoves Bold"/>
              </a:rPr>
              <a:t>clinical and governance practices </a:t>
            </a:r>
            <a:endParaRPr lang="en-US" sz="4000" dirty="0">
              <a:ea typeface="Calibri"/>
              <a:cs typeface="Calibri"/>
            </a:endParaRPr>
          </a:p>
        </p:txBody>
      </p:sp>
      <p:grpSp>
        <p:nvGrpSpPr>
          <p:cNvPr id="241" name="Group 240">
            <a:extLst>
              <a:ext uri="{FF2B5EF4-FFF2-40B4-BE49-F238E27FC236}">
                <a16:creationId xmlns:a16="http://schemas.microsoft.com/office/drawing/2014/main" id="{90F74EB2-1550-426B-98C8-5D6E80ACAF71}"/>
              </a:ext>
            </a:extLst>
          </p:cNvPr>
          <p:cNvGrpSpPr/>
          <p:nvPr/>
        </p:nvGrpSpPr>
        <p:grpSpPr>
          <a:xfrm>
            <a:off x="2733769" y="6164618"/>
            <a:ext cx="6129399" cy="1181493"/>
            <a:chOff x="2260408" y="6313687"/>
            <a:chExt cx="6129399" cy="1181493"/>
          </a:xfrm>
        </p:grpSpPr>
        <p:sp>
          <p:nvSpPr>
            <p:cNvPr id="236" name="TextBox 236"/>
            <p:cNvSpPr txBox="1"/>
            <p:nvPr/>
          </p:nvSpPr>
          <p:spPr>
            <a:xfrm>
              <a:off x="2260408" y="7023450"/>
              <a:ext cx="5420467" cy="4717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20"/>
                </a:lnSpc>
              </a:pPr>
              <a:r>
                <a:rPr lang="en-US" sz="2800" dirty="0">
                  <a:solidFill>
                    <a:srgbClr val="FAFAFA"/>
                  </a:solidFill>
                  <a:latin typeface="Montserrat"/>
                </a:rPr>
                <a:t>Clinical Governance Manager </a:t>
              </a:r>
            </a:p>
          </p:txBody>
        </p:sp>
        <p:sp>
          <p:nvSpPr>
            <p:cNvPr id="238" name="TextBox 238"/>
            <p:cNvSpPr txBox="1"/>
            <p:nvPr/>
          </p:nvSpPr>
          <p:spPr>
            <a:xfrm>
              <a:off x="2260408" y="6313687"/>
              <a:ext cx="6129399" cy="6412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000"/>
                </a:lnSpc>
              </a:pPr>
              <a:r>
                <a:rPr lang="en-US" sz="5000" b="1" spc="-250" dirty="0">
                  <a:solidFill>
                    <a:srgbClr val="FFFFFF"/>
                  </a:solidFill>
                  <a:latin typeface="TT Hoves Bold"/>
                </a:rPr>
                <a:t>Alvin Edney  RN	</a:t>
              </a:r>
            </a:p>
          </p:txBody>
        </p:sp>
      </p:grpSp>
      <p:grpSp>
        <p:nvGrpSpPr>
          <p:cNvPr id="242" name="Group 241">
            <a:extLst>
              <a:ext uri="{FF2B5EF4-FFF2-40B4-BE49-F238E27FC236}">
                <a16:creationId xmlns:a16="http://schemas.microsoft.com/office/drawing/2014/main" id="{A6AEB40D-BF92-4640-87AD-922313F0B7C4}"/>
              </a:ext>
            </a:extLst>
          </p:cNvPr>
          <p:cNvGrpSpPr/>
          <p:nvPr/>
        </p:nvGrpSpPr>
        <p:grpSpPr>
          <a:xfrm>
            <a:off x="8564902" y="7559269"/>
            <a:ext cx="9534511" cy="1723294"/>
            <a:chOff x="9065351" y="7501604"/>
            <a:chExt cx="9534511" cy="1723294"/>
          </a:xfrm>
        </p:grpSpPr>
        <p:sp>
          <p:nvSpPr>
            <p:cNvPr id="237" name="TextBox 237"/>
            <p:cNvSpPr txBox="1"/>
            <p:nvPr/>
          </p:nvSpPr>
          <p:spPr>
            <a:xfrm>
              <a:off x="9065351" y="8753168"/>
              <a:ext cx="6558463" cy="4717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20"/>
                </a:lnSpc>
              </a:pPr>
              <a:endParaRPr lang="en-US" sz="2800" dirty="0">
                <a:solidFill>
                  <a:srgbClr val="FAFAFA"/>
                </a:solidFill>
                <a:latin typeface="Montserrat"/>
              </a:endParaRPr>
            </a:p>
          </p:txBody>
        </p:sp>
        <p:sp>
          <p:nvSpPr>
            <p:cNvPr id="239" name="TextBox 239"/>
            <p:cNvSpPr txBox="1"/>
            <p:nvPr/>
          </p:nvSpPr>
          <p:spPr>
            <a:xfrm>
              <a:off x="9291891" y="7501604"/>
              <a:ext cx="9307971" cy="123642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5000"/>
                </a:lnSpc>
              </a:pPr>
              <a:r>
                <a:rPr lang="en-US" sz="3000" spc="-250" dirty="0">
                  <a:solidFill>
                    <a:srgbClr val="FFFFFF"/>
                  </a:solidFill>
                  <a:latin typeface="TT Hoves Bold"/>
                </a:rPr>
                <a:t>Dr Daniel Hunt: Deputy MD</a:t>
              </a:r>
            </a:p>
            <a:p>
              <a:pPr>
                <a:lnSpc>
                  <a:spcPts val="5000"/>
                </a:lnSpc>
              </a:pPr>
              <a:r>
                <a:rPr lang="en-US" sz="3000" spc="-250" dirty="0">
                  <a:solidFill>
                    <a:srgbClr val="FFFFFF"/>
                  </a:solidFill>
                  <a:latin typeface="TT Hoves Bold"/>
                </a:rPr>
                <a:t>Dr </a:t>
              </a:r>
              <a:r>
                <a:rPr lang="en-US" sz="3000" spc="-250" dirty="0" err="1">
                  <a:solidFill>
                    <a:srgbClr val="FFFFFF"/>
                  </a:solidFill>
                  <a:latin typeface="TT Hoves Bold"/>
                </a:rPr>
                <a:t>Lakhbinder</a:t>
              </a:r>
              <a:r>
                <a:rPr lang="en-US" sz="3000" spc="-250" dirty="0">
                  <a:solidFill>
                    <a:srgbClr val="FFFFFF"/>
                  </a:solidFill>
                  <a:latin typeface="TT Hoves Bold"/>
                </a:rPr>
                <a:t> Singh Kang :  GP and CQI Lead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3D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26852" y="1562100"/>
            <a:ext cx="8023790" cy="8109389"/>
          </a:xfrm>
          <a:custGeom>
            <a:avLst/>
            <a:gdLst/>
            <a:ahLst/>
            <a:cxnLst/>
            <a:rect l="l" t="t" r="r" b="b"/>
            <a:pathLst>
              <a:path w="9017149" h="10051629">
                <a:moveTo>
                  <a:pt x="0" y="0"/>
                </a:moveTo>
                <a:lnTo>
                  <a:pt x="9017149" y="0"/>
                </a:lnTo>
                <a:lnTo>
                  <a:pt x="9017149" y="10051629"/>
                </a:lnTo>
                <a:lnTo>
                  <a:pt x="0" y="100516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4" name="TextBox 4"/>
          <p:cNvSpPr txBox="1"/>
          <p:nvPr/>
        </p:nvSpPr>
        <p:spPr>
          <a:xfrm>
            <a:off x="8447567" y="2062403"/>
            <a:ext cx="9125966" cy="73470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spc="60" dirty="0">
                <a:solidFill>
                  <a:srgbClr val="FFFFFF"/>
                </a:solidFill>
                <a:latin typeface="Montserrat" panose="020B0604020202020204" charset="0"/>
              </a:rPr>
              <a:t>Our model of care includes a patient-focused GP and Aboriginal Health Practitioner shared care approach, integrated with:</a:t>
            </a:r>
          </a:p>
          <a:p>
            <a:pPr marL="457200" indent="-457200" algn="l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en-US" sz="3000" spc="60" dirty="0">
                <a:solidFill>
                  <a:srgbClr val="FFFFFF"/>
                </a:solidFill>
                <a:latin typeface="Montserrat"/>
              </a:rPr>
              <a:t>allied health and specialist services</a:t>
            </a:r>
          </a:p>
          <a:p>
            <a:pPr marL="457200" indent="-457200" algn="l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en-US" sz="3000" spc="60" dirty="0">
                <a:solidFill>
                  <a:srgbClr val="FFFFFF"/>
                </a:solidFill>
                <a:latin typeface="Montserrat"/>
              </a:rPr>
              <a:t>environmental health</a:t>
            </a:r>
          </a:p>
          <a:p>
            <a:pPr marL="457200" indent="-457200" algn="l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en-US" sz="3000" spc="60" dirty="0">
                <a:solidFill>
                  <a:srgbClr val="FFFFFF"/>
                </a:solidFill>
                <a:latin typeface="Montserrat"/>
              </a:rPr>
              <a:t>dental services</a:t>
            </a:r>
          </a:p>
          <a:p>
            <a:pPr marL="457200" indent="-457200" algn="l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en-US" sz="3000" spc="60" dirty="0">
                <a:solidFill>
                  <a:srgbClr val="FFFFFF"/>
                </a:solidFill>
                <a:latin typeface="Montserrat"/>
              </a:rPr>
              <a:t>mental health and social supports;</a:t>
            </a:r>
          </a:p>
          <a:p>
            <a:pPr algn="l">
              <a:lnSpc>
                <a:spcPts val="4200"/>
              </a:lnSpc>
            </a:pPr>
            <a:endParaRPr lang="en-US" sz="3000" spc="60" dirty="0">
              <a:solidFill>
                <a:srgbClr val="FFFFFF"/>
              </a:solidFill>
              <a:latin typeface="Montserrat" panose="020B0604020202020204" charset="0"/>
            </a:endParaRPr>
          </a:p>
          <a:p>
            <a:pPr algn="l">
              <a:lnSpc>
                <a:spcPts val="4200"/>
              </a:lnSpc>
            </a:pPr>
            <a:r>
              <a:rPr lang="en-US" sz="3000" spc="60" dirty="0">
                <a:solidFill>
                  <a:srgbClr val="FFFFFF"/>
                </a:solidFill>
                <a:latin typeface="Montserrat" panose="020B0604020202020204" charset="0"/>
              </a:rPr>
              <a:t>with access enabled through transport services or outreach medical care. </a:t>
            </a:r>
          </a:p>
          <a:p>
            <a:pPr>
              <a:lnSpc>
                <a:spcPts val="4200"/>
              </a:lnSpc>
            </a:pPr>
            <a:endParaRPr lang="en-US" sz="3000" spc="60" dirty="0">
              <a:solidFill>
                <a:srgbClr val="FFFFFF"/>
              </a:solidFill>
              <a:latin typeface="Montserrat" panose="020B0604020202020204" charset="0"/>
            </a:endParaRPr>
          </a:p>
          <a:p>
            <a:pPr algn="ctr"/>
            <a:r>
              <a:rPr lang="en-US" sz="3000" spc="60" dirty="0">
                <a:solidFill>
                  <a:srgbClr val="FFFFFF"/>
                </a:solidFill>
                <a:latin typeface="Montserrat" panose="020B0604020202020204" charset="0"/>
              </a:rPr>
              <a:t>Our model is underpinned by a clinical quality-improvement (CQI) program. </a:t>
            </a:r>
            <a:endParaRPr lang="en-US" sz="3000" spc="60" dirty="0">
              <a:solidFill>
                <a:srgbClr val="000000"/>
              </a:solidFill>
              <a:latin typeface="Montserrat" panose="020B0604020202020204" charset="0"/>
            </a:endParaRPr>
          </a:p>
          <a:p>
            <a:pPr>
              <a:lnSpc>
                <a:spcPts val="4200"/>
              </a:lnSpc>
            </a:pPr>
            <a:endParaRPr lang="en-US" sz="3000" spc="60" dirty="0">
              <a:solidFill>
                <a:srgbClr val="FFFFFF"/>
              </a:solidFill>
              <a:latin typeface="Montserrat" panose="020B0604020202020204" charset="0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735154" y="9229724"/>
            <a:ext cx="8023790" cy="826378"/>
            <a:chOff x="0" y="0"/>
            <a:chExt cx="3013541" cy="2961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13541" cy="296155"/>
            </a:xfrm>
            <a:custGeom>
              <a:avLst/>
              <a:gdLst/>
              <a:ahLst/>
              <a:cxnLst/>
              <a:rect l="l" t="t" r="r" b="b"/>
              <a:pathLst>
                <a:path w="3013541" h="296155">
                  <a:moveTo>
                    <a:pt x="92069" y="0"/>
                  </a:moveTo>
                  <a:lnTo>
                    <a:pt x="2921472" y="0"/>
                  </a:lnTo>
                  <a:cubicBezTo>
                    <a:pt x="2972320" y="0"/>
                    <a:pt x="3013541" y="41221"/>
                    <a:pt x="3013541" y="92069"/>
                  </a:cubicBezTo>
                  <a:lnTo>
                    <a:pt x="3013541" y="204086"/>
                  </a:lnTo>
                  <a:cubicBezTo>
                    <a:pt x="3013541" y="254935"/>
                    <a:pt x="2972320" y="296155"/>
                    <a:pt x="2921472" y="296155"/>
                  </a:cubicBezTo>
                  <a:lnTo>
                    <a:pt x="92069" y="296155"/>
                  </a:lnTo>
                  <a:cubicBezTo>
                    <a:pt x="41221" y="296155"/>
                    <a:pt x="0" y="254935"/>
                    <a:pt x="0" y="204086"/>
                  </a:cubicBezTo>
                  <a:lnTo>
                    <a:pt x="0" y="92069"/>
                  </a:lnTo>
                  <a:cubicBezTo>
                    <a:pt x="0" y="41221"/>
                    <a:pt x="41221" y="0"/>
                    <a:pt x="92069" y="0"/>
                  </a:cubicBezTo>
                  <a:close/>
                </a:path>
              </a:pathLst>
            </a:custGeom>
            <a:solidFill>
              <a:srgbClr val="F16D19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3013541" cy="3437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371600" y="9414332"/>
            <a:ext cx="8392662" cy="514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spc="60" dirty="0">
                <a:solidFill>
                  <a:srgbClr val="000000"/>
                </a:solidFill>
                <a:latin typeface="Open Sans"/>
              </a:rPr>
              <a:t>Aboriginal Health Council of WA </a:t>
            </a:r>
            <a:r>
              <a:rPr lang="en-US" sz="3000" spc="60" dirty="0" err="1">
                <a:solidFill>
                  <a:srgbClr val="000000"/>
                </a:solidFill>
                <a:latin typeface="Open Sans"/>
              </a:rPr>
              <a:t>MoC</a:t>
            </a:r>
            <a:endParaRPr lang="en-US" sz="3000" spc="60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9BBD62D6-32E2-421A-B121-A72759A9CF51}"/>
              </a:ext>
            </a:extLst>
          </p:cNvPr>
          <p:cNvSpPr txBox="1"/>
          <p:nvPr/>
        </p:nvSpPr>
        <p:spPr>
          <a:xfrm>
            <a:off x="3362945" y="-443407"/>
            <a:ext cx="11066824" cy="30441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39"/>
              </a:lnSpc>
            </a:pPr>
            <a:endParaRPr lang="en-US" sz="4500" dirty="0">
              <a:ea typeface="Calibri"/>
              <a:cs typeface="Calibri"/>
            </a:endParaRPr>
          </a:p>
          <a:p>
            <a:pPr algn="ctr">
              <a:lnSpc>
                <a:spcPts val="8139"/>
              </a:lnSpc>
            </a:pPr>
            <a:r>
              <a:rPr lang="en-US" sz="4500" spc="274" dirty="0">
                <a:solidFill>
                  <a:srgbClr val="FFFFFF"/>
                </a:solidFill>
                <a:latin typeface="ABeeZee Bold"/>
              </a:rPr>
              <a:t>The </a:t>
            </a:r>
            <a:r>
              <a:rPr lang="en-US" sz="4500" spc="274" err="1">
                <a:solidFill>
                  <a:srgbClr val="FFFFFF"/>
                </a:solidFill>
                <a:latin typeface="ABeeZee Bold"/>
              </a:rPr>
              <a:t>Derbarl</a:t>
            </a:r>
            <a:r>
              <a:rPr lang="en-US" sz="4500" spc="274" dirty="0">
                <a:solidFill>
                  <a:srgbClr val="FFFFFF"/>
                </a:solidFill>
                <a:latin typeface="ABeeZee Bold"/>
              </a:rPr>
              <a:t> Model of Care</a:t>
            </a:r>
          </a:p>
          <a:p>
            <a:pPr algn="ctr">
              <a:lnSpc>
                <a:spcPts val="8139"/>
              </a:lnSpc>
            </a:pPr>
            <a:endParaRPr lang="en-US" sz="4500" spc="274" dirty="0">
              <a:solidFill>
                <a:srgbClr val="FFFFFF"/>
              </a:solidFill>
              <a:latin typeface="ABeeZee Bold"/>
            </a:endParaRPr>
          </a:p>
        </p:txBody>
      </p:sp>
    </p:spTree>
    <p:extLst>
      <p:ext uri="{BB962C8B-B14F-4D97-AF65-F5344CB8AC3E}">
        <p14:creationId xmlns:p14="http://schemas.microsoft.com/office/powerpoint/2010/main" val="40503612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3D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95400" y="714375"/>
            <a:ext cx="6550350" cy="8858250"/>
          </a:xfrm>
          <a:custGeom>
            <a:avLst/>
            <a:gdLst/>
            <a:ahLst/>
            <a:cxnLst/>
            <a:rect l="l" t="t" r="r" b="b"/>
            <a:pathLst>
              <a:path w="6627288" h="9325967">
                <a:moveTo>
                  <a:pt x="0" y="0"/>
                </a:moveTo>
                <a:lnTo>
                  <a:pt x="6627288" y="0"/>
                </a:lnTo>
                <a:lnTo>
                  <a:pt x="6627288" y="9325968"/>
                </a:lnTo>
                <a:lnTo>
                  <a:pt x="0" y="93259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38100" cap="sq">
            <a:solidFill>
              <a:schemeClr val="bg1"/>
            </a:solidFill>
            <a:prstDash val="solid"/>
            <a:miter/>
          </a:ln>
        </p:spPr>
        <p:txBody>
          <a:bodyPr/>
          <a:lstStyle/>
          <a:p>
            <a:endParaRPr lang="en-AU"/>
          </a:p>
        </p:txBody>
      </p:sp>
      <p:grpSp>
        <p:nvGrpSpPr>
          <p:cNvPr id="3" name="Group 3"/>
          <p:cNvGrpSpPr/>
          <p:nvPr/>
        </p:nvGrpSpPr>
        <p:grpSpPr>
          <a:xfrm>
            <a:off x="8382000" y="2095500"/>
            <a:ext cx="7560000" cy="756000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t="-24963" b="-24963"/>
              </a:stretch>
            </a:blipFill>
            <a:ln w="38100" cap="sq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AU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0"/>
          <p:cNvGrpSpPr/>
          <p:nvPr/>
        </p:nvGrpSpPr>
        <p:grpSpPr>
          <a:xfrm>
            <a:off x="1028700" y="5225998"/>
            <a:ext cx="14287500" cy="4114899"/>
            <a:chOff x="0" y="0"/>
            <a:chExt cx="3737108" cy="191389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37108" cy="1913890"/>
            </a:xfrm>
            <a:custGeom>
              <a:avLst/>
              <a:gdLst/>
              <a:ahLst/>
              <a:cxnLst/>
              <a:rect l="l" t="t" r="r" b="b"/>
              <a:pathLst>
                <a:path w="3737108" h="1913890">
                  <a:moveTo>
                    <a:pt x="0" y="0"/>
                  </a:moveTo>
                  <a:lnTo>
                    <a:pt x="3737108" y="0"/>
                  </a:lnTo>
                  <a:lnTo>
                    <a:pt x="3737108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163D5C"/>
            </a:solid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13" name="Freeform 13"/>
          <p:cNvSpPr/>
          <p:nvPr/>
        </p:nvSpPr>
        <p:spPr>
          <a:xfrm>
            <a:off x="4741120" y="166945"/>
            <a:ext cx="7356632" cy="1872597"/>
          </a:xfrm>
          <a:custGeom>
            <a:avLst/>
            <a:gdLst/>
            <a:ahLst/>
            <a:cxnLst/>
            <a:rect l="l" t="t" r="r" b="b"/>
            <a:pathLst>
              <a:path w="7356632" h="1872597">
                <a:moveTo>
                  <a:pt x="0" y="0"/>
                </a:moveTo>
                <a:lnTo>
                  <a:pt x="7356632" y="0"/>
                </a:lnTo>
                <a:lnTo>
                  <a:pt x="7356632" y="1872597"/>
                </a:lnTo>
                <a:lnTo>
                  <a:pt x="0" y="18725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4" name="TextBox 14"/>
          <p:cNvSpPr txBox="1"/>
          <p:nvPr/>
        </p:nvSpPr>
        <p:spPr>
          <a:xfrm>
            <a:off x="1729948" y="2151526"/>
            <a:ext cx="14376992" cy="1221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17"/>
              </a:lnSpc>
            </a:pPr>
            <a:r>
              <a:rPr lang="en-US" sz="3300" spc="66" dirty="0">
                <a:solidFill>
                  <a:srgbClr val="FFFFFF"/>
                </a:solidFill>
                <a:latin typeface="Montserrat" panose="020B0604020202020204" charset="0"/>
              </a:rPr>
              <a:t>In addition to doctors, nurses and Aboriginal health practitioners, </a:t>
            </a:r>
          </a:p>
          <a:p>
            <a:pPr algn="l">
              <a:lnSpc>
                <a:spcPts val="4917"/>
              </a:lnSpc>
            </a:pPr>
            <a:r>
              <a:rPr lang="en-US" sz="3300" spc="66" dirty="0">
                <a:solidFill>
                  <a:srgbClr val="FFFFFF"/>
                </a:solidFill>
                <a:latin typeface="Montserrat" panose="020B0604020202020204" charset="0"/>
              </a:rPr>
              <a:t>we have a range of health services: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255308" y="565449"/>
            <a:ext cx="4957901" cy="8425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956"/>
              </a:lnSpc>
            </a:pPr>
            <a:r>
              <a:rPr lang="en-US" sz="4700" spc="235" dirty="0">
                <a:solidFill>
                  <a:srgbClr val="FFFFFF"/>
                </a:solidFill>
                <a:latin typeface="ABeeZee Bold"/>
              </a:rPr>
              <a:t>OUR SERVICES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33400" y="3738880"/>
            <a:ext cx="10780357" cy="66127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55650" lvl="1" indent="-377825" algn="l">
              <a:lnSpc>
                <a:spcPts val="5215"/>
              </a:lnSpc>
              <a:buFont typeface="Arial"/>
              <a:buChar char="•"/>
            </a:pPr>
            <a:r>
              <a:rPr lang="en-US" sz="3500" spc="70" dirty="0">
                <a:solidFill>
                  <a:srgbClr val="FFFFFF"/>
                </a:solidFill>
                <a:latin typeface="Montserrat" panose="020B0604020202020204" charset="0"/>
              </a:rPr>
              <a:t>Primary Care </a:t>
            </a:r>
            <a:endParaRPr lang="en-US" dirty="0"/>
          </a:p>
          <a:p>
            <a:pPr marL="755650" lvl="1" indent="-377825" algn="l">
              <a:lnSpc>
                <a:spcPts val="5215"/>
              </a:lnSpc>
              <a:buFont typeface="Arial"/>
              <a:buChar char="•"/>
            </a:pPr>
            <a:r>
              <a:rPr lang="en-US" sz="3500" spc="70" dirty="0">
                <a:solidFill>
                  <a:srgbClr val="FFFFFF"/>
                </a:solidFill>
                <a:latin typeface="Montserrat" panose="020B0604020202020204" charset="0"/>
              </a:rPr>
              <a:t>Dental Services</a:t>
            </a:r>
          </a:p>
          <a:p>
            <a:pPr marL="755650" lvl="1" indent="-377825">
              <a:lnSpc>
                <a:spcPts val="5215"/>
              </a:lnSpc>
              <a:buFont typeface="Arial"/>
              <a:buChar char="•"/>
            </a:pPr>
            <a:r>
              <a:rPr lang="en-US" sz="3500" spc="70" dirty="0">
                <a:solidFill>
                  <a:srgbClr val="FFFFFF"/>
                </a:solidFill>
                <a:latin typeface="Montserrat" panose="020B0604020202020204" charset="0"/>
              </a:rPr>
              <a:t>Podiatry</a:t>
            </a:r>
          </a:p>
          <a:p>
            <a:pPr marL="755650" lvl="1" indent="-377825">
              <a:lnSpc>
                <a:spcPts val="5215"/>
              </a:lnSpc>
              <a:buFont typeface="Arial"/>
              <a:buChar char="•"/>
            </a:pPr>
            <a:r>
              <a:rPr lang="en-US" sz="3500" spc="70" dirty="0">
                <a:solidFill>
                  <a:srgbClr val="FFFFFF"/>
                </a:solidFill>
                <a:latin typeface="Montserrat" panose="020B0604020202020204" charset="0"/>
              </a:rPr>
              <a:t>Sexual health</a:t>
            </a:r>
          </a:p>
          <a:p>
            <a:pPr marL="755650" lvl="1" indent="-377825">
              <a:lnSpc>
                <a:spcPts val="5215"/>
              </a:lnSpc>
              <a:buFont typeface="Arial"/>
              <a:buChar char="•"/>
            </a:pPr>
            <a:r>
              <a:rPr lang="en-US" sz="3500" spc="70" dirty="0">
                <a:solidFill>
                  <a:srgbClr val="FFFFFF"/>
                </a:solidFill>
                <a:latin typeface="Montserrat" panose="020B0604020202020204" charset="0"/>
              </a:rPr>
              <a:t>Environmental Health</a:t>
            </a:r>
          </a:p>
          <a:p>
            <a:pPr marL="835025" lvl="1" indent="-457200">
              <a:lnSpc>
                <a:spcPts val="5215"/>
              </a:lnSpc>
              <a:buFont typeface="Arial" panose="020B0604020202020204" pitchFamily="34" charset="0"/>
              <a:buChar char="•"/>
            </a:pPr>
            <a:r>
              <a:rPr lang="en-US" sz="3500" spc="70" dirty="0">
                <a:solidFill>
                  <a:srgbClr val="FFFFFF"/>
                </a:solidFill>
                <a:latin typeface="Montserrat"/>
              </a:rPr>
              <a:t>Maternal &amp; Child health and Paediatric Clinic</a:t>
            </a:r>
          </a:p>
          <a:p>
            <a:pPr marL="755650" lvl="1" indent="-377825" algn="l">
              <a:lnSpc>
                <a:spcPts val="5215"/>
              </a:lnSpc>
              <a:buFont typeface="Arial"/>
              <a:buChar char="•"/>
            </a:pPr>
            <a:r>
              <a:rPr lang="en-US" sz="3500" spc="70" dirty="0">
                <a:solidFill>
                  <a:srgbClr val="FFFFFF"/>
                </a:solidFill>
                <a:latin typeface="Montserrat"/>
              </a:rPr>
              <a:t>Aboriginal Disability Support Program</a:t>
            </a:r>
            <a:endParaRPr lang="en-US" sz="3500" spc="70" dirty="0">
              <a:solidFill>
                <a:srgbClr val="FFFFFF"/>
              </a:solidFill>
              <a:latin typeface="Montserrat" panose="020B0604020202020204" charset="0"/>
            </a:endParaRPr>
          </a:p>
          <a:p>
            <a:pPr marL="755650" lvl="1" indent="-377825" algn="l">
              <a:lnSpc>
                <a:spcPts val="5215"/>
              </a:lnSpc>
              <a:buFont typeface="Arial"/>
              <a:buChar char="•"/>
            </a:pPr>
            <a:r>
              <a:rPr lang="en-US" sz="3500" spc="70" dirty="0">
                <a:solidFill>
                  <a:srgbClr val="FFFFFF"/>
                </a:solidFill>
                <a:latin typeface="Montserrat" panose="020B0604020202020204" charset="0"/>
              </a:rPr>
              <a:t>Immunisation and Vaccination Programs</a:t>
            </a:r>
          </a:p>
          <a:p>
            <a:pPr algn="l">
              <a:lnSpc>
                <a:spcPts val="5215"/>
              </a:lnSpc>
            </a:pPr>
            <a:endParaRPr lang="en-US" sz="3500" spc="70" dirty="0">
              <a:solidFill>
                <a:srgbClr val="FFFFFF"/>
              </a:solidFill>
              <a:latin typeface="Montserrat" panose="020B0604020202020204" charset="0"/>
            </a:endParaRPr>
          </a:p>
        </p:txBody>
      </p: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11615757" y="3248951"/>
            <a:ext cx="5605697" cy="5475949"/>
            <a:chOff x="0" y="0"/>
            <a:chExt cx="4828540" cy="4716780"/>
          </a:xfrm>
        </p:grpSpPr>
        <p:sp>
          <p:nvSpPr>
            <p:cNvPr id="19" name="Freeform 19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5"/>
              <a:stretch>
                <a:fillRect t="-43453" r="-16992" b="-16316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17" name="Freeform 17"/>
          <p:cNvSpPr/>
          <p:nvPr/>
        </p:nvSpPr>
        <p:spPr>
          <a:xfrm>
            <a:off x="7543800" y="2895085"/>
            <a:ext cx="4915079" cy="4235439"/>
          </a:xfrm>
          <a:custGeom>
            <a:avLst/>
            <a:gdLst/>
            <a:ahLst/>
            <a:cxnLst/>
            <a:rect l="l" t="t" r="r" b="b"/>
            <a:pathLst>
              <a:path w="4915079" h="4235439">
                <a:moveTo>
                  <a:pt x="0" y="0"/>
                </a:moveTo>
                <a:lnTo>
                  <a:pt x="4915079" y="0"/>
                </a:lnTo>
                <a:lnTo>
                  <a:pt x="4915079" y="4235440"/>
                </a:lnTo>
                <a:lnTo>
                  <a:pt x="0" y="42354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4038600" y="166945"/>
            <a:ext cx="9412368" cy="1872597"/>
          </a:xfrm>
          <a:custGeom>
            <a:avLst/>
            <a:gdLst/>
            <a:ahLst/>
            <a:cxnLst/>
            <a:rect l="l" t="t" r="r" b="b"/>
            <a:pathLst>
              <a:path w="7356632" h="1872597">
                <a:moveTo>
                  <a:pt x="0" y="0"/>
                </a:moveTo>
                <a:lnTo>
                  <a:pt x="7356632" y="0"/>
                </a:lnTo>
                <a:lnTo>
                  <a:pt x="7356632" y="1872597"/>
                </a:lnTo>
                <a:lnTo>
                  <a:pt x="0" y="18725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7" name="TextBox 17"/>
          <p:cNvSpPr txBox="1"/>
          <p:nvPr/>
        </p:nvSpPr>
        <p:spPr>
          <a:xfrm>
            <a:off x="1729948" y="2145609"/>
            <a:ext cx="11486733" cy="9288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l">
              <a:lnSpc>
                <a:spcPts val="5215"/>
              </a:lnSpc>
              <a:buFont typeface="Arial"/>
              <a:buChar char="•"/>
            </a:pPr>
            <a:r>
              <a:rPr lang="en-US" sz="3500" spc="70" dirty="0">
                <a:solidFill>
                  <a:srgbClr val="FFFFFF"/>
                </a:solidFill>
                <a:latin typeface="Montserrat" panose="020B0604020202020204" charset="0"/>
              </a:rPr>
              <a:t>Dementia Clinic</a:t>
            </a:r>
          </a:p>
          <a:p>
            <a:pPr marL="755651" lvl="1" indent="-377825" algn="l">
              <a:lnSpc>
                <a:spcPts val="5215"/>
              </a:lnSpc>
              <a:buFont typeface="Arial"/>
              <a:buChar char="•"/>
            </a:pPr>
            <a:r>
              <a:rPr lang="en-US" sz="3500" spc="70" dirty="0">
                <a:solidFill>
                  <a:srgbClr val="FFFFFF"/>
                </a:solidFill>
                <a:latin typeface="Montserrat" panose="020B0604020202020204" charset="0"/>
              </a:rPr>
              <a:t>Home visits and transport</a:t>
            </a:r>
          </a:p>
          <a:p>
            <a:pPr marL="755651" lvl="1" indent="-377825" algn="l">
              <a:lnSpc>
                <a:spcPts val="5215"/>
              </a:lnSpc>
              <a:buFont typeface="Arial"/>
              <a:buChar char="•"/>
            </a:pPr>
            <a:r>
              <a:rPr lang="en-US" sz="3500" spc="70" dirty="0">
                <a:solidFill>
                  <a:srgbClr val="FFFFFF"/>
                </a:solidFill>
                <a:latin typeface="Montserrat" panose="020B0604020202020204" charset="0"/>
              </a:rPr>
              <a:t>Hospital Discharge follow-up</a:t>
            </a:r>
          </a:p>
          <a:p>
            <a:pPr marL="755651" lvl="1" indent="-377825" algn="l">
              <a:lnSpc>
                <a:spcPts val="5215"/>
              </a:lnSpc>
              <a:buFont typeface="Arial"/>
              <a:buChar char="•"/>
            </a:pPr>
            <a:r>
              <a:rPr lang="en-US" sz="3500" spc="70" dirty="0">
                <a:solidFill>
                  <a:srgbClr val="FFFFFF"/>
                </a:solidFill>
                <a:latin typeface="Montserrat" panose="020B0604020202020204" charset="0"/>
              </a:rPr>
              <a:t>Advocacy</a:t>
            </a:r>
          </a:p>
          <a:p>
            <a:pPr marL="755651" lvl="1" indent="-377825" algn="l">
              <a:lnSpc>
                <a:spcPts val="5215"/>
              </a:lnSpc>
              <a:buFont typeface="Arial"/>
              <a:buChar char="•"/>
            </a:pPr>
            <a:r>
              <a:rPr lang="en-US" sz="3500" spc="70" dirty="0">
                <a:solidFill>
                  <a:srgbClr val="FFFFFF"/>
                </a:solidFill>
                <a:latin typeface="Montserrat" panose="020B0604020202020204" charset="0"/>
              </a:rPr>
              <a:t>Health Promotions</a:t>
            </a:r>
          </a:p>
          <a:p>
            <a:pPr marL="1212851" lvl="2" indent="-377825">
              <a:lnSpc>
                <a:spcPts val="5215"/>
              </a:lnSpc>
              <a:buFont typeface="Arial"/>
              <a:buChar char="•"/>
            </a:pPr>
            <a:r>
              <a:rPr lang="en-US" sz="3500" spc="70" dirty="0">
                <a:solidFill>
                  <a:srgbClr val="FFFFFF"/>
                </a:solidFill>
                <a:latin typeface="Montserrat" panose="020B0604020202020204" charset="0"/>
              </a:rPr>
              <a:t>Tackling Indigenous Smoking</a:t>
            </a:r>
          </a:p>
          <a:p>
            <a:pPr marL="755651" lvl="1" indent="-377825" algn="l">
              <a:lnSpc>
                <a:spcPts val="5215"/>
              </a:lnSpc>
              <a:buFont typeface="Arial"/>
              <a:buChar char="•"/>
            </a:pPr>
            <a:r>
              <a:rPr lang="en-US" sz="3500" spc="70" dirty="0">
                <a:solidFill>
                  <a:srgbClr val="FFFFFF"/>
                </a:solidFill>
                <a:latin typeface="Montserrat" panose="020B0604020202020204" charset="0"/>
              </a:rPr>
              <a:t>Needle and syringe program</a:t>
            </a:r>
          </a:p>
          <a:p>
            <a:pPr marL="755651" lvl="1" indent="-377825" algn="l">
              <a:lnSpc>
                <a:spcPts val="5215"/>
              </a:lnSpc>
              <a:buFont typeface="Arial"/>
              <a:buChar char="•"/>
            </a:pPr>
            <a:r>
              <a:rPr lang="en-US" sz="3500" spc="70" dirty="0">
                <a:solidFill>
                  <a:srgbClr val="FFFFFF"/>
                </a:solidFill>
                <a:latin typeface="Montserrat" panose="020B0604020202020204" charset="0"/>
              </a:rPr>
              <a:t>Continuous Quality Improvement Program</a:t>
            </a:r>
          </a:p>
          <a:p>
            <a:pPr marL="755651" lvl="1" indent="-377825" algn="l">
              <a:lnSpc>
                <a:spcPts val="5215"/>
              </a:lnSpc>
              <a:buFont typeface="Arial"/>
              <a:buChar char="•"/>
            </a:pPr>
            <a:r>
              <a:rPr lang="en-US" sz="3500" spc="70" dirty="0">
                <a:solidFill>
                  <a:srgbClr val="FFFFFF"/>
                </a:solidFill>
                <a:latin typeface="Montserrat" panose="020B0604020202020204" charset="0"/>
              </a:rPr>
              <a:t>Research</a:t>
            </a:r>
          </a:p>
          <a:p>
            <a:pPr marL="755651" lvl="1" indent="-377825" algn="l">
              <a:lnSpc>
                <a:spcPts val="5215"/>
              </a:lnSpc>
              <a:buFont typeface="Arial"/>
              <a:buChar char="•"/>
            </a:pPr>
            <a:r>
              <a:rPr lang="en-AU" sz="3500" spc="70" dirty="0">
                <a:solidFill>
                  <a:srgbClr val="FFFFFF"/>
                </a:solidFill>
                <a:latin typeface="Montserrat" panose="020B0604020202020204" charset="0"/>
              </a:rPr>
              <a:t>Optometry</a:t>
            </a:r>
          </a:p>
          <a:p>
            <a:pPr marL="1212851" lvl="2" indent="-377825">
              <a:lnSpc>
                <a:spcPts val="5215"/>
              </a:lnSpc>
              <a:buFont typeface="Arial"/>
              <a:buChar char="•"/>
            </a:pPr>
            <a:r>
              <a:rPr lang="en-AU" sz="3500" spc="70" dirty="0">
                <a:solidFill>
                  <a:srgbClr val="FFFFFF"/>
                </a:solidFill>
                <a:latin typeface="Montserrat" panose="020B0604020202020204" charset="0"/>
              </a:rPr>
              <a:t>Subsidised Spectacles and Retinal Eye Care</a:t>
            </a:r>
          </a:p>
          <a:p>
            <a:pPr marL="755651" lvl="1" indent="-377825">
              <a:lnSpc>
                <a:spcPts val="5215"/>
              </a:lnSpc>
              <a:buFont typeface="Arial"/>
              <a:buChar char="•"/>
            </a:pPr>
            <a:r>
              <a:rPr lang="en-AU" sz="3500" spc="70" dirty="0">
                <a:solidFill>
                  <a:srgbClr val="FFFFFF"/>
                </a:solidFill>
                <a:latin typeface="Montserrat" panose="020B0604020202020204" charset="0"/>
              </a:rPr>
              <a:t>COVID Care </a:t>
            </a:r>
          </a:p>
          <a:p>
            <a:pPr>
              <a:lnSpc>
                <a:spcPts val="5215"/>
              </a:lnSpc>
            </a:pPr>
            <a:endParaRPr lang="en-AU" sz="3500" spc="70" dirty="0">
              <a:solidFill>
                <a:srgbClr val="FFFFFF"/>
              </a:solidFill>
              <a:latin typeface="Montserrat" panose="020B0604020202020204" charset="0"/>
            </a:endParaRPr>
          </a:p>
          <a:p>
            <a:pPr marL="755651" lvl="1" indent="-377825" algn="l">
              <a:lnSpc>
                <a:spcPts val="5215"/>
              </a:lnSpc>
              <a:buFont typeface="Arial"/>
              <a:buChar char="•"/>
            </a:pPr>
            <a:endParaRPr lang="en-US" sz="3500" spc="70" dirty="0">
              <a:solidFill>
                <a:srgbClr val="FFFFFF"/>
              </a:solidFill>
              <a:latin typeface="Montserrat" panose="020B0604020202020204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5332591" y="540766"/>
            <a:ext cx="12775305" cy="842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</a:pPr>
            <a:r>
              <a:rPr lang="en-US" sz="4700" spc="235" dirty="0">
                <a:solidFill>
                  <a:srgbClr val="FFFFFF"/>
                </a:solidFill>
                <a:latin typeface="ABeeZee Bold"/>
              </a:rPr>
              <a:t>OUR SUPPORT SERVICES</a:t>
            </a:r>
          </a:p>
        </p:txBody>
      </p: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9829800" y="2507686"/>
            <a:ext cx="5573392" cy="3134994"/>
            <a:chOff x="0" y="0"/>
            <a:chExt cx="11289030" cy="63500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5"/>
              <a:stretch>
                <a:fillRect t="-5895" b="-14751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3829712" y="5420034"/>
            <a:ext cx="3145706" cy="4718560"/>
            <a:chOff x="0" y="0"/>
            <a:chExt cx="6350000" cy="9525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6"/>
              <a:stretch>
                <a:fillRect l="-9000" r="-5000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8"/>
          <p:cNvSpPr/>
          <p:nvPr/>
        </p:nvSpPr>
        <p:spPr>
          <a:xfrm>
            <a:off x="3794998" y="319687"/>
            <a:ext cx="9616202" cy="1872597"/>
          </a:xfrm>
          <a:custGeom>
            <a:avLst/>
            <a:gdLst/>
            <a:ahLst/>
            <a:cxnLst/>
            <a:rect l="l" t="t" r="r" b="b"/>
            <a:pathLst>
              <a:path w="7356632" h="1872597">
                <a:moveTo>
                  <a:pt x="0" y="0"/>
                </a:moveTo>
                <a:lnTo>
                  <a:pt x="7356632" y="0"/>
                </a:lnTo>
                <a:lnTo>
                  <a:pt x="7356632" y="1872597"/>
                </a:lnTo>
                <a:lnTo>
                  <a:pt x="0" y="18725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9" name="TextBox 19"/>
          <p:cNvSpPr txBox="1"/>
          <p:nvPr/>
        </p:nvSpPr>
        <p:spPr>
          <a:xfrm>
            <a:off x="1524000" y="2740666"/>
            <a:ext cx="11486733" cy="7936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15"/>
              </a:lnSpc>
            </a:pPr>
            <a:r>
              <a:rPr lang="en-US" sz="3200" spc="70" dirty="0">
                <a:solidFill>
                  <a:srgbClr val="FFFFFF"/>
                </a:solidFill>
                <a:latin typeface="Montserrat" panose="020B0604020202020204" charset="0"/>
              </a:rPr>
              <a:t>Social and Emotional Well-Being (SEWB)</a:t>
            </a:r>
            <a:endParaRPr sz="3200" dirty="0">
              <a:latin typeface="Montserrat" panose="020B0604020202020204" charset="0"/>
            </a:endParaRPr>
          </a:p>
          <a:p>
            <a:pPr marL="755651" lvl="1" indent="-377825" algn="l">
              <a:lnSpc>
                <a:spcPts val="5215"/>
              </a:lnSpc>
              <a:buFont typeface="Arial"/>
              <a:buChar char="•"/>
            </a:pPr>
            <a:r>
              <a:rPr lang="en-US" sz="3200" spc="70" dirty="0">
                <a:solidFill>
                  <a:srgbClr val="FFFFFF"/>
                </a:solidFill>
                <a:latin typeface="Montserrat" panose="020B0604020202020204" charset="0"/>
              </a:rPr>
              <a:t>Counsellors</a:t>
            </a:r>
          </a:p>
          <a:p>
            <a:pPr marL="755651" lvl="1" indent="-377825" algn="l">
              <a:lnSpc>
                <a:spcPts val="5215"/>
              </a:lnSpc>
              <a:buFont typeface="Arial"/>
              <a:buChar char="•"/>
            </a:pPr>
            <a:r>
              <a:rPr lang="en-US" sz="3200" spc="70" dirty="0">
                <a:solidFill>
                  <a:srgbClr val="FFFFFF"/>
                </a:solidFill>
                <a:latin typeface="Montserrat" panose="020B0604020202020204" charset="0"/>
              </a:rPr>
              <a:t>Social Worker</a:t>
            </a:r>
          </a:p>
          <a:p>
            <a:pPr marL="755651" lvl="1" indent="-377825" algn="l">
              <a:lnSpc>
                <a:spcPts val="5215"/>
              </a:lnSpc>
              <a:buFont typeface="Arial"/>
              <a:buChar char="•"/>
            </a:pPr>
            <a:r>
              <a:rPr lang="en-US" sz="3200" spc="70" dirty="0">
                <a:solidFill>
                  <a:srgbClr val="FFFFFF"/>
                </a:solidFill>
                <a:latin typeface="Montserrat" panose="020B0604020202020204" charset="0"/>
              </a:rPr>
              <a:t>Mental Health Clinicians</a:t>
            </a:r>
          </a:p>
          <a:p>
            <a:pPr marL="755651" lvl="1" indent="-377825" algn="l">
              <a:lnSpc>
                <a:spcPts val="5215"/>
              </a:lnSpc>
              <a:buFont typeface="Arial"/>
              <a:buChar char="•"/>
            </a:pPr>
            <a:r>
              <a:rPr lang="en-US" sz="3200" spc="70" dirty="0">
                <a:solidFill>
                  <a:srgbClr val="FFFFFF"/>
                </a:solidFill>
                <a:latin typeface="Montserrat" panose="020B0604020202020204" charset="0"/>
              </a:rPr>
              <a:t>Family and Domestic Violence Support Service</a:t>
            </a:r>
          </a:p>
          <a:p>
            <a:pPr marL="755651" lvl="1" indent="-377825" algn="l">
              <a:lnSpc>
                <a:spcPts val="5215"/>
              </a:lnSpc>
              <a:buFont typeface="Arial"/>
              <a:buChar char="•"/>
            </a:pPr>
            <a:r>
              <a:rPr lang="en-US" sz="3200" spc="70" dirty="0">
                <a:solidFill>
                  <a:srgbClr val="FFFFFF"/>
                </a:solidFill>
                <a:latin typeface="Montserrat" panose="020B0604020202020204" charset="0"/>
              </a:rPr>
              <a:t>Advocacy</a:t>
            </a:r>
          </a:p>
          <a:p>
            <a:pPr marL="755651" lvl="1" indent="-377825" algn="l">
              <a:lnSpc>
                <a:spcPts val="5215"/>
              </a:lnSpc>
              <a:buFont typeface="Arial"/>
              <a:buChar char="•"/>
            </a:pPr>
            <a:r>
              <a:rPr lang="en-US" sz="3200" spc="70" dirty="0">
                <a:solidFill>
                  <a:srgbClr val="FFFFFF"/>
                </a:solidFill>
                <a:latin typeface="Montserrat" panose="020B0604020202020204" charset="0"/>
              </a:rPr>
              <a:t>Suicide Prevention </a:t>
            </a:r>
          </a:p>
          <a:p>
            <a:pPr marL="755651" lvl="1" indent="-377825" algn="l">
              <a:lnSpc>
                <a:spcPts val="5215"/>
              </a:lnSpc>
              <a:buFont typeface="Arial"/>
              <a:buChar char="•"/>
            </a:pPr>
            <a:r>
              <a:rPr lang="en-US" sz="3200" spc="70" dirty="0">
                <a:solidFill>
                  <a:srgbClr val="FFFFFF"/>
                </a:solidFill>
                <a:latin typeface="Montserrat" panose="020B0604020202020204" charset="0"/>
              </a:rPr>
              <a:t>Homeless Support</a:t>
            </a:r>
          </a:p>
          <a:p>
            <a:pPr marL="755651" lvl="1" indent="-377825" algn="l">
              <a:lnSpc>
                <a:spcPts val="5215"/>
              </a:lnSpc>
              <a:buFont typeface="Arial"/>
              <a:buChar char="•"/>
            </a:pPr>
            <a:r>
              <a:rPr lang="en-US" sz="3200" spc="70" dirty="0">
                <a:solidFill>
                  <a:srgbClr val="FFFFFF"/>
                </a:solidFill>
                <a:latin typeface="Montserrat" panose="020B0604020202020204" charset="0"/>
              </a:rPr>
              <a:t>Cancer Support</a:t>
            </a:r>
          </a:p>
          <a:p>
            <a:pPr marL="755651" lvl="1" indent="-377825" algn="l">
              <a:lnSpc>
                <a:spcPts val="5215"/>
              </a:lnSpc>
              <a:buFont typeface="Arial"/>
              <a:buChar char="•"/>
            </a:pPr>
            <a:r>
              <a:rPr lang="en-US" sz="3200" spc="70" dirty="0">
                <a:solidFill>
                  <a:srgbClr val="FFFFFF"/>
                </a:solidFill>
                <a:latin typeface="Montserrat" panose="020B0604020202020204" charset="0"/>
              </a:rPr>
              <a:t>Elders Connect Program</a:t>
            </a:r>
          </a:p>
          <a:p>
            <a:pPr marL="755651" lvl="1" indent="-377825" algn="l">
              <a:lnSpc>
                <a:spcPts val="5215"/>
              </a:lnSpc>
              <a:buFont typeface="Arial"/>
              <a:buChar char="•"/>
            </a:pPr>
            <a:r>
              <a:rPr lang="en-US" sz="3200" spc="70" dirty="0">
                <a:solidFill>
                  <a:srgbClr val="FFFFFF"/>
                </a:solidFill>
                <a:latin typeface="Montserrat" panose="020B0604020202020204" charset="0"/>
              </a:rPr>
              <a:t>Elders Yarning Group</a:t>
            </a:r>
          </a:p>
          <a:p>
            <a:pPr algn="l">
              <a:lnSpc>
                <a:spcPts val="5215"/>
              </a:lnSpc>
            </a:pPr>
            <a:endParaRPr lang="en-US" sz="3200" spc="70" dirty="0">
              <a:solidFill>
                <a:srgbClr val="FFFFFF"/>
              </a:solidFill>
              <a:latin typeface="Montserrat" panose="020B0604020202020204" charset="0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4957852" y="684470"/>
            <a:ext cx="12775305" cy="842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</a:pPr>
            <a:r>
              <a:rPr lang="en-US" sz="4700" spc="235" dirty="0">
                <a:solidFill>
                  <a:srgbClr val="FFFFFF"/>
                </a:solidFill>
                <a:latin typeface="ABeeZee Bold"/>
              </a:rPr>
              <a:t>OUR SUPPORT SERVICES</a:t>
            </a:r>
          </a:p>
        </p:txBody>
      </p:sp>
      <p:sp>
        <p:nvSpPr>
          <p:cNvPr id="22" name="Freeform 22"/>
          <p:cNvSpPr/>
          <p:nvPr/>
        </p:nvSpPr>
        <p:spPr>
          <a:xfrm>
            <a:off x="8176144" y="6718101"/>
            <a:ext cx="6680095" cy="2884429"/>
          </a:xfrm>
          <a:custGeom>
            <a:avLst/>
            <a:gdLst/>
            <a:ahLst/>
            <a:cxnLst/>
            <a:rect l="l" t="t" r="r" b="b"/>
            <a:pathLst>
              <a:path w="6680095" h="2884429">
                <a:moveTo>
                  <a:pt x="0" y="0"/>
                </a:moveTo>
                <a:lnTo>
                  <a:pt x="6680095" y="0"/>
                </a:lnTo>
                <a:lnTo>
                  <a:pt x="6680095" y="2884429"/>
                </a:lnTo>
                <a:lnTo>
                  <a:pt x="0" y="28844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9017" b="-24676"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12585486" y="1731781"/>
            <a:ext cx="5104466" cy="4986320"/>
            <a:chOff x="0" y="0"/>
            <a:chExt cx="4828540" cy="4716780"/>
          </a:xfrm>
        </p:grpSpPr>
        <p:sp>
          <p:nvSpPr>
            <p:cNvPr id="25" name="Freeform 25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6"/>
              <a:stretch>
                <a:fillRect l="-8233" r="-8233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8"/>
          <p:cNvSpPr/>
          <p:nvPr/>
        </p:nvSpPr>
        <p:spPr>
          <a:xfrm>
            <a:off x="4876800" y="166945"/>
            <a:ext cx="7220952" cy="2367268"/>
          </a:xfrm>
          <a:custGeom>
            <a:avLst/>
            <a:gdLst/>
            <a:ahLst/>
            <a:cxnLst/>
            <a:rect l="l" t="t" r="r" b="b"/>
            <a:pathLst>
              <a:path w="7356632" h="1872597">
                <a:moveTo>
                  <a:pt x="0" y="0"/>
                </a:moveTo>
                <a:lnTo>
                  <a:pt x="7356632" y="0"/>
                </a:lnTo>
                <a:lnTo>
                  <a:pt x="7356632" y="1872597"/>
                </a:lnTo>
                <a:lnTo>
                  <a:pt x="0" y="18725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3" name="TextBox 33"/>
          <p:cNvSpPr txBox="1"/>
          <p:nvPr/>
        </p:nvSpPr>
        <p:spPr>
          <a:xfrm>
            <a:off x="824229" y="3771900"/>
            <a:ext cx="8105141" cy="5890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l">
              <a:lnSpc>
                <a:spcPts val="5215"/>
              </a:lnSpc>
              <a:buFont typeface="Arial"/>
              <a:buChar char="•"/>
            </a:pPr>
            <a:r>
              <a:rPr lang="en-US" sz="3500" spc="70" dirty="0">
                <a:solidFill>
                  <a:srgbClr val="FFFFFF"/>
                </a:solidFill>
                <a:latin typeface="Montserrat" panose="020B0604020202020204" charset="0"/>
              </a:rPr>
              <a:t>Cardiologist</a:t>
            </a:r>
          </a:p>
          <a:p>
            <a:pPr marL="755651" lvl="1" indent="-377825" algn="l">
              <a:lnSpc>
                <a:spcPts val="5215"/>
              </a:lnSpc>
              <a:buFont typeface="Arial"/>
              <a:buChar char="•"/>
            </a:pPr>
            <a:r>
              <a:rPr lang="en-US" sz="3500" spc="70" dirty="0">
                <a:solidFill>
                  <a:srgbClr val="FFFFFF"/>
                </a:solidFill>
                <a:latin typeface="Montserrat" panose="020B0604020202020204" charset="0"/>
              </a:rPr>
              <a:t>Endocrinologist</a:t>
            </a:r>
          </a:p>
          <a:p>
            <a:pPr marL="755651" lvl="1" indent="-377825" algn="l">
              <a:lnSpc>
                <a:spcPts val="5215"/>
              </a:lnSpc>
              <a:buFont typeface="Arial"/>
              <a:buChar char="•"/>
            </a:pPr>
            <a:r>
              <a:rPr lang="en-US" sz="3500" spc="70" dirty="0">
                <a:solidFill>
                  <a:srgbClr val="FFFFFF"/>
                </a:solidFill>
                <a:latin typeface="Montserrat" panose="020B0604020202020204" charset="0"/>
              </a:rPr>
              <a:t>Gastroenterologist</a:t>
            </a:r>
          </a:p>
          <a:p>
            <a:pPr marL="755651" lvl="1" indent="-377825" algn="l">
              <a:lnSpc>
                <a:spcPts val="5215"/>
              </a:lnSpc>
              <a:buFont typeface="Arial"/>
              <a:buChar char="•"/>
            </a:pPr>
            <a:r>
              <a:rPr lang="en-US" sz="3500" spc="70" dirty="0">
                <a:solidFill>
                  <a:srgbClr val="FFFFFF"/>
                </a:solidFill>
                <a:latin typeface="Montserrat" panose="020B0604020202020204" charset="0"/>
              </a:rPr>
              <a:t>Gynaecology</a:t>
            </a:r>
          </a:p>
          <a:p>
            <a:pPr marL="755651" lvl="1" indent="-377825" algn="l">
              <a:lnSpc>
                <a:spcPts val="5215"/>
              </a:lnSpc>
              <a:buFont typeface="Arial"/>
              <a:buChar char="•"/>
            </a:pPr>
            <a:r>
              <a:rPr lang="en-US" sz="3500" spc="70" dirty="0">
                <a:solidFill>
                  <a:srgbClr val="FFFFFF"/>
                </a:solidFill>
                <a:latin typeface="Montserrat" panose="020B0604020202020204" charset="0"/>
              </a:rPr>
              <a:t>Developmental Paediatrics</a:t>
            </a:r>
          </a:p>
          <a:p>
            <a:pPr marL="755651" lvl="1" indent="-377825" algn="l">
              <a:lnSpc>
                <a:spcPts val="5215"/>
              </a:lnSpc>
              <a:buFont typeface="Arial"/>
              <a:buChar char="•"/>
            </a:pPr>
            <a:r>
              <a:rPr lang="en-US" sz="3500" spc="70" dirty="0">
                <a:solidFill>
                  <a:srgbClr val="FFFFFF"/>
                </a:solidFill>
                <a:latin typeface="Montserrat" panose="020B0604020202020204" charset="0"/>
              </a:rPr>
              <a:t>Optometrist</a:t>
            </a:r>
          </a:p>
          <a:p>
            <a:pPr marL="755651" lvl="1" indent="-377825" algn="l">
              <a:lnSpc>
                <a:spcPts val="5215"/>
              </a:lnSpc>
              <a:buFont typeface="Arial"/>
              <a:buChar char="•"/>
            </a:pPr>
            <a:r>
              <a:rPr lang="en-US" sz="3500" spc="70" dirty="0">
                <a:solidFill>
                  <a:srgbClr val="FFFFFF"/>
                </a:solidFill>
                <a:latin typeface="Montserrat" panose="020B0604020202020204" charset="0"/>
              </a:rPr>
              <a:t>Audiology</a:t>
            </a:r>
          </a:p>
          <a:p>
            <a:pPr marL="755651" lvl="1" indent="-377825" algn="l">
              <a:lnSpc>
                <a:spcPts val="5215"/>
              </a:lnSpc>
              <a:buFont typeface="Arial"/>
              <a:buChar char="•"/>
            </a:pPr>
            <a:r>
              <a:rPr lang="en-US" sz="3500" spc="70" dirty="0">
                <a:solidFill>
                  <a:srgbClr val="FFFFFF"/>
                </a:solidFill>
                <a:latin typeface="Montserrat" panose="020B0604020202020204" charset="0"/>
              </a:rPr>
              <a:t>Allied Health Services</a:t>
            </a:r>
          </a:p>
          <a:p>
            <a:pPr algn="l">
              <a:lnSpc>
                <a:spcPts val="5215"/>
              </a:lnSpc>
            </a:pPr>
            <a:endParaRPr lang="en-US" sz="3500" spc="70" dirty="0">
              <a:solidFill>
                <a:srgbClr val="FFFFFF"/>
              </a:solidFill>
              <a:latin typeface="Montserrat" panose="020B0604020202020204" charset="0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5301299" y="329634"/>
            <a:ext cx="6636609" cy="1718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</a:pPr>
            <a:r>
              <a:rPr lang="en-US" sz="4700" spc="235" dirty="0">
                <a:solidFill>
                  <a:srgbClr val="FFFFFF"/>
                </a:solidFill>
                <a:latin typeface="ABeeZee Bold"/>
              </a:rPr>
              <a:t>VISITING </a:t>
            </a:r>
          </a:p>
          <a:p>
            <a:pPr algn="l">
              <a:lnSpc>
                <a:spcPts val="6956"/>
              </a:lnSpc>
            </a:pPr>
            <a:r>
              <a:rPr lang="en-US" sz="4700" spc="235" dirty="0">
                <a:solidFill>
                  <a:srgbClr val="FFFFFF"/>
                </a:solidFill>
                <a:latin typeface="ABeeZee Bold"/>
              </a:rPr>
              <a:t>SPECIALIST SERVICES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863561" y="4475277"/>
            <a:ext cx="7448241" cy="5287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>
              <a:lnSpc>
                <a:spcPts val="5215"/>
              </a:lnSpc>
              <a:buFont typeface="Arial"/>
              <a:buChar char="•"/>
            </a:pPr>
            <a:r>
              <a:rPr lang="en-US" sz="3500" spc="70" dirty="0">
                <a:solidFill>
                  <a:srgbClr val="FFFFFF"/>
                </a:solidFill>
                <a:latin typeface="Montserrat" panose="020B0604020202020204" charset="0"/>
              </a:rPr>
              <a:t>ENT</a:t>
            </a:r>
          </a:p>
          <a:p>
            <a:pPr marL="755651" lvl="1" indent="-377825">
              <a:lnSpc>
                <a:spcPts val="5215"/>
              </a:lnSpc>
              <a:buFont typeface="Arial"/>
              <a:buChar char="•"/>
            </a:pPr>
            <a:r>
              <a:rPr lang="en-US" sz="3500" spc="70" dirty="0">
                <a:solidFill>
                  <a:srgbClr val="FFFFFF"/>
                </a:solidFill>
                <a:latin typeface="Montserrat" panose="020B0604020202020204" charset="0"/>
              </a:rPr>
              <a:t>Geriatric  </a:t>
            </a:r>
          </a:p>
          <a:p>
            <a:pPr marL="755651" lvl="1" indent="-377825">
              <a:lnSpc>
                <a:spcPts val="5215"/>
              </a:lnSpc>
              <a:buFont typeface="Arial"/>
              <a:buChar char="•"/>
            </a:pPr>
            <a:r>
              <a:rPr lang="en-US" sz="3500" spc="70" dirty="0">
                <a:solidFill>
                  <a:srgbClr val="FFFFFF"/>
                </a:solidFill>
                <a:latin typeface="Montserrat" panose="020B0604020202020204" charset="0"/>
              </a:rPr>
              <a:t>Psychiatrist  </a:t>
            </a:r>
          </a:p>
          <a:p>
            <a:pPr marL="755651" lvl="1" indent="-377825" algn="l">
              <a:lnSpc>
                <a:spcPts val="5215"/>
              </a:lnSpc>
              <a:buFont typeface="Arial"/>
              <a:buChar char="•"/>
            </a:pPr>
            <a:r>
              <a:rPr lang="en-US" sz="3500" spc="70" dirty="0">
                <a:solidFill>
                  <a:srgbClr val="FFFFFF"/>
                </a:solidFill>
                <a:latin typeface="Montserrat" panose="020B0604020202020204" charset="0"/>
              </a:rPr>
              <a:t>Adult and child dermatology</a:t>
            </a:r>
          </a:p>
          <a:p>
            <a:pPr marL="755651" lvl="1" indent="-377825" algn="l">
              <a:lnSpc>
                <a:spcPts val="5215"/>
              </a:lnSpc>
              <a:buFont typeface="Arial"/>
              <a:buChar char="•"/>
            </a:pPr>
            <a:r>
              <a:rPr lang="en-US" sz="3500" spc="70" dirty="0">
                <a:solidFill>
                  <a:srgbClr val="FFFFFF"/>
                </a:solidFill>
                <a:latin typeface="Montserrat" panose="020B0604020202020204" charset="0"/>
              </a:rPr>
              <a:t>Dementia Clinic</a:t>
            </a:r>
          </a:p>
          <a:p>
            <a:pPr marL="755651" lvl="1" indent="-377825" algn="l">
              <a:lnSpc>
                <a:spcPts val="5215"/>
              </a:lnSpc>
              <a:buFont typeface="Arial"/>
              <a:buChar char="•"/>
            </a:pPr>
            <a:r>
              <a:rPr lang="en-US" sz="3500" spc="70" dirty="0">
                <a:solidFill>
                  <a:srgbClr val="FFFFFF"/>
                </a:solidFill>
                <a:latin typeface="Montserrat" panose="020B0604020202020204" charset="0"/>
              </a:rPr>
              <a:t>Renal Physician</a:t>
            </a:r>
          </a:p>
          <a:p>
            <a:pPr marL="755651" lvl="1" indent="-377825" algn="l">
              <a:lnSpc>
                <a:spcPts val="5215"/>
              </a:lnSpc>
              <a:buFont typeface="Arial"/>
              <a:buChar char="•"/>
            </a:pPr>
            <a:r>
              <a:rPr lang="en-US" sz="3500" spc="70" dirty="0">
                <a:solidFill>
                  <a:srgbClr val="FFFFFF"/>
                </a:solidFill>
                <a:latin typeface="Montserrat" panose="020B0604020202020204" charset="0"/>
              </a:rPr>
              <a:t>Respiratory Physician</a:t>
            </a:r>
          </a:p>
          <a:p>
            <a:pPr algn="l">
              <a:lnSpc>
                <a:spcPts val="5215"/>
              </a:lnSpc>
            </a:pPr>
            <a:endParaRPr lang="en-US" sz="3500" spc="70" dirty="0">
              <a:solidFill>
                <a:srgbClr val="FFFFFF"/>
              </a:solidFill>
              <a:latin typeface="Montserrat" panose="020B0604020202020204" charset="0"/>
            </a:endParaRPr>
          </a:p>
        </p:txBody>
      </p:sp>
      <p:grpSp>
        <p:nvGrpSpPr>
          <p:cNvPr id="36" name="Group 36"/>
          <p:cNvGrpSpPr>
            <a:grpSpLocks noChangeAspect="1"/>
          </p:cNvGrpSpPr>
          <p:nvPr/>
        </p:nvGrpSpPr>
        <p:grpSpPr>
          <a:xfrm>
            <a:off x="12653573" y="3042920"/>
            <a:ext cx="5317057" cy="2990807"/>
            <a:chOff x="0" y="0"/>
            <a:chExt cx="11289030" cy="63500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5"/>
              <a:stretch>
                <a:fillRect l="-9745" r="-9745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3D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41120" y="166945"/>
            <a:ext cx="7356632" cy="1872597"/>
          </a:xfrm>
          <a:custGeom>
            <a:avLst/>
            <a:gdLst/>
            <a:ahLst/>
            <a:cxnLst/>
            <a:rect l="l" t="t" r="r" b="b"/>
            <a:pathLst>
              <a:path w="7356632" h="1872597">
                <a:moveTo>
                  <a:pt x="0" y="0"/>
                </a:moveTo>
                <a:lnTo>
                  <a:pt x="7356632" y="0"/>
                </a:lnTo>
                <a:lnTo>
                  <a:pt x="7356632" y="1872597"/>
                </a:lnTo>
                <a:lnTo>
                  <a:pt x="0" y="18725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Freeform 3"/>
          <p:cNvSpPr/>
          <p:nvPr/>
        </p:nvSpPr>
        <p:spPr>
          <a:xfrm>
            <a:off x="3505200" y="1441097"/>
            <a:ext cx="13990092" cy="9284130"/>
          </a:xfrm>
          <a:custGeom>
            <a:avLst/>
            <a:gdLst/>
            <a:ahLst/>
            <a:cxnLst/>
            <a:rect l="l" t="t" r="r" b="b"/>
            <a:pathLst>
              <a:path w="13990092" h="9093630">
                <a:moveTo>
                  <a:pt x="0" y="0"/>
                </a:moveTo>
                <a:lnTo>
                  <a:pt x="13990091" y="0"/>
                </a:lnTo>
                <a:lnTo>
                  <a:pt x="13990091" y="9093630"/>
                </a:lnTo>
                <a:lnTo>
                  <a:pt x="0" y="90936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662" r="-4662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4" name="TextBox 4"/>
          <p:cNvSpPr txBox="1"/>
          <p:nvPr/>
        </p:nvSpPr>
        <p:spPr>
          <a:xfrm>
            <a:off x="5344137" y="233157"/>
            <a:ext cx="6633062" cy="1467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19"/>
              </a:lnSpc>
            </a:pPr>
            <a:r>
              <a:rPr lang="en-US" sz="3999" spc="199">
                <a:solidFill>
                  <a:srgbClr val="FFFFFF"/>
                </a:solidFill>
                <a:latin typeface="ABeeZee Bold"/>
              </a:rPr>
              <a:t>ATTENDANCE RATES</a:t>
            </a:r>
          </a:p>
          <a:p>
            <a:pPr algn="l">
              <a:lnSpc>
                <a:spcPts val="5919"/>
              </a:lnSpc>
            </a:pPr>
            <a:r>
              <a:rPr lang="en-US" sz="3999" spc="199">
                <a:solidFill>
                  <a:srgbClr val="FFFFFF"/>
                </a:solidFill>
                <a:latin typeface="ABeeZee Bold"/>
              </a:rPr>
              <a:t>FOR SPECIALIST CLINICS</a:t>
            </a:r>
          </a:p>
        </p:txBody>
      </p:sp>
      <p:sp>
        <p:nvSpPr>
          <p:cNvPr id="5" name="TextBox 5"/>
          <p:cNvSpPr txBox="1"/>
          <p:nvPr/>
        </p:nvSpPr>
        <p:spPr>
          <a:xfrm rot="362643">
            <a:off x="6129888" y="8449887"/>
            <a:ext cx="12775305" cy="628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0"/>
              </a:lnSpc>
            </a:pPr>
            <a:r>
              <a:rPr lang="en-US" sz="3500" spc="175" dirty="0">
                <a:solidFill>
                  <a:srgbClr val="FFFFFF"/>
                </a:solidFill>
                <a:latin typeface="ABeeZee Bold"/>
              </a:rPr>
              <a:t>    Derbarl Clinics          Other Health </a:t>
            </a:r>
            <a:r>
              <a:rPr lang="en-US" sz="3500" spc="175" dirty="0" err="1">
                <a:solidFill>
                  <a:srgbClr val="FFFFFF"/>
                </a:solidFill>
                <a:latin typeface="ABeeZee Bold"/>
              </a:rPr>
              <a:t>Svs</a:t>
            </a:r>
            <a:endParaRPr lang="en-US" sz="3500" spc="175" dirty="0">
              <a:solidFill>
                <a:srgbClr val="FFFFFF"/>
              </a:solidFill>
              <a:latin typeface="ABeeZee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1066800" y="-292754"/>
            <a:ext cx="8051750" cy="10579754"/>
          </a:xfrm>
          <a:custGeom>
            <a:avLst/>
            <a:gdLst/>
            <a:ahLst/>
            <a:cxnLst/>
            <a:rect l="l" t="t" r="r" b="b"/>
            <a:pathLst>
              <a:path w="9357702" h="12476936">
                <a:moveTo>
                  <a:pt x="0" y="0"/>
                </a:moveTo>
                <a:lnTo>
                  <a:pt x="9357702" y="0"/>
                </a:lnTo>
                <a:lnTo>
                  <a:pt x="9357702" y="12476936"/>
                </a:lnTo>
                <a:lnTo>
                  <a:pt x="0" y="124769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B0D2C1-4A19-4150-A0DA-3F85D73DD4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600" y="3314700"/>
            <a:ext cx="15773400" cy="652700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Montserrat" panose="020B0604020202020204" charset="0"/>
              </a:rPr>
              <a:t>WAPHA fund Hep C project 2019</a:t>
            </a:r>
          </a:p>
          <a:p>
            <a:pPr lvl="1"/>
            <a:r>
              <a:rPr lang="en-US" dirty="0">
                <a:latin typeface="Montserrat"/>
              </a:rPr>
              <a:t>NP and Dr Laki get involved</a:t>
            </a:r>
          </a:p>
          <a:p>
            <a:pPr lvl="1"/>
            <a:r>
              <a:rPr lang="en-US" dirty="0">
                <a:latin typeface="Montserrat" panose="020B0604020202020204" charset="0"/>
              </a:rPr>
              <a:t>Dr Richelle gets involved Nov 2019</a:t>
            </a:r>
          </a:p>
          <a:p>
            <a:pPr marL="457200" lvl="1" indent="0">
              <a:buNone/>
            </a:pPr>
            <a:endParaRPr lang="en-US" dirty="0">
              <a:latin typeface="Montserrat" panose="020B0604020202020204" charset="0"/>
            </a:endParaRPr>
          </a:p>
          <a:p>
            <a:r>
              <a:rPr lang="en-US" dirty="0">
                <a:latin typeface="Montserrat" panose="020B0604020202020204" charset="0"/>
              </a:rPr>
              <a:t>CQI working group formed 2020</a:t>
            </a:r>
          </a:p>
          <a:p>
            <a:pPr lvl="1"/>
            <a:r>
              <a:rPr lang="en-US" dirty="0">
                <a:latin typeface="Montserrat" panose="020B0604020202020204" charset="0"/>
              </a:rPr>
              <a:t>Registrars</a:t>
            </a:r>
          </a:p>
          <a:p>
            <a:pPr lvl="1"/>
            <a:r>
              <a:rPr lang="en-US" dirty="0">
                <a:latin typeface="Montserrat" panose="020B0604020202020204" charset="0"/>
              </a:rPr>
              <a:t>Nurses</a:t>
            </a:r>
          </a:p>
          <a:p>
            <a:pPr lvl="1"/>
            <a:r>
              <a:rPr lang="en-US" dirty="0">
                <a:latin typeface="Montserrat"/>
              </a:rPr>
              <a:t>Clinial Governance Manager</a:t>
            </a:r>
            <a:endParaRPr lang="en-US" dirty="0">
              <a:latin typeface="Montserrat" panose="020B0604020202020204" charset="0"/>
            </a:endParaRPr>
          </a:p>
          <a:p>
            <a:pPr lvl="1"/>
            <a:r>
              <a:rPr lang="en-US" dirty="0">
                <a:latin typeface="Montserrat" panose="020B0604020202020204" charset="0"/>
              </a:rPr>
              <a:t>Sexual Health Team</a:t>
            </a:r>
          </a:p>
          <a:p>
            <a:pPr lvl="1"/>
            <a:r>
              <a:rPr lang="en-US" dirty="0">
                <a:latin typeface="Montserrat" panose="020B0604020202020204" charset="0"/>
              </a:rPr>
              <a:t>AHPs</a:t>
            </a:r>
          </a:p>
          <a:p>
            <a:pPr marL="457200" lvl="1" indent="0">
              <a:buNone/>
            </a:pPr>
            <a:endParaRPr lang="en-US" dirty="0">
              <a:latin typeface="Montserrat" panose="020B0604020202020204" charset="0"/>
            </a:endParaRPr>
          </a:p>
          <a:p>
            <a:r>
              <a:rPr lang="en-US" dirty="0">
                <a:latin typeface="Montserrat" panose="020B0604020202020204" charset="0"/>
              </a:rPr>
              <a:t>Beyond the C funding 2021 and 2023</a:t>
            </a:r>
          </a:p>
          <a:p>
            <a:pPr lvl="1"/>
            <a:r>
              <a:rPr lang="en-US" dirty="0">
                <a:latin typeface="Montserrat" panose="020B0604020202020204" charset="0"/>
              </a:rPr>
              <a:t>ASHM and Gilead</a:t>
            </a:r>
          </a:p>
          <a:p>
            <a:pPr lvl="1"/>
            <a:endParaRPr lang="en-US" dirty="0">
              <a:latin typeface="Montserrat" panose="020B0604020202020204" charset="0"/>
            </a:endParaRPr>
          </a:p>
          <a:p>
            <a:r>
              <a:rPr lang="en-US" dirty="0">
                <a:latin typeface="Montserrat" panose="020B0604020202020204" charset="0"/>
              </a:rPr>
              <a:t>Current projects on the go: 29</a:t>
            </a:r>
          </a:p>
        </p:txBody>
      </p:sp>
      <p:sp>
        <p:nvSpPr>
          <p:cNvPr id="4" name="Freeform 41">
            <a:extLst>
              <a:ext uri="{FF2B5EF4-FFF2-40B4-BE49-F238E27FC236}">
                <a16:creationId xmlns:a16="http://schemas.microsoft.com/office/drawing/2014/main" id="{2A5DF4E2-7EC9-4A0B-BBBC-A9F4F77412E7}"/>
              </a:ext>
            </a:extLst>
          </p:cNvPr>
          <p:cNvSpPr/>
          <p:nvPr/>
        </p:nvSpPr>
        <p:spPr>
          <a:xfrm>
            <a:off x="10641227" y="3888703"/>
            <a:ext cx="6198920" cy="4563455"/>
          </a:xfrm>
          <a:custGeom>
            <a:avLst/>
            <a:gdLst/>
            <a:ahLst/>
            <a:cxnLst/>
            <a:rect l="l" t="t" r="r" b="b"/>
            <a:pathLst>
              <a:path w="4510164" h="3780861">
                <a:moveTo>
                  <a:pt x="0" y="0"/>
                </a:moveTo>
                <a:lnTo>
                  <a:pt x="4510164" y="0"/>
                </a:lnTo>
                <a:lnTo>
                  <a:pt x="4510164" y="3780861"/>
                </a:lnTo>
                <a:lnTo>
                  <a:pt x="0" y="37808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5ED5CDE2-D617-4483-B95B-5661E5D26DE8}"/>
              </a:ext>
            </a:extLst>
          </p:cNvPr>
          <p:cNvSpPr/>
          <p:nvPr/>
        </p:nvSpPr>
        <p:spPr>
          <a:xfrm>
            <a:off x="3835810" y="265343"/>
            <a:ext cx="9906000" cy="2744557"/>
          </a:xfrm>
          <a:custGeom>
            <a:avLst/>
            <a:gdLst/>
            <a:ahLst/>
            <a:cxnLst/>
            <a:rect l="l" t="t" r="r" b="b"/>
            <a:pathLst>
              <a:path w="5031103" h="1280644">
                <a:moveTo>
                  <a:pt x="0" y="0"/>
                </a:moveTo>
                <a:lnTo>
                  <a:pt x="5031103" y="0"/>
                </a:lnTo>
                <a:lnTo>
                  <a:pt x="5031103" y="1280644"/>
                </a:lnTo>
                <a:lnTo>
                  <a:pt x="0" y="1280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164A9B2E-86BC-44FF-811F-D277CBB63D8B}"/>
              </a:ext>
            </a:extLst>
          </p:cNvPr>
          <p:cNvSpPr txBox="1"/>
          <p:nvPr/>
        </p:nvSpPr>
        <p:spPr>
          <a:xfrm>
            <a:off x="5103188" y="-443407"/>
            <a:ext cx="7686654" cy="4082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9"/>
              </a:lnSpc>
            </a:pPr>
            <a:endParaRPr dirty="0"/>
          </a:p>
          <a:p>
            <a:pPr algn="ctr">
              <a:lnSpc>
                <a:spcPts val="8139"/>
              </a:lnSpc>
            </a:pPr>
            <a:r>
              <a:rPr lang="en-US" sz="5499" spc="274" dirty="0">
                <a:solidFill>
                  <a:srgbClr val="FFFFFF"/>
                </a:solidFill>
                <a:latin typeface="ABeeZee Bold"/>
              </a:rPr>
              <a:t>Derbarl’s evolving CQI journey</a:t>
            </a:r>
          </a:p>
          <a:p>
            <a:pPr algn="ctr">
              <a:lnSpc>
                <a:spcPts val="8139"/>
              </a:lnSpc>
            </a:pPr>
            <a:endParaRPr lang="en-US" sz="5499" spc="274" dirty="0">
              <a:solidFill>
                <a:srgbClr val="FFFFFF"/>
              </a:solidFill>
              <a:latin typeface="ABeeZee Bold"/>
            </a:endParaRPr>
          </a:p>
        </p:txBody>
      </p:sp>
    </p:spTree>
    <p:extLst>
      <p:ext uri="{BB962C8B-B14F-4D97-AF65-F5344CB8AC3E}">
        <p14:creationId xmlns:p14="http://schemas.microsoft.com/office/powerpoint/2010/main" val="16907602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4294967295"/>
          </p:nvPr>
        </p:nvSpPr>
        <p:spPr>
          <a:xfrm>
            <a:off x="0" y="2890838"/>
            <a:ext cx="14371638" cy="6854825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en-US" sz="4800" dirty="0">
              <a:solidFill>
                <a:srgbClr val="002060"/>
              </a:solidFill>
            </a:endParaRPr>
          </a:p>
          <a:p>
            <a:pPr>
              <a:buFontTx/>
              <a:buChar char="-"/>
            </a:pPr>
            <a:endParaRPr lang="en-AU" sz="4800" dirty="0">
              <a:solidFill>
                <a:srgbClr val="002060"/>
              </a:solidFill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B4286E9-EF4D-4199-8569-2828CCE6D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2" y="9272"/>
            <a:ext cx="369429" cy="738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AU" sz="36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9ECB0B-D7F5-4C03-A8DB-7B8A8BB5DE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2" y="10753470"/>
            <a:ext cx="369429" cy="738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AU" sz="36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42291F-A307-4217-A1B9-F433BF7846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5475"/>
          <a:stretch/>
        </p:blipFill>
        <p:spPr>
          <a:xfrm>
            <a:off x="646223" y="3518626"/>
            <a:ext cx="4907286" cy="55209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EFB965-DABB-48B2-8C37-823AB1A526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100" b="30375"/>
          <a:stretch/>
        </p:blipFill>
        <p:spPr>
          <a:xfrm>
            <a:off x="5791200" y="3543429"/>
            <a:ext cx="4957571" cy="55209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1DA990-F41A-40DB-97F4-1ED758EF94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9630" r="-4380"/>
          <a:stretch/>
        </p:blipFill>
        <p:spPr>
          <a:xfrm>
            <a:off x="10986462" y="3481123"/>
            <a:ext cx="5379170" cy="5558447"/>
          </a:xfrm>
          <a:prstGeom prst="rect">
            <a:avLst/>
          </a:prstGeom>
        </p:spPr>
      </p:pic>
      <p:sp>
        <p:nvSpPr>
          <p:cNvPr id="9" name="Freeform 3">
            <a:extLst>
              <a:ext uri="{FF2B5EF4-FFF2-40B4-BE49-F238E27FC236}">
                <a16:creationId xmlns:a16="http://schemas.microsoft.com/office/drawing/2014/main" id="{2BA7AD78-9025-446A-A2F3-B9D3B240B277}"/>
              </a:ext>
            </a:extLst>
          </p:cNvPr>
          <p:cNvSpPr/>
          <p:nvPr/>
        </p:nvSpPr>
        <p:spPr>
          <a:xfrm>
            <a:off x="3993515" y="374210"/>
            <a:ext cx="9906000" cy="2425623"/>
          </a:xfrm>
          <a:custGeom>
            <a:avLst/>
            <a:gdLst/>
            <a:ahLst/>
            <a:cxnLst/>
            <a:rect l="l" t="t" r="r" b="b"/>
            <a:pathLst>
              <a:path w="5031103" h="1280644">
                <a:moveTo>
                  <a:pt x="0" y="0"/>
                </a:moveTo>
                <a:lnTo>
                  <a:pt x="5031103" y="0"/>
                </a:lnTo>
                <a:lnTo>
                  <a:pt x="5031103" y="1280644"/>
                </a:lnTo>
                <a:lnTo>
                  <a:pt x="0" y="1280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4DBD60E9-F321-44C8-AA75-8486611DB40F}"/>
              </a:ext>
            </a:extLst>
          </p:cNvPr>
          <p:cNvSpPr txBox="1"/>
          <p:nvPr/>
        </p:nvSpPr>
        <p:spPr>
          <a:xfrm>
            <a:off x="5103188" y="-443407"/>
            <a:ext cx="7686654" cy="4082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9"/>
              </a:lnSpc>
            </a:pPr>
            <a:endParaRPr dirty="0"/>
          </a:p>
          <a:p>
            <a:pPr algn="ctr">
              <a:lnSpc>
                <a:spcPts val="8139"/>
              </a:lnSpc>
            </a:pPr>
            <a:r>
              <a:rPr lang="en-US" sz="5499" spc="274" dirty="0">
                <a:solidFill>
                  <a:srgbClr val="FFFFFF"/>
                </a:solidFill>
                <a:latin typeface="ABeeZee Bold"/>
              </a:rPr>
              <a:t>Ongoing CQI at Derbarl</a:t>
            </a:r>
          </a:p>
          <a:p>
            <a:pPr algn="ctr">
              <a:lnSpc>
                <a:spcPts val="8139"/>
              </a:lnSpc>
            </a:pPr>
            <a:endParaRPr lang="en-US" sz="5499" spc="274" dirty="0">
              <a:solidFill>
                <a:srgbClr val="FFFFFF"/>
              </a:solidFill>
              <a:latin typeface="ABeeZee Bold"/>
            </a:endParaRPr>
          </a:p>
        </p:txBody>
      </p:sp>
    </p:spTree>
    <p:extLst>
      <p:ext uri="{BB962C8B-B14F-4D97-AF65-F5344CB8AC3E}">
        <p14:creationId xmlns:p14="http://schemas.microsoft.com/office/powerpoint/2010/main" val="10300125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FC943-B865-4F7E-A66D-25D39F52D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0" y="2933700"/>
            <a:ext cx="15773400" cy="6805612"/>
          </a:xfrm>
        </p:spPr>
        <p:txBody>
          <a:bodyPr/>
          <a:lstStyle/>
          <a:p>
            <a:r>
              <a:rPr lang="en-US" dirty="0">
                <a:latin typeface="Montserrat" panose="020B0604020202020204" charset="0"/>
              </a:rPr>
              <a:t>What does CQI mean to DYHS</a:t>
            </a:r>
          </a:p>
          <a:p>
            <a:pPr lvl="1"/>
            <a:r>
              <a:rPr lang="en-US" dirty="0">
                <a:latin typeface="Montserrat" panose="020B0604020202020204" charset="0"/>
              </a:rPr>
              <a:t>Quality</a:t>
            </a:r>
          </a:p>
          <a:p>
            <a:pPr lvl="1"/>
            <a:r>
              <a:rPr lang="en-US" dirty="0">
                <a:latin typeface="Montserrat" panose="020B0604020202020204" charset="0"/>
              </a:rPr>
              <a:t>Safety</a:t>
            </a:r>
          </a:p>
          <a:p>
            <a:pPr lvl="1"/>
            <a:r>
              <a:rPr lang="en-US" dirty="0">
                <a:latin typeface="Montserrat" panose="020B0604020202020204" charset="0"/>
              </a:rPr>
              <a:t>Equity</a:t>
            </a:r>
          </a:p>
          <a:p>
            <a:endParaRPr lang="en-US" dirty="0">
              <a:latin typeface="Montserrat" panose="020B0604020202020204" charset="0"/>
            </a:endParaRPr>
          </a:p>
          <a:p>
            <a:r>
              <a:rPr lang="en-US" dirty="0">
                <a:latin typeface="Montserrat" panose="020B0604020202020204" charset="0"/>
              </a:rPr>
              <a:t>Why do we do it</a:t>
            </a:r>
          </a:p>
          <a:p>
            <a:pPr lvl="1"/>
            <a:r>
              <a:rPr lang="en-US" dirty="0">
                <a:latin typeface="Montserrat" panose="020B0604020202020204" charset="0"/>
              </a:rPr>
              <a:t>Admissions + death 3x higher</a:t>
            </a:r>
          </a:p>
          <a:p>
            <a:pPr lvl="1"/>
            <a:r>
              <a:rPr lang="en-US" dirty="0">
                <a:latin typeface="Montserrat" panose="020B0604020202020204" charset="0"/>
              </a:rPr>
              <a:t>Burden of disease 2.3x higher</a:t>
            </a:r>
          </a:p>
          <a:p>
            <a:pPr lvl="1"/>
            <a:r>
              <a:rPr lang="en-US" dirty="0">
                <a:latin typeface="Montserrat" panose="020B0604020202020204" charset="0"/>
              </a:rPr>
              <a:t>Closing the gap</a:t>
            </a:r>
          </a:p>
          <a:p>
            <a:endParaRPr lang="en-US" dirty="0">
              <a:latin typeface="Montserrat" panose="020B0604020202020204" charset="0"/>
            </a:endParaRPr>
          </a:p>
          <a:p>
            <a:r>
              <a:rPr lang="en-US" dirty="0">
                <a:latin typeface="Montserrat" panose="020B0604020202020204" charset="0"/>
              </a:rPr>
              <a:t>How is it funded?</a:t>
            </a:r>
          </a:p>
          <a:p>
            <a:pPr marL="0" indent="0">
              <a:buNone/>
            </a:pPr>
            <a:endParaRPr lang="en-US" dirty="0">
              <a:latin typeface="Montserrat" panose="020B0604020202020204" charset="0"/>
            </a:endParaRPr>
          </a:p>
          <a:p>
            <a:r>
              <a:rPr lang="en-US" dirty="0">
                <a:latin typeface="Montserrat" panose="020B0604020202020204" charset="0"/>
              </a:rPr>
              <a:t>Are there KPIs/measures involved</a:t>
            </a:r>
          </a:p>
          <a:p>
            <a:pPr lvl="1"/>
            <a:r>
              <a:rPr lang="en-US" dirty="0">
                <a:latin typeface="Montserrat" panose="020B0604020202020204" charset="0"/>
              </a:rPr>
              <a:t>National KPIs (26)</a:t>
            </a: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7780FF22-4613-4929-8B70-262648C58364}"/>
              </a:ext>
            </a:extLst>
          </p:cNvPr>
          <p:cNvSpPr/>
          <p:nvPr/>
        </p:nvSpPr>
        <p:spPr>
          <a:xfrm>
            <a:off x="3993515" y="374210"/>
            <a:ext cx="9906000" cy="1413777"/>
          </a:xfrm>
          <a:custGeom>
            <a:avLst/>
            <a:gdLst/>
            <a:ahLst/>
            <a:cxnLst/>
            <a:rect l="l" t="t" r="r" b="b"/>
            <a:pathLst>
              <a:path w="5031103" h="1280644">
                <a:moveTo>
                  <a:pt x="0" y="0"/>
                </a:moveTo>
                <a:lnTo>
                  <a:pt x="5031103" y="0"/>
                </a:lnTo>
                <a:lnTo>
                  <a:pt x="5031103" y="1280644"/>
                </a:lnTo>
                <a:lnTo>
                  <a:pt x="0" y="1280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90DD6CE4-3797-48A7-9A2C-3C12B28569D6}"/>
              </a:ext>
            </a:extLst>
          </p:cNvPr>
          <p:cNvSpPr txBox="1"/>
          <p:nvPr/>
        </p:nvSpPr>
        <p:spPr>
          <a:xfrm>
            <a:off x="5103188" y="-443407"/>
            <a:ext cx="7686654" cy="3044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9"/>
              </a:lnSpc>
            </a:pPr>
            <a:endParaRPr dirty="0"/>
          </a:p>
          <a:p>
            <a:pPr algn="ctr">
              <a:lnSpc>
                <a:spcPts val="8139"/>
              </a:lnSpc>
            </a:pPr>
            <a:r>
              <a:rPr lang="en-US" sz="5499" spc="274" dirty="0">
                <a:solidFill>
                  <a:srgbClr val="FFFFFF"/>
                </a:solidFill>
                <a:latin typeface="ABeeZee Bold"/>
              </a:rPr>
              <a:t>CQI at Derbarl</a:t>
            </a:r>
          </a:p>
          <a:p>
            <a:pPr algn="ctr">
              <a:lnSpc>
                <a:spcPts val="8139"/>
              </a:lnSpc>
            </a:pPr>
            <a:endParaRPr lang="en-US" sz="5499" spc="274" dirty="0">
              <a:solidFill>
                <a:srgbClr val="FFFFFF"/>
              </a:solidFill>
              <a:latin typeface="ABeeZee Bold"/>
            </a:endParaRPr>
          </a:p>
        </p:txBody>
      </p:sp>
      <p:pic>
        <p:nvPicPr>
          <p:cNvPr id="2" name="Picture 1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D29226ED-680C-F3E2-DF44-107072C8AC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6516" y="3324839"/>
            <a:ext cx="8062452" cy="5345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4283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close up of a branch&#10;&#10;Description automatically generated">
            <a:extLst>
              <a:ext uri="{FF2B5EF4-FFF2-40B4-BE49-F238E27FC236}">
                <a16:creationId xmlns:a16="http://schemas.microsoft.com/office/drawing/2014/main" id="{05E3EBCC-FF41-B10A-EE47-B608A59FED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-2266" y="30498"/>
            <a:ext cx="18287980" cy="1028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3384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CC7D8-1618-4020-BC98-840FB2AB09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2992371"/>
            <a:ext cx="15773400" cy="6527007"/>
          </a:xfrm>
        </p:spPr>
        <p:txBody>
          <a:bodyPr/>
          <a:lstStyle/>
          <a:p>
            <a:pPr marL="0" indent="0">
              <a:buNone/>
            </a:pPr>
            <a:r>
              <a:rPr lang="en-AU" sz="3600" b="1" dirty="0">
                <a:latin typeface="Montserrat" panose="020B0604020202020204" charset="0"/>
              </a:rPr>
              <a:t>Best practice</a:t>
            </a:r>
          </a:p>
          <a:p>
            <a:pPr marL="0" indent="0">
              <a:buNone/>
            </a:pPr>
            <a:endParaRPr lang="en-AU" sz="3600" dirty="0">
              <a:latin typeface="Montserrat" panose="020B0604020202020204" charset="0"/>
            </a:endParaRPr>
          </a:p>
          <a:p>
            <a:pPr marL="0" indent="0">
              <a:buNone/>
            </a:pPr>
            <a:r>
              <a:rPr lang="en-AU" sz="3600" b="1" dirty="0">
                <a:latin typeface="Montserrat" panose="020B0604020202020204" charset="0"/>
              </a:rPr>
              <a:t>Minimise clinical risk</a:t>
            </a:r>
          </a:p>
          <a:p>
            <a:pPr marL="0" indent="0">
              <a:buNone/>
            </a:pPr>
            <a:endParaRPr lang="en-AU" sz="3600" dirty="0">
              <a:latin typeface="Montserrat" panose="020B0604020202020204" charset="0"/>
            </a:endParaRPr>
          </a:p>
          <a:p>
            <a:pPr marL="0" indent="0">
              <a:buNone/>
            </a:pPr>
            <a:r>
              <a:rPr lang="en-AU" sz="3600" b="1" dirty="0">
                <a:latin typeface="Montserrat" panose="020B0604020202020204" charset="0"/>
              </a:rPr>
              <a:t>Capture data </a:t>
            </a:r>
          </a:p>
          <a:p>
            <a:pPr marL="0" indent="0">
              <a:buNone/>
            </a:pPr>
            <a:r>
              <a:rPr lang="en-AU" sz="3600" dirty="0">
                <a:latin typeface="Montserrat" panose="020B0604020202020204" charset="0"/>
              </a:rPr>
              <a:t> - Excellence of care to CTG</a:t>
            </a:r>
          </a:p>
          <a:p>
            <a:pPr marL="0" indent="0">
              <a:buNone/>
            </a:pPr>
            <a:r>
              <a:rPr lang="en-AU" sz="3600" dirty="0">
                <a:latin typeface="Montserrat" panose="020B0604020202020204" charset="0"/>
              </a:rPr>
              <a:t> - Improvement opportunities</a:t>
            </a:r>
          </a:p>
          <a:p>
            <a:pPr marL="0" indent="0">
              <a:buNone/>
            </a:pPr>
            <a:r>
              <a:rPr lang="en-AU" sz="3600" dirty="0">
                <a:latin typeface="Montserrat" panose="020B0604020202020204" charset="0"/>
              </a:rPr>
              <a:t> - Direct resources</a:t>
            </a:r>
          </a:p>
          <a:p>
            <a:pPr marL="0" indent="0">
              <a:buNone/>
            </a:pPr>
            <a:r>
              <a:rPr lang="en-AU" sz="3600" dirty="0">
                <a:latin typeface="Montserrat" panose="020B0604020202020204" charset="0"/>
              </a:rPr>
              <a:t> - Efficiency</a:t>
            </a:r>
          </a:p>
          <a:p>
            <a:pPr marL="0" indent="0">
              <a:buNone/>
            </a:pPr>
            <a:r>
              <a:rPr lang="en-AU" sz="3600" dirty="0">
                <a:latin typeface="Montserrat" panose="020B0604020202020204" charset="0"/>
              </a:rPr>
              <a:t> - Funding</a:t>
            </a:r>
          </a:p>
          <a:p>
            <a:pPr marL="0" indent="0">
              <a:buNone/>
            </a:pPr>
            <a:endParaRPr lang="en-AU" dirty="0">
              <a:latin typeface="Montserrat" panose="020B060402020202020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3058172-2CEA-43FF-82F4-35F930C839AF}"/>
              </a:ext>
            </a:extLst>
          </p:cNvPr>
          <p:cNvGrpSpPr/>
          <p:nvPr/>
        </p:nvGrpSpPr>
        <p:grpSpPr>
          <a:xfrm>
            <a:off x="7374737" y="2465454"/>
            <a:ext cx="10210800" cy="7072974"/>
            <a:chOff x="6494172" y="2736447"/>
            <a:chExt cx="8128000" cy="5418667"/>
          </a:xfrm>
        </p:grpSpPr>
        <p:graphicFrame>
          <p:nvGraphicFramePr>
            <p:cNvPr id="5" name="Diagram 4">
              <a:extLst>
                <a:ext uri="{FF2B5EF4-FFF2-40B4-BE49-F238E27FC236}">
                  <a16:creationId xmlns:a16="http://schemas.microsoft.com/office/drawing/2014/main" id="{741C7C13-0270-44F1-9FEC-002B5D6EABF4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202211883"/>
                </p:ext>
              </p:extLst>
            </p:nvPr>
          </p:nvGraphicFramePr>
          <p:xfrm>
            <a:off x="6494172" y="2736447"/>
            <a:ext cx="8128000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7" name="TextBox 9">
              <a:extLst>
                <a:ext uri="{FF2B5EF4-FFF2-40B4-BE49-F238E27FC236}">
                  <a16:creationId xmlns:a16="http://schemas.microsoft.com/office/drawing/2014/main" id="{F0BD994C-114F-4686-A5CA-11F491A01DFF}"/>
                </a:ext>
              </a:extLst>
            </p:cNvPr>
            <p:cNvSpPr txBox="1"/>
            <p:nvPr/>
          </p:nvSpPr>
          <p:spPr>
            <a:xfrm>
              <a:off x="10012262" y="6153979"/>
              <a:ext cx="185609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AU" sz="4400" dirty="0">
                  <a:solidFill>
                    <a:schemeClr val="bg1"/>
                  </a:solidFill>
                </a:rPr>
                <a:t>Staff</a:t>
              </a:r>
            </a:p>
          </p:txBody>
        </p:sp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1621F7DD-FF96-48A8-A9FB-8F116F9632C1}"/>
                </a:ext>
              </a:extLst>
            </p:cNvPr>
            <p:cNvSpPr txBox="1"/>
            <p:nvPr/>
          </p:nvSpPr>
          <p:spPr>
            <a:xfrm>
              <a:off x="10012262" y="7371078"/>
              <a:ext cx="185609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AU" sz="4400" dirty="0">
                  <a:solidFill>
                    <a:schemeClr val="bg1"/>
                  </a:solidFill>
                </a:rPr>
                <a:t>DYHS</a:t>
              </a:r>
            </a:p>
          </p:txBody>
        </p:sp>
      </p:grpSp>
      <p:sp>
        <p:nvSpPr>
          <p:cNvPr id="10" name="Freeform 3">
            <a:extLst>
              <a:ext uri="{FF2B5EF4-FFF2-40B4-BE49-F238E27FC236}">
                <a16:creationId xmlns:a16="http://schemas.microsoft.com/office/drawing/2014/main" id="{5F603B29-D97F-4A75-92D2-58CFFB014029}"/>
              </a:ext>
            </a:extLst>
          </p:cNvPr>
          <p:cNvSpPr/>
          <p:nvPr/>
        </p:nvSpPr>
        <p:spPr>
          <a:xfrm>
            <a:off x="3993515" y="374210"/>
            <a:ext cx="9906000" cy="1413777"/>
          </a:xfrm>
          <a:custGeom>
            <a:avLst/>
            <a:gdLst/>
            <a:ahLst/>
            <a:cxnLst/>
            <a:rect l="l" t="t" r="r" b="b"/>
            <a:pathLst>
              <a:path w="5031103" h="1280644">
                <a:moveTo>
                  <a:pt x="0" y="0"/>
                </a:moveTo>
                <a:lnTo>
                  <a:pt x="5031103" y="0"/>
                </a:lnTo>
                <a:lnTo>
                  <a:pt x="5031103" y="1280644"/>
                </a:lnTo>
                <a:lnTo>
                  <a:pt x="0" y="12806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59C67D14-BE58-45EF-B1E8-746E66517DC9}"/>
              </a:ext>
            </a:extLst>
          </p:cNvPr>
          <p:cNvSpPr txBox="1"/>
          <p:nvPr/>
        </p:nvSpPr>
        <p:spPr>
          <a:xfrm>
            <a:off x="5103188" y="-443407"/>
            <a:ext cx="7686654" cy="3044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9"/>
              </a:lnSpc>
            </a:pPr>
            <a:endParaRPr dirty="0"/>
          </a:p>
          <a:p>
            <a:pPr algn="ctr">
              <a:lnSpc>
                <a:spcPts val="8139"/>
              </a:lnSpc>
            </a:pPr>
            <a:r>
              <a:rPr lang="en-US" sz="5499" spc="274" dirty="0">
                <a:solidFill>
                  <a:srgbClr val="FFFFFF"/>
                </a:solidFill>
                <a:latin typeface="ABeeZee Bold"/>
              </a:rPr>
              <a:t>CQI – Why?</a:t>
            </a:r>
          </a:p>
          <a:p>
            <a:pPr algn="ctr">
              <a:lnSpc>
                <a:spcPts val="8139"/>
              </a:lnSpc>
            </a:pPr>
            <a:endParaRPr lang="en-US" sz="5499" spc="274" dirty="0">
              <a:solidFill>
                <a:srgbClr val="FFFFFF"/>
              </a:solidFill>
              <a:latin typeface="ABeeZee Bold"/>
            </a:endParaRPr>
          </a:p>
        </p:txBody>
      </p:sp>
    </p:spTree>
    <p:extLst>
      <p:ext uri="{BB962C8B-B14F-4D97-AF65-F5344CB8AC3E}">
        <p14:creationId xmlns:p14="http://schemas.microsoft.com/office/powerpoint/2010/main" val="42777676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96EC8E-4E27-4F5C-89F3-8E75BF7AD0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Montserrat" panose="020B0604020202020204" charset="0"/>
              </a:rPr>
              <a:t>Financial vs Patient Outcomes</a:t>
            </a:r>
          </a:p>
          <a:p>
            <a:pPr lvl="1"/>
            <a:r>
              <a:rPr lang="en-US" dirty="0">
                <a:latin typeface="Montserrat" panose="020B0604020202020204" charset="0"/>
              </a:rPr>
              <a:t>How are the two linked?</a:t>
            </a:r>
          </a:p>
          <a:p>
            <a:pPr lvl="1"/>
            <a:r>
              <a:rPr lang="en-US" dirty="0">
                <a:latin typeface="Montserrat" panose="020B0604020202020204" charset="0"/>
              </a:rPr>
              <a:t>Making money vs saving money vs protecting future interests vs reducing risk</a:t>
            </a:r>
            <a:endParaRPr lang="en-AU" dirty="0">
              <a:latin typeface="Montserrat" panose="020B060402020202020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B7A2E5-8BD7-4835-9C2F-067549ACDE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850" y="4838700"/>
            <a:ext cx="15354300" cy="3871492"/>
          </a:xfrm>
          <a:prstGeom prst="rect">
            <a:avLst/>
          </a:prstGeom>
        </p:spPr>
      </p:pic>
      <p:sp>
        <p:nvSpPr>
          <p:cNvPr id="7" name="Freeform 3">
            <a:extLst>
              <a:ext uri="{FF2B5EF4-FFF2-40B4-BE49-F238E27FC236}">
                <a16:creationId xmlns:a16="http://schemas.microsoft.com/office/drawing/2014/main" id="{FBF6FA84-0B0C-448F-AB3B-F9CE8BCE8FED}"/>
              </a:ext>
            </a:extLst>
          </p:cNvPr>
          <p:cNvSpPr/>
          <p:nvPr/>
        </p:nvSpPr>
        <p:spPr>
          <a:xfrm>
            <a:off x="3993515" y="374210"/>
            <a:ext cx="9906000" cy="1413777"/>
          </a:xfrm>
          <a:custGeom>
            <a:avLst/>
            <a:gdLst/>
            <a:ahLst/>
            <a:cxnLst/>
            <a:rect l="l" t="t" r="r" b="b"/>
            <a:pathLst>
              <a:path w="5031103" h="1280644">
                <a:moveTo>
                  <a:pt x="0" y="0"/>
                </a:moveTo>
                <a:lnTo>
                  <a:pt x="5031103" y="0"/>
                </a:lnTo>
                <a:lnTo>
                  <a:pt x="5031103" y="1280644"/>
                </a:lnTo>
                <a:lnTo>
                  <a:pt x="0" y="1280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75E2543A-AFAE-40A4-93C2-89F10D942B59}"/>
              </a:ext>
            </a:extLst>
          </p:cNvPr>
          <p:cNvSpPr txBox="1"/>
          <p:nvPr/>
        </p:nvSpPr>
        <p:spPr>
          <a:xfrm>
            <a:off x="5103188" y="-443407"/>
            <a:ext cx="7686654" cy="3044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9"/>
              </a:lnSpc>
            </a:pPr>
            <a:endParaRPr dirty="0"/>
          </a:p>
          <a:p>
            <a:pPr algn="ctr">
              <a:lnSpc>
                <a:spcPts val="8139"/>
              </a:lnSpc>
            </a:pPr>
            <a:r>
              <a:rPr lang="en-US" sz="5499" spc="274" dirty="0">
                <a:solidFill>
                  <a:srgbClr val="FFFFFF"/>
                </a:solidFill>
                <a:latin typeface="ABeeZee Bold"/>
              </a:rPr>
              <a:t>CQI – Why?</a:t>
            </a:r>
          </a:p>
          <a:p>
            <a:pPr algn="ctr">
              <a:lnSpc>
                <a:spcPts val="8139"/>
              </a:lnSpc>
            </a:pPr>
            <a:endParaRPr lang="en-US" sz="5499" spc="274" dirty="0">
              <a:solidFill>
                <a:srgbClr val="FFFFFF"/>
              </a:solidFill>
              <a:latin typeface="ABeeZee Bold"/>
            </a:endParaRPr>
          </a:p>
        </p:txBody>
      </p:sp>
    </p:spTree>
    <p:extLst>
      <p:ext uri="{BB962C8B-B14F-4D97-AF65-F5344CB8AC3E}">
        <p14:creationId xmlns:p14="http://schemas.microsoft.com/office/powerpoint/2010/main" val="6904496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1A7CA1A9-5370-426A-8166-CEA9DD4306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3533603"/>
              </p:ext>
            </p:extLst>
          </p:nvPr>
        </p:nvGraphicFramePr>
        <p:xfrm>
          <a:off x="2850515" y="1784790"/>
          <a:ext cx="12192000" cy="81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Freeform 3">
            <a:extLst>
              <a:ext uri="{FF2B5EF4-FFF2-40B4-BE49-F238E27FC236}">
                <a16:creationId xmlns:a16="http://schemas.microsoft.com/office/drawing/2014/main" id="{CC541857-ADD4-490A-97D6-D9F42711A29A}"/>
              </a:ext>
            </a:extLst>
          </p:cNvPr>
          <p:cNvSpPr/>
          <p:nvPr/>
        </p:nvSpPr>
        <p:spPr>
          <a:xfrm>
            <a:off x="3993515" y="374210"/>
            <a:ext cx="9906000" cy="1413777"/>
          </a:xfrm>
          <a:custGeom>
            <a:avLst/>
            <a:gdLst/>
            <a:ahLst/>
            <a:cxnLst/>
            <a:rect l="l" t="t" r="r" b="b"/>
            <a:pathLst>
              <a:path w="5031103" h="1280644">
                <a:moveTo>
                  <a:pt x="0" y="0"/>
                </a:moveTo>
                <a:lnTo>
                  <a:pt x="5031103" y="0"/>
                </a:lnTo>
                <a:lnTo>
                  <a:pt x="5031103" y="1280644"/>
                </a:lnTo>
                <a:lnTo>
                  <a:pt x="0" y="12806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6B9969F2-3749-42C1-94B4-AFDDD69DA49A}"/>
              </a:ext>
            </a:extLst>
          </p:cNvPr>
          <p:cNvSpPr txBox="1"/>
          <p:nvPr/>
        </p:nvSpPr>
        <p:spPr>
          <a:xfrm>
            <a:off x="5103188" y="-443407"/>
            <a:ext cx="7686654" cy="3044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9"/>
              </a:lnSpc>
            </a:pPr>
            <a:endParaRPr dirty="0"/>
          </a:p>
          <a:p>
            <a:pPr algn="ctr">
              <a:lnSpc>
                <a:spcPts val="8139"/>
              </a:lnSpc>
            </a:pPr>
            <a:r>
              <a:rPr lang="en-US" sz="5499" spc="274" dirty="0">
                <a:solidFill>
                  <a:srgbClr val="FFFFFF"/>
                </a:solidFill>
                <a:latin typeface="ABeeZee Bold"/>
              </a:rPr>
              <a:t>CQI – Supports</a:t>
            </a:r>
          </a:p>
          <a:p>
            <a:pPr algn="ctr">
              <a:lnSpc>
                <a:spcPts val="8139"/>
              </a:lnSpc>
            </a:pPr>
            <a:endParaRPr lang="en-US" sz="5499" spc="274" dirty="0">
              <a:solidFill>
                <a:srgbClr val="FFFFFF"/>
              </a:solidFill>
              <a:latin typeface="ABeeZee Bold"/>
            </a:endParaRPr>
          </a:p>
        </p:txBody>
      </p:sp>
    </p:spTree>
    <p:extLst>
      <p:ext uri="{BB962C8B-B14F-4D97-AF65-F5344CB8AC3E}">
        <p14:creationId xmlns:p14="http://schemas.microsoft.com/office/powerpoint/2010/main" val="8393497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2DEFE29-EA59-4BC7-94D2-2CFD37D1E417}"/>
              </a:ext>
            </a:extLst>
          </p:cNvPr>
          <p:cNvSpPr txBox="1"/>
          <p:nvPr/>
        </p:nvSpPr>
        <p:spPr>
          <a:xfrm>
            <a:off x="4267200" y="2324100"/>
            <a:ext cx="9067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chemeClr val="bg1"/>
                </a:solidFill>
                <a:latin typeface="Montserrat" panose="020B0604020202020204" charset="0"/>
              </a:rPr>
              <a:t>Continuous</a:t>
            </a:r>
          </a:p>
          <a:p>
            <a:pPr algn="ctr"/>
            <a:r>
              <a:rPr lang="en-US" sz="9600" dirty="0" err="1">
                <a:solidFill>
                  <a:schemeClr val="bg1"/>
                </a:solidFill>
                <a:latin typeface="Montserrat" panose="020B0604020202020204" charset="0"/>
              </a:rPr>
              <a:t>Kwobidak</a:t>
            </a:r>
            <a:endParaRPr lang="en-US" sz="9600" dirty="0">
              <a:solidFill>
                <a:schemeClr val="bg1"/>
              </a:solidFill>
              <a:latin typeface="Montserrat" panose="020B0604020202020204" charset="0"/>
            </a:endParaRPr>
          </a:p>
          <a:p>
            <a:pPr algn="ctr"/>
            <a:r>
              <a:rPr lang="en-US" sz="9600" dirty="0">
                <a:solidFill>
                  <a:schemeClr val="bg1"/>
                </a:solidFill>
                <a:latin typeface="Montserrat" panose="020B0604020202020204" charset="0"/>
              </a:rPr>
              <a:t>Improvement</a:t>
            </a:r>
            <a:endParaRPr lang="en-AU" sz="9600" dirty="0">
              <a:solidFill>
                <a:schemeClr val="bg1"/>
              </a:solidFill>
              <a:latin typeface="Montserrat" panose="020B060402020202020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970E46-A5A4-42FB-8E38-CC1A10F969C2}"/>
              </a:ext>
            </a:extLst>
          </p:cNvPr>
          <p:cNvSpPr txBox="1"/>
          <p:nvPr/>
        </p:nvSpPr>
        <p:spPr>
          <a:xfrm>
            <a:off x="3695700" y="7132016"/>
            <a:ext cx="1021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Montserrat" panose="020B0604020202020204" charset="0"/>
              </a:rPr>
              <a:t>Kwobidak</a:t>
            </a:r>
            <a:r>
              <a:rPr lang="en-US" sz="2800" dirty="0">
                <a:solidFill>
                  <a:schemeClr val="bg1"/>
                </a:solidFill>
                <a:latin typeface="Montserrat" panose="020B0604020202020204" charset="0"/>
              </a:rPr>
              <a:t>/</a:t>
            </a:r>
            <a:r>
              <a:rPr lang="en-US" sz="2800" dirty="0" err="1">
                <a:solidFill>
                  <a:schemeClr val="bg1"/>
                </a:solidFill>
                <a:latin typeface="Montserrat" panose="020B0604020202020204" charset="0"/>
              </a:rPr>
              <a:t>Kowbardak</a:t>
            </a:r>
            <a:r>
              <a:rPr lang="en-US" sz="2800" dirty="0">
                <a:solidFill>
                  <a:schemeClr val="bg1"/>
                </a:solidFill>
                <a:latin typeface="Montserrat" panose="020B0604020202020204" charset="0"/>
              </a:rPr>
              <a:t>: </a:t>
            </a:r>
            <a:r>
              <a:rPr lang="en-US" sz="2800" dirty="0" err="1">
                <a:solidFill>
                  <a:schemeClr val="bg1"/>
                </a:solidFill>
                <a:latin typeface="Montserrat" panose="020B0604020202020204" charset="0"/>
              </a:rPr>
              <a:t>Noongar</a:t>
            </a:r>
            <a:r>
              <a:rPr lang="en-US" sz="2800" dirty="0">
                <a:solidFill>
                  <a:schemeClr val="bg1"/>
                </a:solidFill>
                <a:latin typeface="Montserrat" panose="020B0604020202020204" charset="0"/>
              </a:rPr>
              <a:t>, adj; Pretty or Beautiful</a:t>
            </a:r>
            <a:endParaRPr lang="en-AU" sz="2800" dirty="0">
              <a:solidFill>
                <a:schemeClr val="bg1"/>
              </a:solidFill>
              <a:latin typeface="Montserrat" panose="020B060402020202020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AB3DF54-B54B-42AA-A283-4FAB61158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8462057"/>
            <a:ext cx="14173200" cy="141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8591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FC943-B865-4F7E-A66D-25D39F52D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3212305"/>
            <a:ext cx="15773400" cy="6527007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Montserrat" panose="020B0604020202020204" charset="0"/>
              </a:rPr>
              <a:t>CQI is currently embedded into DYHS</a:t>
            </a:r>
          </a:p>
          <a:p>
            <a:pPr lvl="1"/>
            <a:r>
              <a:rPr lang="en-US" dirty="0">
                <a:latin typeface="Montserrat" panose="020B0604020202020204" charset="0"/>
              </a:rPr>
              <a:t>On a clinical level</a:t>
            </a:r>
          </a:p>
          <a:p>
            <a:pPr lvl="1"/>
            <a:r>
              <a:rPr lang="en-US" dirty="0">
                <a:latin typeface="Montserrat" panose="020B0604020202020204" charset="0"/>
              </a:rPr>
              <a:t>On an organizational level</a:t>
            </a:r>
          </a:p>
          <a:p>
            <a:pPr marL="0" indent="0">
              <a:buNone/>
            </a:pPr>
            <a:endParaRPr lang="en-US" dirty="0">
              <a:latin typeface="Montserrat" panose="020B0604020202020204" charset="0"/>
            </a:endParaRPr>
          </a:p>
          <a:p>
            <a:r>
              <a:rPr lang="en-US" dirty="0">
                <a:latin typeface="Montserrat" panose="020B0604020202020204" charset="0"/>
              </a:rPr>
              <a:t>Plans for future change? </a:t>
            </a:r>
          </a:p>
          <a:p>
            <a:pPr lvl="1"/>
            <a:r>
              <a:rPr lang="en-US" dirty="0">
                <a:latin typeface="Montserrat" panose="020B0604020202020204" charset="0"/>
              </a:rPr>
              <a:t>Growth will depend on </a:t>
            </a:r>
            <a:r>
              <a:rPr lang="en-US" dirty="0" err="1">
                <a:latin typeface="Montserrat" panose="020B0604020202020204" charset="0"/>
              </a:rPr>
              <a:t>Communicare</a:t>
            </a:r>
            <a:r>
              <a:rPr lang="en-US" dirty="0">
                <a:latin typeface="Montserrat" panose="020B0604020202020204" charset="0"/>
              </a:rPr>
              <a:t> and Clinical Items</a:t>
            </a:r>
          </a:p>
          <a:p>
            <a:pPr lvl="1"/>
            <a:r>
              <a:rPr lang="en-US" dirty="0">
                <a:latin typeface="Montserrat" panose="020B0604020202020204" charset="0"/>
              </a:rPr>
              <a:t>Central CQI Library</a:t>
            </a:r>
          </a:p>
          <a:p>
            <a:pPr lvl="1"/>
            <a:r>
              <a:rPr lang="en-US" dirty="0">
                <a:latin typeface="Montserrat" panose="020B0604020202020204" charset="0"/>
              </a:rPr>
              <a:t>Resources</a:t>
            </a:r>
            <a:endParaRPr lang="en-AU" dirty="0">
              <a:latin typeface="Montserrat" panose="020B060402020202020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285F3A-589B-44C5-8176-1911DBF7D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8498" y="2747964"/>
            <a:ext cx="2748060" cy="3436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7E4F7F-FD21-4B6F-9BA0-8E4EF77E76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12800" y="-1598491"/>
            <a:ext cx="5096586" cy="48107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31CB3E-DC47-4BB0-A3D8-8AD4194E29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15414" y="-5610109"/>
            <a:ext cx="5029902" cy="28674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92FCD8-5C23-4AFC-A0B3-4F75D95923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99861" y="-502855"/>
            <a:ext cx="2676899" cy="29626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CEE0D5-0C75-41A5-A6C5-6DBDF727BA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3400" y="6481247"/>
            <a:ext cx="7547753" cy="3505200"/>
          </a:xfrm>
          <a:prstGeom prst="rect">
            <a:avLst/>
          </a:prstGeom>
        </p:spPr>
      </p:pic>
      <p:sp>
        <p:nvSpPr>
          <p:cNvPr id="20" name="Freeform 3">
            <a:extLst>
              <a:ext uri="{FF2B5EF4-FFF2-40B4-BE49-F238E27FC236}">
                <a16:creationId xmlns:a16="http://schemas.microsoft.com/office/drawing/2014/main" id="{FD43E745-8DC8-41B0-A06A-F2857DCCD287}"/>
              </a:ext>
            </a:extLst>
          </p:cNvPr>
          <p:cNvSpPr/>
          <p:nvPr/>
        </p:nvSpPr>
        <p:spPr>
          <a:xfrm>
            <a:off x="3993515" y="374210"/>
            <a:ext cx="9906000" cy="1413777"/>
          </a:xfrm>
          <a:custGeom>
            <a:avLst/>
            <a:gdLst/>
            <a:ahLst/>
            <a:cxnLst/>
            <a:rect l="l" t="t" r="r" b="b"/>
            <a:pathLst>
              <a:path w="5031103" h="1280644">
                <a:moveTo>
                  <a:pt x="0" y="0"/>
                </a:moveTo>
                <a:lnTo>
                  <a:pt x="5031103" y="0"/>
                </a:lnTo>
                <a:lnTo>
                  <a:pt x="5031103" y="1280644"/>
                </a:lnTo>
                <a:lnTo>
                  <a:pt x="0" y="12806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1" name="TextBox 11">
            <a:extLst>
              <a:ext uri="{FF2B5EF4-FFF2-40B4-BE49-F238E27FC236}">
                <a16:creationId xmlns:a16="http://schemas.microsoft.com/office/drawing/2014/main" id="{F0EDDAF1-59C9-4CE8-A326-D2C26F3A57AD}"/>
              </a:ext>
            </a:extLst>
          </p:cNvPr>
          <p:cNvSpPr txBox="1"/>
          <p:nvPr/>
        </p:nvSpPr>
        <p:spPr>
          <a:xfrm>
            <a:off x="5103188" y="-443407"/>
            <a:ext cx="7686654" cy="3044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9"/>
              </a:lnSpc>
            </a:pPr>
            <a:endParaRPr dirty="0"/>
          </a:p>
          <a:p>
            <a:pPr algn="ctr">
              <a:lnSpc>
                <a:spcPts val="8139"/>
              </a:lnSpc>
            </a:pPr>
            <a:r>
              <a:rPr lang="en-US" sz="5499" spc="274" dirty="0">
                <a:solidFill>
                  <a:srgbClr val="FFFFFF"/>
                </a:solidFill>
                <a:latin typeface="ABeeZee Bold"/>
              </a:rPr>
              <a:t>CQI at Derbarl</a:t>
            </a:r>
          </a:p>
          <a:p>
            <a:pPr algn="ctr">
              <a:lnSpc>
                <a:spcPts val="8139"/>
              </a:lnSpc>
            </a:pPr>
            <a:endParaRPr lang="en-US" sz="5499" spc="274" dirty="0">
              <a:solidFill>
                <a:srgbClr val="FFFFFF"/>
              </a:solidFill>
              <a:latin typeface="ABeeZee Bold"/>
            </a:endParaRPr>
          </a:p>
        </p:txBody>
      </p:sp>
      <p:pic>
        <p:nvPicPr>
          <p:cNvPr id="22" name="Picture 21" descr="A person standing at a podium&#10;&#10;Description automatically generated">
            <a:extLst>
              <a:ext uri="{FF2B5EF4-FFF2-40B4-BE49-F238E27FC236}">
                <a16:creationId xmlns:a16="http://schemas.microsoft.com/office/drawing/2014/main" id="{2D70295D-21A1-AEC9-AE27-DE670DACC17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25544" r="71847" b="-200"/>
          <a:stretch/>
        </p:blipFill>
        <p:spPr>
          <a:xfrm>
            <a:off x="14683946" y="2748194"/>
            <a:ext cx="2334589" cy="342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4658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246D9-4A44-4599-BC82-B08769DFAD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0" y="2857500"/>
            <a:ext cx="15773400" cy="652700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latin typeface="Montserrat" panose="020B0604020202020204" charset="0"/>
              </a:rPr>
              <a:t>How is this document guiding CQI at DYHS?</a:t>
            </a:r>
          </a:p>
          <a:p>
            <a:pPr marL="0" indent="0">
              <a:buNone/>
            </a:pPr>
            <a:endParaRPr lang="en-US" dirty="0">
              <a:latin typeface="Montserrat" panose="020B0604020202020204" charset="0"/>
            </a:endParaRPr>
          </a:p>
          <a:p>
            <a:pPr marL="0" indent="0">
              <a:buNone/>
            </a:pPr>
            <a:r>
              <a:rPr lang="en-US" dirty="0">
                <a:latin typeface="Montserrat" panose="020B0604020202020204" charset="0"/>
              </a:rPr>
              <a:t>Aims: </a:t>
            </a:r>
          </a:p>
          <a:p>
            <a:pPr marL="457200" lvl="1" indent="0">
              <a:buNone/>
            </a:pPr>
            <a:r>
              <a:rPr lang="en-US" dirty="0">
                <a:latin typeface="Montserrat" panose="020B0604020202020204" charset="0"/>
              </a:rPr>
              <a:t>Close the gap in ATSI life expectancy by 2031</a:t>
            </a:r>
          </a:p>
          <a:p>
            <a:pPr marL="457200" lvl="1" indent="0">
              <a:buNone/>
            </a:pPr>
            <a:r>
              <a:rPr lang="en-US" dirty="0">
                <a:latin typeface="Montserrat" panose="020B0604020202020204" charset="0"/>
              </a:rPr>
              <a:t>Halve the gap in mortality rates of children &lt;5 years by 2028</a:t>
            </a:r>
            <a:endParaRPr lang="en-AU" dirty="0">
              <a:latin typeface="Montserrat" panose="020B0604020202020204" charset="0"/>
            </a:endParaRPr>
          </a:p>
          <a:p>
            <a:pPr marL="0" indent="0">
              <a:buNone/>
            </a:pPr>
            <a:endParaRPr lang="en-US" dirty="0">
              <a:latin typeface="Montserrat" panose="020B0604020202020204" charset="0"/>
            </a:endParaRPr>
          </a:p>
          <a:p>
            <a:pPr marL="0" indent="0">
              <a:buNone/>
            </a:pPr>
            <a:endParaRPr lang="en-US" dirty="0">
              <a:latin typeface="Montserrat" panose="020B0604020202020204" charset="0"/>
            </a:endParaRPr>
          </a:p>
          <a:p>
            <a:pPr marL="0" indent="0">
              <a:buNone/>
            </a:pPr>
            <a:r>
              <a:rPr lang="en-US" dirty="0">
                <a:latin typeface="Montserrat" panose="020B0604020202020204" charset="0"/>
              </a:rPr>
              <a:t>Why is this document important or relevant?</a:t>
            </a:r>
          </a:p>
          <a:p>
            <a:endParaRPr lang="en-US" dirty="0">
              <a:latin typeface="Montserrat" panose="020B0604020202020204" charset="0"/>
            </a:endParaRPr>
          </a:p>
          <a:p>
            <a:pPr marL="0" indent="0">
              <a:buNone/>
            </a:pPr>
            <a:r>
              <a:rPr lang="en-US" dirty="0">
                <a:latin typeface="Montserrat" panose="020B0604020202020204" charset="0"/>
              </a:rPr>
              <a:t>Case Studies: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Montserrat" panose="020B0604020202020204" charset="0"/>
              </a:rPr>
              <a:t>VACCHO Webinar – dashboard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Montserrat" panose="020B0604020202020204" charset="0"/>
              </a:rPr>
              <a:t>AHMRC – smoking brief intervention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Montserrat" panose="020B0604020202020204" charset="0"/>
              </a:rPr>
              <a:t>Immunisation Rates in 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Montserrat" panose="020B0604020202020204" charset="0"/>
              </a:rPr>
              <a:t>NKPI Support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Montserrat" panose="020B0604020202020204" charset="0"/>
              </a:rPr>
              <a:t>Board issue at Danila Dilba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Montserrat" panose="020B0604020202020204" charset="0"/>
              </a:rPr>
              <a:t>Child Ear health</a:t>
            </a:r>
          </a:p>
          <a:p>
            <a:endParaRPr lang="en-AU" dirty="0">
              <a:latin typeface="Montserrat" panose="020B060402020202020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BF1950-D761-4399-A767-E3723C445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3800" y="2631463"/>
            <a:ext cx="4191585" cy="5925377"/>
          </a:xfrm>
          <a:prstGeom prst="rect">
            <a:avLst/>
          </a:prstGeom>
        </p:spPr>
      </p:pic>
      <p:sp>
        <p:nvSpPr>
          <p:cNvPr id="7" name="Freeform 3">
            <a:extLst>
              <a:ext uri="{FF2B5EF4-FFF2-40B4-BE49-F238E27FC236}">
                <a16:creationId xmlns:a16="http://schemas.microsoft.com/office/drawing/2014/main" id="{536CC54E-3EBA-409A-8C52-B0351655E844}"/>
              </a:ext>
            </a:extLst>
          </p:cNvPr>
          <p:cNvSpPr/>
          <p:nvPr/>
        </p:nvSpPr>
        <p:spPr>
          <a:xfrm>
            <a:off x="3993515" y="374210"/>
            <a:ext cx="9906000" cy="1413777"/>
          </a:xfrm>
          <a:custGeom>
            <a:avLst/>
            <a:gdLst/>
            <a:ahLst/>
            <a:cxnLst/>
            <a:rect l="l" t="t" r="r" b="b"/>
            <a:pathLst>
              <a:path w="5031103" h="1280644">
                <a:moveTo>
                  <a:pt x="0" y="0"/>
                </a:moveTo>
                <a:lnTo>
                  <a:pt x="5031103" y="0"/>
                </a:lnTo>
                <a:lnTo>
                  <a:pt x="5031103" y="1280644"/>
                </a:lnTo>
                <a:lnTo>
                  <a:pt x="0" y="1280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5279E0DC-5740-4EA2-8438-D63EA7DCC4D0}"/>
              </a:ext>
            </a:extLst>
          </p:cNvPr>
          <p:cNvSpPr txBox="1"/>
          <p:nvPr/>
        </p:nvSpPr>
        <p:spPr>
          <a:xfrm>
            <a:off x="5103188" y="-443407"/>
            <a:ext cx="7686654" cy="2005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9"/>
              </a:lnSpc>
            </a:pPr>
            <a:endParaRPr dirty="0"/>
          </a:p>
          <a:p>
            <a:pPr algn="ctr">
              <a:lnSpc>
                <a:spcPts val="8139"/>
              </a:lnSpc>
            </a:pPr>
            <a:r>
              <a:rPr lang="en-US" sz="5499" spc="274" dirty="0">
                <a:solidFill>
                  <a:srgbClr val="FFFFFF"/>
                </a:solidFill>
                <a:latin typeface="ABeeZee Bold"/>
              </a:rPr>
              <a:t>CQI Framework</a:t>
            </a:r>
          </a:p>
        </p:txBody>
      </p:sp>
    </p:spTree>
    <p:extLst>
      <p:ext uri="{BB962C8B-B14F-4D97-AF65-F5344CB8AC3E}">
        <p14:creationId xmlns:p14="http://schemas.microsoft.com/office/powerpoint/2010/main" val="9451160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25A16D02-1461-4D0F-B36B-5407240BF2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9928410"/>
              </p:ext>
            </p:extLst>
          </p:nvPr>
        </p:nvGraphicFramePr>
        <p:xfrm>
          <a:off x="1257300" y="2738438"/>
          <a:ext cx="15773400" cy="65270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Freeform 3">
            <a:extLst>
              <a:ext uri="{FF2B5EF4-FFF2-40B4-BE49-F238E27FC236}">
                <a16:creationId xmlns:a16="http://schemas.microsoft.com/office/drawing/2014/main" id="{3919D8CE-7E57-40BA-869B-03ECF69062EB}"/>
              </a:ext>
            </a:extLst>
          </p:cNvPr>
          <p:cNvSpPr/>
          <p:nvPr/>
        </p:nvSpPr>
        <p:spPr>
          <a:xfrm>
            <a:off x="3993515" y="374210"/>
            <a:ext cx="9906000" cy="1413777"/>
          </a:xfrm>
          <a:custGeom>
            <a:avLst/>
            <a:gdLst/>
            <a:ahLst/>
            <a:cxnLst/>
            <a:rect l="l" t="t" r="r" b="b"/>
            <a:pathLst>
              <a:path w="5031103" h="1280644">
                <a:moveTo>
                  <a:pt x="0" y="0"/>
                </a:moveTo>
                <a:lnTo>
                  <a:pt x="5031103" y="0"/>
                </a:lnTo>
                <a:lnTo>
                  <a:pt x="5031103" y="1280644"/>
                </a:lnTo>
                <a:lnTo>
                  <a:pt x="0" y="12806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DF1C1AD4-A5B4-4B06-9301-479FBF3692C8}"/>
              </a:ext>
            </a:extLst>
          </p:cNvPr>
          <p:cNvSpPr txBox="1"/>
          <p:nvPr/>
        </p:nvSpPr>
        <p:spPr>
          <a:xfrm>
            <a:off x="5103188" y="-443407"/>
            <a:ext cx="7686654" cy="2005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9"/>
              </a:lnSpc>
            </a:pPr>
            <a:endParaRPr dirty="0"/>
          </a:p>
          <a:p>
            <a:pPr algn="ctr">
              <a:lnSpc>
                <a:spcPts val="8139"/>
              </a:lnSpc>
            </a:pPr>
            <a:r>
              <a:rPr lang="en-US" sz="5499" spc="274" dirty="0">
                <a:solidFill>
                  <a:srgbClr val="FFFFFF"/>
                </a:solidFill>
                <a:latin typeface="ABeeZee Bold"/>
              </a:rPr>
              <a:t>CQI Questions</a:t>
            </a:r>
          </a:p>
        </p:txBody>
      </p:sp>
    </p:spTree>
    <p:extLst>
      <p:ext uri="{BB962C8B-B14F-4D97-AF65-F5344CB8AC3E}">
        <p14:creationId xmlns:p14="http://schemas.microsoft.com/office/powerpoint/2010/main" val="11245519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246D9-4A44-4599-BC82-B08769DFAD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00" y="3172983"/>
            <a:ext cx="15773400" cy="6527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Montserrat" panose="020B0604020202020204" charset="0"/>
              </a:rPr>
              <a:t>Areas for action</a:t>
            </a:r>
          </a:p>
          <a:p>
            <a:r>
              <a:rPr lang="en-US" sz="3200" dirty="0">
                <a:latin typeface="Montserrat" panose="020B0604020202020204" charset="0"/>
              </a:rPr>
              <a:t>Develop and test strategies</a:t>
            </a:r>
          </a:p>
          <a:p>
            <a:r>
              <a:rPr lang="en-US" sz="3200" dirty="0">
                <a:latin typeface="Montserrat" panose="020B0604020202020204" charset="0"/>
              </a:rPr>
              <a:t>Implement Service redesign</a:t>
            </a:r>
          </a:p>
          <a:p>
            <a:pPr lvl="1"/>
            <a:r>
              <a:rPr lang="en-US" sz="2800" dirty="0">
                <a:latin typeface="Montserrat" panose="020B0604020202020204" charset="0"/>
              </a:rPr>
              <a:t>Executive team</a:t>
            </a:r>
          </a:p>
          <a:p>
            <a:r>
              <a:rPr lang="en-US" sz="3200" dirty="0">
                <a:latin typeface="Montserrat" panose="020B0604020202020204" charset="0"/>
              </a:rPr>
              <a:t>Alongside:</a:t>
            </a:r>
          </a:p>
          <a:p>
            <a:pPr lvl="1"/>
            <a:r>
              <a:rPr lang="en-US" sz="2800" dirty="0">
                <a:latin typeface="Montserrat" panose="020B0604020202020204" charset="0"/>
              </a:rPr>
              <a:t>Accreditation</a:t>
            </a:r>
          </a:p>
          <a:p>
            <a:pPr lvl="1"/>
            <a:r>
              <a:rPr lang="en-US" sz="2800" dirty="0">
                <a:latin typeface="Montserrat" panose="020B0604020202020204" charset="0"/>
              </a:rPr>
              <a:t>Clinical Governance</a:t>
            </a:r>
          </a:p>
          <a:p>
            <a:pPr lvl="1"/>
            <a:r>
              <a:rPr lang="en-US" sz="2800" dirty="0">
                <a:latin typeface="Montserrat" panose="020B0604020202020204" charset="0"/>
              </a:rPr>
              <a:t>Monitoring</a:t>
            </a:r>
          </a:p>
          <a:p>
            <a:pPr lvl="1"/>
            <a:r>
              <a:rPr lang="en-US" sz="2800" dirty="0">
                <a:latin typeface="Montserrat" panose="020B0604020202020204" charset="0"/>
              </a:rPr>
              <a:t>Evaluation</a:t>
            </a:r>
          </a:p>
          <a:p>
            <a:pPr marL="0" indent="0">
              <a:buNone/>
            </a:pPr>
            <a:endParaRPr lang="en-AU" sz="3200" dirty="0">
              <a:latin typeface="Montserrat" panose="020B060402020202020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5D6D42-8105-47D6-8C4A-C2B6DD363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400" y="2781300"/>
            <a:ext cx="4191585" cy="5925377"/>
          </a:xfrm>
          <a:prstGeom prst="rect">
            <a:avLst/>
          </a:prstGeom>
        </p:spPr>
      </p:pic>
      <p:sp>
        <p:nvSpPr>
          <p:cNvPr id="7" name="Freeform 3">
            <a:extLst>
              <a:ext uri="{FF2B5EF4-FFF2-40B4-BE49-F238E27FC236}">
                <a16:creationId xmlns:a16="http://schemas.microsoft.com/office/drawing/2014/main" id="{19137E28-F84C-4A6F-8E64-67B7D9705C7A}"/>
              </a:ext>
            </a:extLst>
          </p:cNvPr>
          <p:cNvSpPr/>
          <p:nvPr/>
        </p:nvSpPr>
        <p:spPr>
          <a:xfrm>
            <a:off x="3993515" y="374210"/>
            <a:ext cx="9906000" cy="1413777"/>
          </a:xfrm>
          <a:custGeom>
            <a:avLst/>
            <a:gdLst/>
            <a:ahLst/>
            <a:cxnLst/>
            <a:rect l="l" t="t" r="r" b="b"/>
            <a:pathLst>
              <a:path w="5031103" h="1280644">
                <a:moveTo>
                  <a:pt x="0" y="0"/>
                </a:moveTo>
                <a:lnTo>
                  <a:pt x="5031103" y="0"/>
                </a:lnTo>
                <a:lnTo>
                  <a:pt x="5031103" y="1280644"/>
                </a:lnTo>
                <a:lnTo>
                  <a:pt x="0" y="1280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849E3E6D-0A91-4D3C-8B45-8B6AE5D0C028}"/>
              </a:ext>
            </a:extLst>
          </p:cNvPr>
          <p:cNvSpPr txBox="1"/>
          <p:nvPr/>
        </p:nvSpPr>
        <p:spPr>
          <a:xfrm>
            <a:off x="5103188" y="-443407"/>
            <a:ext cx="7686654" cy="2005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9"/>
              </a:lnSpc>
            </a:pPr>
            <a:endParaRPr dirty="0"/>
          </a:p>
          <a:p>
            <a:pPr algn="ctr">
              <a:lnSpc>
                <a:spcPts val="8139"/>
              </a:lnSpc>
            </a:pPr>
            <a:r>
              <a:rPr lang="en-US" sz="5499" spc="274" dirty="0">
                <a:solidFill>
                  <a:srgbClr val="FFFFFF"/>
                </a:solidFill>
                <a:latin typeface="ABeeZee Bold"/>
              </a:rPr>
              <a:t>CQI Framework</a:t>
            </a:r>
          </a:p>
        </p:txBody>
      </p:sp>
    </p:spTree>
    <p:extLst>
      <p:ext uri="{BB962C8B-B14F-4D97-AF65-F5344CB8AC3E}">
        <p14:creationId xmlns:p14="http://schemas.microsoft.com/office/powerpoint/2010/main" val="24941163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88DF45-4193-46A9-B109-623CC69D3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2307223"/>
            <a:ext cx="12268200" cy="7410922"/>
          </a:xfrm>
          <a:prstGeom prst="rect">
            <a:avLst/>
          </a:prstGeom>
        </p:spPr>
      </p:pic>
      <p:sp>
        <p:nvSpPr>
          <p:cNvPr id="5" name="Freeform 3">
            <a:extLst>
              <a:ext uri="{FF2B5EF4-FFF2-40B4-BE49-F238E27FC236}">
                <a16:creationId xmlns:a16="http://schemas.microsoft.com/office/drawing/2014/main" id="{174F91B6-2DF1-4792-B88F-5B20DCF268EB}"/>
              </a:ext>
            </a:extLst>
          </p:cNvPr>
          <p:cNvSpPr/>
          <p:nvPr/>
        </p:nvSpPr>
        <p:spPr>
          <a:xfrm>
            <a:off x="3993515" y="374210"/>
            <a:ext cx="9906000" cy="1413777"/>
          </a:xfrm>
          <a:custGeom>
            <a:avLst/>
            <a:gdLst/>
            <a:ahLst/>
            <a:cxnLst/>
            <a:rect l="l" t="t" r="r" b="b"/>
            <a:pathLst>
              <a:path w="5031103" h="1280644">
                <a:moveTo>
                  <a:pt x="0" y="0"/>
                </a:moveTo>
                <a:lnTo>
                  <a:pt x="5031103" y="0"/>
                </a:lnTo>
                <a:lnTo>
                  <a:pt x="5031103" y="1280644"/>
                </a:lnTo>
                <a:lnTo>
                  <a:pt x="0" y="1280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6AFC1D10-29E8-4291-8950-070BCF9AF727}"/>
              </a:ext>
            </a:extLst>
          </p:cNvPr>
          <p:cNvSpPr txBox="1"/>
          <p:nvPr/>
        </p:nvSpPr>
        <p:spPr>
          <a:xfrm>
            <a:off x="5103188" y="-443407"/>
            <a:ext cx="7686654" cy="2005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9"/>
              </a:lnSpc>
            </a:pPr>
            <a:endParaRPr dirty="0"/>
          </a:p>
          <a:p>
            <a:pPr algn="ctr">
              <a:lnSpc>
                <a:spcPts val="8139"/>
              </a:lnSpc>
            </a:pPr>
            <a:r>
              <a:rPr lang="en-US" sz="5499" spc="274" dirty="0">
                <a:solidFill>
                  <a:srgbClr val="FFFFFF"/>
                </a:solidFill>
                <a:latin typeface="ABeeZee Bold"/>
              </a:rPr>
              <a:t>CQI Domains</a:t>
            </a:r>
          </a:p>
        </p:txBody>
      </p:sp>
    </p:spTree>
    <p:extLst>
      <p:ext uri="{BB962C8B-B14F-4D97-AF65-F5344CB8AC3E}">
        <p14:creationId xmlns:p14="http://schemas.microsoft.com/office/powerpoint/2010/main" val="13340779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4E92B-B84B-4E01-953B-D43F423A38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00" y="2536033"/>
            <a:ext cx="15773400" cy="652700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AU" sz="4400" dirty="0">
                <a:latin typeface="Montserrat" panose="020B0604020202020204" charset="0"/>
              </a:rPr>
              <a:t>Hepatitis B and C</a:t>
            </a:r>
          </a:p>
          <a:p>
            <a:pPr marL="0" indent="0">
              <a:buNone/>
            </a:pPr>
            <a:endParaRPr lang="en-AU" sz="4400" dirty="0">
              <a:latin typeface="Montserrat" panose="020B0604020202020204" charset="0"/>
            </a:endParaRPr>
          </a:p>
          <a:p>
            <a:pPr marL="0" indent="0">
              <a:buNone/>
            </a:pPr>
            <a:r>
              <a:rPr lang="en-AU" sz="4400" dirty="0">
                <a:latin typeface="Montserrat" panose="020B0604020202020204" charset="0"/>
              </a:rPr>
              <a:t>Diabetes</a:t>
            </a:r>
          </a:p>
          <a:p>
            <a:pPr marL="0" indent="0">
              <a:buNone/>
            </a:pPr>
            <a:endParaRPr lang="en-AU" sz="4400" dirty="0">
              <a:latin typeface="Montserrat" panose="020B0604020202020204" charset="0"/>
            </a:endParaRPr>
          </a:p>
          <a:p>
            <a:pPr marL="0" indent="0">
              <a:buNone/>
            </a:pPr>
            <a:r>
              <a:rPr lang="en-AU" sz="4400" dirty="0">
                <a:latin typeface="Montserrat" panose="020B0604020202020204" charset="0"/>
              </a:rPr>
              <a:t>Rheumatic heart disease</a:t>
            </a:r>
          </a:p>
          <a:p>
            <a:pPr marL="0" indent="0">
              <a:buNone/>
            </a:pPr>
            <a:endParaRPr lang="en-AU" sz="4400" dirty="0">
              <a:latin typeface="Montserrat" panose="020B0604020202020204" charset="0"/>
            </a:endParaRPr>
          </a:p>
          <a:p>
            <a:pPr marL="0" indent="0">
              <a:buNone/>
            </a:pPr>
            <a:r>
              <a:rPr lang="en-AU" sz="4400" dirty="0">
                <a:latin typeface="Montserrat" panose="020B0604020202020204" charset="0"/>
              </a:rPr>
              <a:t>Chronic kidney disease</a:t>
            </a:r>
          </a:p>
          <a:p>
            <a:pPr marL="0" indent="0">
              <a:buNone/>
            </a:pPr>
            <a:endParaRPr lang="en-AU" sz="4400" dirty="0">
              <a:latin typeface="Montserrat" panose="020B0604020202020204" charset="0"/>
            </a:endParaRPr>
          </a:p>
          <a:p>
            <a:pPr marL="0" indent="0">
              <a:buNone/>
            </a:pPr>
            <a:r>
              <a:rPr lang="en-AU" sz="4400" dirty="0">
                <a:latin typeface="Montserrat" panose="020B0604020202020204" charset="0"/>
              </a:rPr>
              <a:t>Asthma/ COPD</a:t>
            </a:r>
          </a:p>
          <a:p>
            <a:endParaRPr lang="en-AU" dirty="0">
              <a:latin typeface="Montserrat" panose="020B0604020202020204" charset="0"/>
            </a:endParaRPr>
          </a:p>
        </p:txBody>
      </p:sp>
      <p:grpSp>
        <p:nvGrpSpPr>
          <p:cNvPr id="6" name="Group 11">
            <a:extLst>
              <a:ext uri="{FF2B5EF4-FFF2-40B4-BE49-F238E27FC236}">
                <a16:creationId xmlns:a16="http://schemas.microsoft.com/office/drawing/2014/main" id="{08545B3C-9F96-47E6-91AE-7265EE02DB6F}"/>
              </a:ext>
            </a:extLst>
          </p:cNvPr>
          <p:cNvGrpSpPr>
            <a:grpSpLocks noChangeAspect="1"/>
          </p:cNvGrpSpPr>
          <p:nvPr/>
        </p:nvGrpSpPr>
        <p:grpSpPr>
          <a:xfrm>
            <a:off x="13276295" y="2505935"/>
            <a:ext cx="4132535" cy="4036885"/>
            <a:chOff x="0" y="0"/>
            <a:chExt cx="4828540" cy="4716780"/>
          </a:xfrm>
        </p:grpSpPr>
        <p:sp>
          <p:nvSpPr>
            <p:cNvPr id="7" name="Freeform 12">
              <a:extLst>
                <a:ext uri="{FF2B5EF4-FFF2-40B4-BE49-F238E27FC236}">
                  <a16:creationId xmlns:a16="http://schemas.microsoft.com/office/drawing/2014/main" id="{779FA348-9A61-4DF5-ACF6-CC46338C2571}"/>
                </a:ext>
              </a:extLst>
            </p:cNvPr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3"/>
              <a:stretch>
                <a:fillRect l="-33329" r="-12121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8" name="Group 14">
            <a:extLst>
              <a:ext uri="{FF2B5EF4-FFF2-40B4-BE49-F238E27FC236}">
                <a16:creationId xmlns:a16="http://schemas.microsoft.com/office/drawing/2014/main" id="{A4EDDDDA-94B6-4F4F-B5F9-B9A5CB614440}"/>
              </a:ext>
            </a:extLst>
          </p:cNvPr>
          <p:cNvGrpSpPr>
            <a:grpSpLocks noChangeAspect="1"/>
          </p:cNvGrpSpPr>
          <p:nvPr/>
        </p:nvGrpSpPr>
        <p:grpSpPr>
          <a:xfrm>
            <a:off x="9144000" y="5758566"/>
            <a:ext cx="4075067" cy="3980746"/>
            <a:chOff x="0" y="0"/>
            <a:chExt cx="4828540" cy="4716780"/>
          </a:xfrm>
        </p:grpSpPr>
        <p:sp>
          <p:nvSpPr>
            <p:cNvPr id="9" name="Freeform 15">
              <a:extLst>
                <a:ext uri="{FF2B5EF4-FFF2-40B4-BE49-F238E27FC236}">
                  <a16:creationId xmlns:a16="http://schemas.microsoft.com/office/drawing/2014/main" id="{629BE654-2399-40E6-8835-97FE03B42019}"/>
                </a:ext>
              </a:extLst>
            </p:cNvPr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4"/>
              <a:stretch>
                <a:fillRect t="-10075" r="-1294" b="-10075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10" name="Freeform 3">
            <a:extLst>
              <a:ext uri="{FF2B5EF4-FFF2-40B4-BE49-F238E27FC236}">
                <a16:creationId xmlns:a16="http://schemas.microsoft.com/office/drawing/2014/main" id="{FA525758-B79F-4348-B618-FB9AFC033257}"/>
              </a:ext>
            </a:extLst>
          </p:cNvPr>
          <p:cNvSpPr/>
          <p:nvPr/>
        </p:nvSpPr>
        <p:spPr>
          <a:xfrm>
            <a:off x="3993515" y="374210"/>
            <a:ext cx="9906000" cy="1413777"/>
          </a:xfrm>
          <a:custGeom>
            <a:avLst/>
            <a:gdLst/>
            <a:ahLst/>
            <a:cxnLst/>
            <a:rect l="l" t="t" r="r" b="b"/>
            <a:pathLst>
              <a:path w="5031103" h="1280644">
                <a:moveTo>
                  <a:pt x="0" y="0"/>
                </a:moveTo>
                <a:lnTo>
                  <a:pt x="5031103" y="0"/>
                </a:lnTo>
                <a:lnTo>
                  <a:pt x="5031103" y="1280644"/>
                </a:lnTo>
                <a:lnTo>
                  <a:pt x="0" y="12806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3BF553A-B15A-4BF8-AAB1-F7BE8266E9C8}"/>
              </a:ext>
            </a:extLst>
          </p:cNvPr>
          <p:cNvSpPr txBox="1"/>
          <p:nvPr/>
        </p:nvSpPr>
        <p:spPr>
          <a:xfrm>
            <a:off x="5103188" y="-443407"/>
            <a:ext cx="7686654" cy="2005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9"/>
              </a:lnSpc>
            </a:pPr>
            <a:endParaRPr dirty="0"/>
          </a:p>
          <a:p>
            <a:pPr algn="ctr">
              <a:lnSpc>
                <a:spcPts val="8139"/>
              </a:lnSpc>
            </a:pPr>
            <a:r>
              <a:rPr lang="en-US" sz="5499" spc="274" dirty="0">
                <a:solidFill>
                  <a:srgbClr val="FFFFFF"/>
                </a:solidFill>
                <a:latin typeface="ABeeZee Bold"/>
              </a:rPr>
              <a:t>CQI Audits</a:t>
            </a:r>
          </a:p>
        </p:txBody>
      </p:sp>
    </p:spTree>
    <p:extLst>
      <p:ext uri="{BB962C8B-B14F-4D97-AF65-F5344CB8AC3E}">
        <p14:creationId xmlns:p14="http://schemas.microsoft.com/office/powerpoint/2010/main" val="4217864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3D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38400" y="2475030"/>
            <a:ext cx="13629185" cy="31041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spc="70" dirty="0">
                <a:solidFill>
                  <a:schemeClr val="bg1"/>
                </a:solidFill>
                <a:latin typeface="Montserrat" panose="020B0604020202020204" charset="0"/>
              </a:rPr>
              <a:t>The Derbarl </a:t>
            </a:r>
            <a:r>
              <a:rPr lang="en-US" sz="3500" spc="70" dirty="0" err="1">
                <a:solidFill>
                  <a:schemeClr val="bg1"/>
                </a:solidFill>
                <a:latin typeface="Montserrat" panose="020B0604020202020204" charset="0"/>
              </a:rPr>
              <a:t>Yerrigan</a:t>
            </a:r>
            <a:r>
              <a:rPr lang="en-US" sz="3500" spc="70" dirty="0">
                <a:solidFill>
                  <a:schemeClr val="bg1"/>
                </a:solidFill>
                <a:latin typeface="Montserrat" panose="020B0604020202020204" charset="0"/>
              </a:rPr>
              <a:t> Health Service is the largest and oldest Aboriginal Community Controlled Health </a:t>
            </a:r>
            <a:r>
              <a:rPr lang="en-US" sz="3500" spc="70" dirty="0" err="1">
                <a:solidFill>
                  <a:schemeClr val="bg1"/>
                </a:solidFill>
                <a:latin typeface="Montserrat" panose="020B0604020202020204" charset="0"/>
              </a:rPr>
              <a:t>Organisation</a:t>
            </a:r>
            <a:r>
              <a:rPr lang="en-US" sz="3500" spc="70" dirty="0">
                <a:solidFill>
                  <a:schemeClr val="bg1"/>
                </a:solidFill>
                <a:latin typeface="Montserrat" panose="020B0604020202020204" charset="0"/>
              </a:rPr>
              <a:t> in Western Australia providing culturally responsive primary health care for the Aboriginal population across </a:t>
            </a:r>
            <a:r>
              <a:rPr lang="en-US" sz="3500" spc="70" dirty="0" err="1">
                <a:solidFill>
                  <a:schemeClr val="bg1"/>
                </a:solidFill>
                <a:latin typeface="Montserrat" panose="020B0604020202020204" charset="0"/>
              </a:rPr>
              <a:t>Whadjuk</a:t>
            </a:r>
            <a:r>
              <a:rPr lang="en-US" sz="3500" spc="70" dirty="0">
                <a:solidFill>
                  <a:schemeClr val="bg1"/>
                </a:solidFill>
                <a:latin typeface="Montserrat" panose="020B0604020202020204" charset="0"/>
              </a:rPr>
              <a:t> </a:t>
            </a:r>
            <a:r>
              <a:rPr lang="en-US" sz="3500" spc="70" dirty="0" err="1">
                <a:solidFill>
                  <a:schemeClr val="bg1"/>
                </a:solidFill>
                <a:latin typeface="Montserrat" panose="020B0604020202020204" charset="0"/>
              </a:rPr>
              <a:t>Noongar</a:t>
            </a:r>
            <a:r>
              <a:rPr lang="en-US" sz="3500" spc="70" dirty="0">
                <a:solidFill>
                  <a:schemeClr val="bg1"/>
                </a:solidFill>
                <a:latin typeface="Montserrat" panose="020B0604020202020204" charset="0"/>
              </a:rPr>
              <a:t> </a:t>
            </a:r>
            <a:r>
              <a:rPr lang="en-US" sz="3500" spc="70" dirty="0" err="1">
                <a:solidFill>
                  <a:schemeClr val="bg1"/>
                </a:solidFill>
                <a:latin typeface="Montserrat" panose="020B0604020202020204" charset="0"/>
              </a:rPr>
              <a:t>Boodjar</a:t>
            </a:r>
            <a:r>
              <a:rPr lang="en-US" sz="3500" spc="70" dirty="0">
                <a:solidFill>
                  <a:schemeClr val="bg1"/>
                </a:solidFill>
                <a:latin typeface="Montserrat" panose="020B0604020202020204" charset="0"/>
              </a:rPr>
              <a:t>.</a:t>
            </a:r>
          </a:p>
        </p:txBody>
      </p:sp>
      <p:sp>
        <p:nvSpPr>
          <p:cNvPr id="3" name="Freeform 3"/>
          <p:cNvSpPr/>
          <p:nvPr/>
        </p:nvSpPr>
        <p:spPr>
          <a:xfrm>
            <a:off x="3835810" y="265343"/>
            <a:ext cx="9906000" cy="1696833"/>
          </a:xfrm>
          <a:custGeom>
            <a:avLst/>
            <a:gdLst/>
            <a:ahLst/>
            <a:cxnLst/>
            <a:rect l="l" t="t" r="r" b="b"/>
            <a:pathLst>
              <a:path w="5031103" h="1280644">
                <a:moveTo>
                  <a:pt x="0" y="0"/>
                </a:moveTo>
                <a:lnTo>
                  <a:pt x="5031103" y="0"/>
                </a:lnTo>
                <a:lnTo>
                  <a:pt x="5031103" y="1280644"/>
                </a:lnTo>
                <a:lnTo>
                  <a:pt x="0" y="1280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5" name="Freeform 5"/>
          <p:cNvSpPr/>
          <p:nvPr/>
        </p:nvSpPr>
        <p:spPr>
          <a:xfrm>
            <a:off x="11125200" y="6057901"/>
            <a:ext cx="5257800" cy="3689034"/>
          </a:xfrm>
          <a:custGeom>
            <a:avLst/>
            <a:gdLst/>
            <a:ahLst/>
            <a:cxnLst/>
            <a:rect l="l" t="t" r="r" b="b"/>
            <a:pathLst>
              <a:path w="4112885" h="2813095">
                <a:moveTo>
                  <a:pt x="0" y="0"/>
                </a:moveTo>
                <a:lnTo>
                  <a:pt x="4112885" y="0"/>
                </a:lnTo>
                <a:lnTo>
                  <a:pt x="4112885" y="2813095"/>
                </a:lnTo>
                <a:lnTo>
                  <a:pt x="0" y="28130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860" r="-4504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" name="TextBox 6"/>
          <p:cNvSpPr txBox="1"/>
          <p:nvPr/>
        </p:nvSpPr>
        <p:spPr>
          <a:xfrm>
            <a:off x="5328692" y="696672"/>
            <a:ext cx="8763000" cy="8980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507"/>
              </a:lnSpc>
            </a:pPr>
            <a:r>
              <a:rPr lang="en-US" sz="8000" spc="219" dirty="0">
                <a:solidFill>
                  <a:srgbClr val="FFFFFF"/>
                </a:solidFill>
                <a:latin typeface="ABeeZee Bold"/>
              </a:rPr>
              <a:t>Who we are</a:t>
            </a:r>
          </a:p>
        </p:txBody>
      </p:sp>
      <p:sp>
        <p:nvSpPr>
          <p:cNvPr id="7" name="Freeform 7"/>
          <p:cNvSpPr/>
          <p:nvPr/>
        </p:nvSpPr>
        <p:spPr>
          <a:xfrm>
            <a:off x="849282" y="6057900"/>
            <a:ext cx="9990095" cy="3689035"/>
          </a:xfrm>
          <a:custGeom>
            <a:avLst/>
            <a:gdLst/>
            <a:ahLst/>
            <a:cxnLst/>
            <a:rect l="l" t="t" r="r" b="b"/>
            <a:pathLst>
              <a:path w="9990095" h="3689035">
                <a:moveTo>
                  <a:pt x="0" y="0"/>
                </a:moveTo>
                <a:lnTo>
                  <a:pt x="9990095" y="0"/>
                </a:lnTo>
                <a:lnTo>
                  <a:pt x="9990095" y="3689034"/>
                </a:lnTo>
                <a:lnTo>
                  <a:pt x="0" y="36890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51551" b="-51551"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4294967295"/>
          </p:nvPr>
        </p:nvSpPr>
        <p:spPr>
          <a:xfrm>
            <a:off x="0" y="2344738"/>
            <a:ext cx="14385925" cy="6196012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en-AU" sz="3600" dirty="0"/>
          </a:p>
          <a:p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443BC1-F143-4FB4-BA72-800124E52A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15"/>
          <a:stretch/>
        </p:blipFill>
        <p:spPr>
          <a:xfrm>
            <a:off x="2743200" y="3314700"/>
            <a:ext cx="8565540" cy="56675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4CF60A-6E24-46FC-9F88-8FE2CED251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6553" y="3994322"/>
            <a:ext cx="4372585" cy="3924848"/>
          </a:xfrm>
          <a:prstGeom prst="rect">
            <a:avLst/>
          </a:prstGeom>
        </p:spPr>
      </p:pic>
      <p:sp>
        <p:nvSpPr>
          <p:cNvPr id="6" name="Freeform 3">
            <a:extLst>
              <a:ext uri="{FF2B5EF4-FFF2-40B4-BE49-F238E27FC236}">
                <a16:creationId xmlns:a16="http://schemas.microsoft.com/office/drawing/2014/main" id="{20B742F9-A9F2-43FA-B614-31FCF94EAB34}"/>
              </a:ext>
            </a:extLst>
          </p:cNvPr>
          <p:cNvSpPr/>
          <p:nvPr/>
        </p:nvSpPr>
        <p:spPr>
          <a:xfrm>
            <a:off x="3993515" y="374210"/>
            <a:ext cx="9906000" cy="1413777"/>
          </a:xfrm>
          <a:custGeom>
            <a:avLst/>
            <a:gdLst/>
            <a:ahLst/>
            <a:cxnLst/>
            <a:rect l="l" t="t" r="r" b="b"/>
            <a:pathLst>
              <a:path w="5031103" h="1280644">
                <a:moveTo>
                  <a:pt x="0" y="0"/>
                </a:moveTo>
                <a:lnTo>
                  <a:pt x="5031103" y="0"/>
                </a:lnTo>
                <a:lnTo>
                  <a:pt x="5031103" y="1280644"/>
                </a:lnTo>
                <a:lnTo>
                  <a:pt x="0" y="12806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02CB4D1A-1A49-431A-9B54-019655D45070}"/>
              </a:ext>
            </a:extLst>
          </p:cNvPr>
          <p:cNvSpPr txBox="1"/>
          <p:nvPr/>
        </p:nvSpPr>
        <p:spPr>
          <a:xfrm>
            <a:off x="5103188" y="-443407"/>
            <a:ext cx="7686654" cy="2005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9"/>
              </a:lnSpc>
            </a:pPr>
            <a:endParaRPr dirty="0"/>
          </a:p>
          <a:p>
            <a:pPr algn="ctr">
              <a:lnSpc>
                <a:spcPts val="8139"/>
              </a:lnSpc>
            </a:pPr>
            <a:r>
              <a:rPr lang="en-US" sz="5499" spc="274" dirty="0" err="1">
                <a:solidFill>
                  <a:srgbClr val="FFFFFF"/>
                </a:solidFill>
                <a:latin typeface="ABeeZee Bold"/>
              </a:rPr>
              <a:t>Communicare</a:t>
            </a:r>
            <a:r>
              <a:rPr lang="en-US" sz="5499" spc="274" dirty="0">
                <a:solidFill>
                  <a:srgbClr val="FFFFFF"/>
                </a:solidFill>
                <a:latin typeface="ABeeZee Bold"/>
              </a:rPr>
              <a:t> Audits</a:t>
            </a:r>
          </a:p>
        </p:txBody>
      </p:sp>
    </p:spTree>
    <p:extLst>
      <p:ext uri="{BB962C8B-B14F-4D97-AF65-F5344CB8AC3E}">
        <p14:creationId xmlns:p14="http://schemas.microsoft.com/office/powerpoint/2010/main" val="3299861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A8BC0-62F6-4300-9109-FC056FD5D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995021"/>
            <a:ext cx="15773400" cy="6527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3200" dirty="0">
                <a:latin typeface="Montserrat" panose="020B0604020202020204" charset="0"/>
              </a:rPr>
              <a:t>An effective oral treatment for hepatitis C was added to the PBS in 2016</a:t>
            </a:r>
          </a:p>
          <a:p>
            <a:pPr marL="0" indent="0">
              <a:buNone/>
            </a:pPr>
            <a:r>
              <a:rPr lang="en-AU" sz="3200" dirty="0">
                <a:latin typeface="Montserrat" panose="020B0604020202020204" charset="0"/>
              </a:rPr>
              <a:t>Curing hepatitis C reduces the risk of cirrhosis and liver cancer</a:t>
            </a:r>
          </a:p>
          <a:p>
            <a:pPr marL="0" indent="0">
              <a:buNone/>
            </a:pPr>
            <a:endParaRPr lang="en-AU" sz="3200" dirty="0">
              <a:latin typeface="Montserrat" panose="020B0604020202020204" charset="0"/>
            </a:endParaRPr>
          </a:p>
          <a:p>
            <a:pPr marL="0" indent="0">
              <a:buNone/>
            </a:pPr>
            <a:r>
              <a:rPr lang="en-AU" sz="3200" dirty="0">
                <a:latin typeface="Montserrat" panose="020B0604020202020204" charset="0"/>
              </a:rPr>
              <a:t>However case finding was a challenge;</a:t>
            </a:r>
          </a:p>
          <a:p>
            <a:pPr marL="0" indent="0">
              <a:buNone/>
            </a:pPr>
            <a:r>
              <a:rPr lang="en-AU" sz="3200" dirty="0">
                <a:latin typeface="Montserrat" panose="020B0604020202020204" charset="0"/>
              </a:rPr>
              <a:t>Data recorded in </a:t>
            </a:r>
            <a:r>
              <a:rPr lang="en-AU" sz="3200" dirty="0" err="1">
                <a:latin typeface="Montserrat" panose="020B0604020202020204" charset="0"/>
              </a:rPr>
              <a:t>Communicare</a:t>
            </a:r>
            <a:r>
              <a:rPr lang="en-AU" sz="3200" dirty="0">
                <a:latin typeface="Montserrat" panose="020B0604020202020204" charset="0"/>
              </a:rPr>
              <a:t> was inaccurate</a:t>
            </a:r>
          </a:p>
          <a:p>
            <a:pPr marL="0" indent="0">
              <a:buNone/>
            </a:pPr>
            <a:r>
              <a:rPr lang="en-AU" sz="3200" dirty="0">
                <a:latin typeface="Montserrat" panose="020B0604020202020204" charset="0"/>
              </a:rPr>
              <a:t>Many patients were experiencing barriers to receiving treatment</a:t>
            </a:r>
          </a:p>
          <a:p>
            <a:pPr marL="0" indent="0">
              <a:buNone/>
            </a:pPr>
            <a:endParaRPr lang="en-AU" sz="3200" dirty="0">
              <a:latin typeface="Montserrat" panose="020B0604020202020204" charset="0"/>
            </a:endParaRPr>
          </a:p>
          <a:p>
            <a:pPr marL="0" indent="0">
              <a:buNone/>
            </a:pPr>
            <a:r>
              <a:rPr lang="en-US" sz="3200" dirty="0">
                <a:latin typeface="Montserrat" panose="020B0604020202020204" charset="0"/>
              </a:rPr>
              <a:t>F</a:t>
            </a:r>
            <a:r>
              <a:rPr lang="en-AU" sz="3200" dirty="0" err="1">
                <a:latin typeface="Montserrat" panose="020B0604020202020204" charset="0"/>
              </a:rPr>
              <a:t>unding</a:t>
            </a:r>
            <a:r>
              <a:rPr lang="en-AU" sz="3200" dirty="0">
                <a:latin typeface="Montserrat" panose="020B0604020202020204" charset="0"/>
              </a:rPr>
              <a:t> was received;</a:t>
            </a:r>
          </a:p>
          <a:p>
            <a:pPr marL="0" indent="0">
              <a:buNone/>
            </a:pPr>
            <a:r>
              <a:rPr lang="en-AU" sz="3200" dirty="0">
                <a:latin typeface="Montserrat" panose="020B0604020202020204" charset="0"/>
              </a:rPr>
              <a:t>From WAPHA in 2019</a:t>
            </a:r>
          </a:p>
          <a:p>
            <a:pPr marL="0" indent="0">
              <a:buNone/>
            </a:pPr>
            <a:r>
              <a:rPr lang="en-AU" sz="3200" dirty="0">
                <a:latin typeface="Montserrat" panose="020B0604020202020204" charset="0"/>
              </a:rPr>
              <a:t>From ASHM (Beyond the C) in 2021 and 2023</a:t>
            </a:r>
          </a:p>
          <a:p>
            <a:endParaRPr lang="en-AU" sz="2400" dirty="0">
              <a:latin typeface="Montserrat" panose="020B060402020202020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337684-5DBB-413A-A21F-620CCDC3B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0400" y="6438577"/>
            <a:ext cx="4505503" cy="28268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C322E4-28FD-4D81-9C4C-FAB5E1EB2A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6464" y="9462608"/>
            <a:ext cx="3753374" cy="257211"/>
          </a:xfrm>
          <a:prstGeom prst="rect">
            <a:avLst/>
          </a:prstGeom>
        </p:spPr>
      </p:pic>
      <p:sp>
        <p:nvSpPr>
          <p:cNvPr id="6" name="Freeform 3">
            <a:extLst>
              <a:ext uri="{FF2B5EF4-FFF2-40B4-BE49-F238E27FC236}">
                <a16:creationId xmlns:a16="http://schemas.microsoft.com/office/drawing/2014/main" id="{93DEA209-86BE-412D-8DBD-874CB02B6E96}"/>
              </a:ext>
            </a:extLst>
          </p:cNvPr>
          <p:cNvSpPr/>
          <p:nvPr/>
        </p:nvSpPr>
        <p:spPr>
          <a:xfrm>
            <a:off x="3993515" y="374209"/>
            <a:ext cx="9906000" cy="2423649"/>
          </a:xfrm>
          <a:custGeom>
            <a:avLst/>
            <a:gdLst/>
            <a:ahLst/>
            <a:cxnLst/>
            <a:rect l="l" t="t" r="r" b="b"/>
            <a:pathLst>
              <a:path w="5031103" h="1280644">
                <a:moveTo>
                  <a:pt x="0" y="0"/>
                </a:moveTo>
                <a:lnTo>
                  <a:pt x="5031103" y="0"/>
                </a:lnTo>
                <a:lnTo>
                  <a:pt x="5031103" y="1280644"/>
                </a:lnTo>
                <a:lnTo>
                  <a:pt x="0" y="12806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7AF6453B-8F22-47D3-B390-02686154D6BE}"/>
              </a:ext>
            </a:extLst>
          </p:cNvPr>
          <p:cNvSpPr txBox="1"/>
          <p:nvPr/>
        </p:nvSpPr>
        <p:spPr>
          <a:xfrm>
            <a:off x="5103188" y="-443407"/>
            <a:ext cx="7686654" cy="3044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9"/>
              </a:lnSpc>
            </a:pPr>
            <a:endParaRPr dirty="0"/>
          </a:p>
          <a:p>
            <a:pPr algn="ctr">
              <a:lnSpc>
                <a:spcPts val="8139"/>
              </a:lnSpc>
            </a:pPr>
            <a:r>
              <a:rPr lang="en-US" sz="5499" spc="274" dirty="0">
                <a:solidFill>
                  <a:srgbClr val="FFFFFF"/>
                </a:solidFill>
                <a:latin typeface="ABeeZee Bold"/>
              </a:rPr>
              <a:t>CQI in Practice </a:t>
            </a:r>
          </a:p>
          <a:p>
            <a:pPr algn="ctr">
              <a:lnSpc>
                <a:spcPts val="8139"/>
              </a:lnSpc>
            </a:pPr>
            <a:r>
              <a:rPr lang="en-US" sz="5499" spc="274" dirty="0">
                <a:solidFill>
                  <a:srgbClr val="FFFFFF"/>
                </a:solidFill>
                <a:latin typeface="ABeeZee Bold"/>
              </a:rPr>
              <a:t>Hepatitis C</a:t>
            </a:r>
          </a:p>
        </p:txBody>
      </p:sp>
    </p:spTree>
    <p:extLst>
      <p:ext uri="{BB962C8B-B14F-4D97-AF65-F5344CB8AC3E}">
        <p14:creationId xmlns:p14="http://schemas.microsoft.com/office/powerpoint/2010/main" val="39528986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A8BC0-62F6-4300-9109-FC056FD5D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3009900"/>
            <a:ext cx="15773400" cy="6527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dirty="0">
                <a:latin typeface="Montserrat" panose="020B0604020202020204" charset="0"/>
              </a:rPr>
              <a:t>Standardisation of clinical items</a:t>
            </a:r>
          </a:p>
          <a:p>
            <a:pPr marL="0" indent="0">
              <a:buNone/>
            </a:pPr>
            <a:r>
              <a:rPr lang="en-AU" dirty="0">
                <a:latin typeface="Montserrat" panose="020B0604020202020204" charset="0"/>
              </a:rPr>
              <a:t>Audit tool </a:t>
            </a:r>
          </a:p>
          <a:p>
            <a:pPr marL="0" indent="0">
              <a:buNone/>
            </a:pPr>
            <a:endParaRPr lang="en-AU" dirty="0">
              <a:latin typeface="Montserrat" panose="020B0604020202020204" charset="0"/>
            </a:endParaRPr>
          </a:p>
          <a:p>
            <a:pPr marL="0" indent="0">
              <a:buNone/>
            </a:pPr>
            <a:r>
              <a:rPr lang="en-AU" dirty="0">
                <a:latin typeface="Montserrat" panose="020B0604020202020204" charset="0"/>
              </a:rPr>
              <a:t>HCV champions at each clinic site</a:t>
            </a:r>
          </a:p>
          <a:p>
            <a:pPr marL="0" indent="0">
              <a:buNone/>
            </a:pPr>
            <a:r>
              <a:rPr lang="en-AU" dirty="0">
                <a:latin typeface="Montserrat" panose="020B0604020202020204" charset="0"/>
              </a:rPr>
              <a:t>HCV-specific GP Management Plan template</a:t>
            </a:r>
          </a:p>
          <a:p>
            <a:pPr marL="0" indent="0">
              <a:buNone/>
            </a:pPr>
            <a:r>
              <a:rPr lang="en-AU" dirty="0">
                <a:latin typeface="Montserrat" panose="020B0604020202020204" charset="0"/>
              </a:rPr>
              <a:t>Resources to facilitate workup and treatment;</a:t>
            </a:r>
          </a:p>
          <a:p>
            <a:pPr lvl="1" indent="0">
              <a:buNone/>
            </a:pPr>
            <a:r>
              <a:rPr lang="en-AU" sz="2800" dirty="0">
                <a:latin typeface="Montserrat" panose="020B0604020202020204" charset="0"/>
              </a:rPr>
              <a:t>transport and outreach ALO</a:t>
            </a:r>
          </a:p>
          <a:p>
            <a:pPr lvl="1" indent="0">
              <a:buNone/>
            </a:pPr>
            <a:r>
              <a:rPr lang="en-AU" sz="2800" dirty="0">
                <a:latin typeface="Montserrat" panose="020B0604020202020204" charset="0"/>
              </a:rPr>
              <a:t>prescribers within DYHS </a:t>
            </a:r>
          </a:p>
          <a:p>
            <a:pPr lvl="1" indent="0">
              <a:buNone/>
            </a:pPr>
            <a:r>
              <a:rPr lang="en-AU" sz="2800" dirty="0">
                <a:latin typeface="Montserrat" panose="020B0604020202020204" charset="0"/>
              </a:rPr>
              <a:t>liaison with tertiary hospital clinics</a:t>
            </a:r>
          </a:p>
          <a:p>
            <a:pPr lvl="1" indent="0">
              <a:buNone/>
            </a:pPr>
            <a:r>
              <a:rPr lang="en-AU" sz="2800" dirty="0">
                <a:latin typeface="Montserrat" panose="020B0604020202020204" charset="0"/>
              </a:rPr>
              <a:t>liaison with community HCV specialist clinic</a:t>
            </a:r>
          </a:p>
          <a:p>
            <a:pPr lvl="1" indent="0">
              <a:buNone/>
            </a:pPr>
            <a:endParaRPr lang="en-AU" sz="2800" dirty="0">
              <a:latin typeface="Montserrat" panose="020B0604020202020204" charset="0"/>
            </a:endParaRPr>
          </a:p>
          <a:p>
            <a:pPr marL="0" indent="0">
              <a:buNone/>
            </a:pPr>
            <a:r>
              <a:rPr lang="en-AU" dirty="0">
                <a:latin typeface="Montserrat" panose="020B0604020202020204" charset="0"/>
              </a:rPr>
              <a:t>Addressing barriers to treatment and follow-up</a:t>
            </a:r>
          </a:p>
          <a:p>
            <a:pPr marL="0" indent="0">
              <a:buNone/>
            </a:pPr>
            <a:r>
              <a:rPr lang="en-AU" dirty="0">
                <a:latin typeface="Montserrat" panose="020B0604020202020204" charset="0"/>
              </a:rPr>
              <a:t>Close relationship with pharmacy, webster packing</a:t>
            </a:r>
          </a:p>
          <a:p>
            <a:endParaRPr lang="en-AU" sz="2400" dirty="0">
              <a:latin typeface="Montserrat" panose="020B060402020202020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891533-9915-47CE-B9DB-166ECA1B6B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48" b="-158"/>
          <a:stretch/>
        </p:blipFill>
        <p:spPr>
          <a:xfrm>
            <a:off x="11125200" y="3587821"/>
            <a:ext cx="4876800" cy="5482218"/>
          </a:xfrm>
          <a:prstGeom prst="rect">
            <a:avLst/>
          </a:prstGeom>
        </p:spPr>
      </p:pic>
      <p:sp>
        <p:nvSpPr>
          <p:cNvPr id="7" name="Freeform 3">
            <a:extLst>
              <a:ext uri="{FF2B5EF4-FFF2-40B4-BE49-F238E27FC236}">
                <a16:creationId xmlns:a16="http://schemas.microsoft.com/office/drawing/2014/main" id="{529A9036-9E91-4826-97B5-B326E814116D}"/>
              </a:ext>
            </a:extLst>
          </p:cNvPr>
          <p:cNvSpPr/>
          <p:nvPr/>
        </p:nvSpPr>
        <p:spPr>
          <a:xfrm>
            <a:off x="3993515" y="374209"/>
            <a:ext cx="9906000" cy="2423649"/>
          </a:xfrm>
          <a:custGeom>
            <a:avLst/>
            <a:gdLst/>
            <a:ahLst/>
            <a:cxnLst/>
            <a:rect l="l" t="t" r="r" b="b"/>
            <a:pathLst>
              <a:path w="5031103" h="1280644">
                <a:moveTo>
                  <a:pt x="0" y="0"/>
                </a:moveTo>
                <a:lnTo>
                  <a:pt x="5031103" y="0"/>
                </a:lnTo>
                <a:lnTo>
                  <a:pt x="5031103" y="1280644"/>
                </a:lnTo>
                <a:lnTo>
                  <a:pt x="0" y="1280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7C8F1DC6-1DA7-4D10-BB63-97324B62EC15}"/>
              </a:ext>
            </a:extLst>
          </p:cNvPr>
          <p:cNvSpPr txBox="1"/>
          <p:nvPr/>
        </p:nvSpPr>
        <p:spPr>
          <a:xfrm>
            <a:off x="5103188" y="-443407"/>
            <a:ext cx="7686654" cy="3044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9"/>
              </a:lnSpc>
            </a:pPr>
            <a:endParaRPr dirty="0"/>
          </a:p>
          <a:p>
            <a:pPr algn="ctr">
              <a:lnSpc>
                <a:spcPts val="8139"/>
              </a:lnSpc>
            </a:pPr>
            <a:r>
              <a:rPr lang="en-US" sz="5499" spc="274" dirty="0">
                <a:solidFill>
                  <a:srgbClr val="FFFFFF"/>
                </a:solidFill>
                <a:latin typeface="ABeeZee Bold"/>
              </a:rPr>
              <a:t>CQI in Practice </a:t>
            </a:r>
          </a:p>
          <a:p>
            <a:pPr algn="ctr">
              <a:lnSpc>
                <a:spcPts val="8139"/>
              </a:lnSpc>
            </a:pPr>
            <a:r>
              <a:rPr lang="en-US" sz="5499" spc="274" dirty="0">
                <a:solidFill>
                  <a:srgbClr val="FFFFFF"/>
                </a:solidFill>
                <a:latin typeface="ABeeZee Bold"/>
              </a:rPr>
              <a:t>Hepatitis C</a:t>
            </a:r>
          </a:p>
        </p:txBody>
      </p:sp>
    </p:spTree>
    <p:extLst>
      <p:ext uri="{BB962C8B-B14F-4D97-AF65-F5344CB8AC3E}">
        <p14:creationId xmlns:p14="http://schemas.microsoft.com/office/powerpoint/2010/main" val="15417467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A8BC0-62F6-4300-9109-FC056FD5D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7400" y="3009900"/>
            <a:ext cx="15773400" cy="6527007"/>
          </a:xfrm>
        </p:spPr>
        <p:txBody>
          <a:bodyPr/>
          <a:lstStyle/>
          <a:p>
            <a:pPr marL="0" indent="0">
              <a:buNone/>
            </a:pPr>
            <a:r>
              <a:rPr lang="en-AU" dirty="0">
                <a:latin typeface="Montserrat" panose="020B0604020202020204" charset="0"/>
              </a:rPr>
              <a:t>Clearance rate		= Cleared cases / Total cases</a:t>
            </a:r>
          </a:p>
          <a:p>
            <a:pPr marL="0" indent="0">
              <a:buNone/>
            </a:pPr>
            <a:r>
              <a:rPr lang="en-AU" dirty="0">
                <a:latin typeface="Montserrat" panose="020B0604020202020204" charset="0"/>
              </a:rPr>
              <a:t>				= 445 / 631 x 100</a:t>
            </a:r>
          </a:p>
          <a:p>
            <a:pPr marL="0" indent="0">
              <a:buNone/>
            </a:pPr>
            <a:r>
              <a:rPr lang="en-AU" dirty="0">
                <a:latin typeface="Montserrat" panose="020B0604020202020204" charset="0"/>
              </a:rPr>
              <a:t>				= 70.5%</a:t>
            </a:r>
          </a:p>
          <a:p>
            <a:endParaRPr lang="en-AU" dirty="0">
              <a:latin typeface="Montserrat" panose="020B0604020202020204" charset="0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D478ADA-7ADF-43AC-8ED4-8A83A33D2B77}"/>
              </a:ext>
            </a:extLst>
          </p:cNvPr>
          <p:cNvSpPr txBox="1">
            <a:spLocks/>
          </p:cNvSpPr>
          <p:nvPr/>
        </p:nvSpPr>
        <p:spPr>
          <a:xfrm>
            <a:off x="3403276" y="3555588"/>
            <a:ext cx="6975077" cy="2425737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indent="-228600" algn="l" defTabSz="13716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13716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28600" algn="l" defTabSz="13716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indent="-228600" algn="l" defTabSz="13716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-228600" algn="l" defTabSz="13716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indent="-228600" algn="l" defTabSz="13716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indent="-228600" algn="l" defTabSz="13716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indent="-228600" algn="l" defTabSz="13716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indent="-228600" algn="l" defTabSz="13716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AU" sz="2000" dirty="0">
              <a:solidFill>
                <a:schemeClr val="bg1"/>
              </a:solidFill>
            </a:endParaRPr>
          </a:p>
          <a:p>
            <a:endParaRPr lang="en-AU" sz="2000" dirty="0">
              <a:solidFill>
                <a:schemeClr val="bg1"/>
              </a:solidFill>
            </a:endParaRPr>
          </a:p>
          <a:p>
            <a:endParaRPr lang="en-AU" sz="2000" dirty="0">
              <a:solidFill>
                <a:schemeClr val="bg1"/>
              </a:solidFill>
            </a:endParaRPr>
          </a:p>
          <a:p>
            <a:endParaRPr lang="en-AU" sz="2000" dirty="0">
              <a:solidFill>
                <a:schemeClr val="bg1"/>
              </a:solidFill>
            </a:endParaRPr>
          </a:p>
          <a:p>
            <a:endParaRPr lang="en-AU" sz="2000" dirty="0">
              <a:solidFill>
                <a:schemeClr val="bg1"/>
              </a:solidFill>
            </a:endParaRPr>
          </a:p>
          <a:p>
            <a:endParaRPr lang="en-AU" sz="2000" dirty="0">
              <a:solidFill>
                <a:schemeClr val="bg1"/>
              </a:solidFill>
            </a:endParaRPr>
          </a:p>
          <a:p>
            <a:endParaRPr lang="en-AU" sz="2000" dirty="0">
              <a:solidFill>
                <a:schemeClr val="bg1"/>
              </a:solidFill>
            </a:endParaRPr>
          </a:p>
          <a:p>
            <a:r>
              <a:rPr lang="en-AU" sz="2000" dirty="0">
                <a:solidFill>
                  <a:schemeClr val="bg1"/>
                </a:solidFill>
              </a:rPr>
              <a:t> </a:t>
            </a:r>
          </a:p>
          <a:p>
            <a:endParaRPr lang="en-AU" sz="2000" dirty="0">
              <a:solidFill>
                <a:schemeClr val="bg1"/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9DDF20F-15BE-41C7-B673-4C5E8E375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6005606"/>
              </p:ext>
            </p:extLst>
          </p:nvPr>
        </p:nvGraphicFramePr>
        <p:xfrm>
          <a:off x="2057400" y="4768456"/>
          <a:ext cx="13182600" cy="4976268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7367694">
                  <a:extLst>
                    <a:ext uri="{9D8B030D-6E8A-4147-A177-3AD203B41FA5}">
                      <a16:colId xmlns:a16="http://schemas.microsoft.com/office/drawing/2014/main" val="3561244987"/>
                    </a:ext>
                  </a:extLst>
                </a:gridCol>
                <a:gridCol w="5814906">
                  <a:extLst>
                    <a:ext uri="{9D8B030D-6E8A-4147-A177-3AD203B41FA5}">
                      <a16:colId xmlns:a16="http://schemas.microsoft.com/office/drawing/2014/main" val="316874225"/>
                    </a:ext>
                  </a:extLst>
                </a:gridCol>
              </a:tblGrid>
              <a:tr h="775142">
                <a:tc>
                  <a:txBody>
                    <a:bodyPr/>
                    <a:lstStyle/>
                    <a:p>
                      <a:r>
                        <a:rPr lang="en-AU" sz="3600" baseline="0" dirty="0">
                          <a:solidFill>
                            <a:schemeClr val="bg1"/>
                          </a:solidFill>
                          <a:latin typeface="Montserrat" panose="020B0604020202020204" charset="0"/>
                        </a:rPr>
                        <a:t>REGULAR patient data</a:t>
                      </a:r>
                      <a:endParaRPr lang="en-AU" sz="3600" dirty="0">
                        <a:solidFill>
                          <a:schemeClr val="bg1"/>
                        </a:solidFill>
                        <a:latin typeface="Montserrat" panose="020B0604020202020204" charset="0"/>
                      </a:endParaRPr>
                    </a:p>
                  </a:txBody>
                  <a:tcPr marL="121920" marR="121920" marT="60960" marB="6096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3600" dirty="0">
                        <a:solidFill>
                          <a:schemeClr val="bg1"/>
                        </a:solidFill>
                        <a:latin typeface="Montserrat" panose="020B0604020202020204" charset="0"/>
                      </a:endParaRPr>
                    </a:p>
                  </a:txBody>
                  <a:tcPr marL="121920" marR="121920" marT="60960" marB="60960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5994869"/>
                  </a:ext>
                </a:extLst>
              </a:tr>
              <a:tr h="750623">
                <a:tc>
                  <a:txBody>
                    <a:bodyPr/>
                    <a:lstStyle/>
                    <a:p>
                      <a:r>
                        <a:rPr lang="en-AU" sz="3600" dirty="0">
                          <a:solidFill>
                            <a:schemeClr val="bg1"/>
                          </a:solidFill>
                          <a:latin typeface="Montserrat" panose="020B0604020202020204" charset="0"/>
                        </a:rPr>
                        <a:t>Infections (Ab positive)</a:t>
                      </a:r>
                    </a:p>
                  </a:txBody>
                  <a:tcPr marL="121920" marR="121920" marT="60960" marB="6096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bg1"/>
                          </a:solidFill>
                          <a:latin typeface="Montserrat" panose="020B0604020202020204" charset="0"/>
                        </a:rPr>
                        <a:t>6</a:t>
                      </a:r>
                      <a:r>
                        <a:rPr lang="en-AU" sz="3600" dirty="0">
                          <a:solidFill>
                            <a:schemeClr val="bg1"/>
                          </a:solidFill>
                          <a:latin typeface="Montserrat" panose="020B0604020202020204" charset="0"/>
                        </a:rPr>
                        <a:t>31 regular/ 1274</a:t>
                      </a:r>
                      <a:r>
                        <a:rPr lang="en-AU" sz="3600" baseline="0" dirty="0">
                          <a:solidFill>
                            <a:schemeClr val="bg1"/>
                          </a:solidFill>
                          <a:latin typeface="Montserrat" panose="020B0604020202020204" charset="0"/>
                        </a:rPr>
                        <a:t> total</a:t>
                      </a:r>
                      <a:endParaRPr lang="en-AU" sz="3600" dirty="0">
                        <a:solidFill>
                          <a:schemeClr val="bg1"/>
                        </a:solidFill>
                        <a:latin typeface="Montserrat" panose="020B0604020202020204" charset="0"/>
                      </a:endParaRPr>
                    </a:p>
                  </a:txBody>
                  <a:tcPr marL="121920" marR="121920" marT="60960" marB="60960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6188082"/>
                  </a:ext>
                </a:extLst>
              </a:tr>
              <a:tr h="750623">
                <a:tc>
                  <a:txBody>
                    <a:bodyPr/>
                    <a:lstStyle/>
                    <a:p>
                      <a:r>
                        <a:rPr lang="en-AU" sz="3600" dirty="0">
                          <a:solidFill>
                            <a:schemeClr val="bg1"/>
                          </a:solidFill>
                          <a:latin typeface="Montserrat" panose="020B0604020202020204" charset="0"/>
                        </a:rPr>
                        <a:t>Cleared (Ab positive, RNA neg)</a:t>
                      </a:r>
                    </a:p>
                  </a:txBody>
                  <a:tcPr marL="121920" marR="121920" marT="60960" marB="6096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600" dirty="0">
                          <a:solidFill>
                            <a:schemeClr val="bg1"/>
                          </a:solidFill>
                          <a:latin typeface="Montserrat" panose="020B0604020202020204" charset="0"/>
                        </a:rPr>
                        <a:t>445</a:t>
                      </a:r>
                      <a:endParaRPr lang="en-AU" sz="3600" dirty="0">
                        <a:solidFill>
                          <a:schemeClr val="bg1"/>
                        </a:solidFill>
                        <a:latin typeface="Montserrat" panose="020B0604020202020204" charset="0"/>
                      </a:endParaRPr>
                    </a:p>
                  </a:txBody>
                  <a:tcPr marL="121920" marR="121920" marT="60960" marB="60960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9267935"/>
                  </a:ext>
                </a:extLst>
              </a:tr>
              <a:tr h="740340">
                <a:tc>
                  <a:txBody>
                    <a:bodyPr/>
                    <a:lstStyle/>
                    <a:p>
                      <a:r>
                        <a:rPr lang="en-AU" sz="3600" dirty="0">
                          <a:solidFill>
                            <a:schemeClr val="bg1"/>
                          </a:solidFill>
                          <a:latin typeface="Montserrat" panose="020B0604020202020204" charset="0"/>
                        </a:rPr>
                        <a:t>Positive (Ab positive, RNA </a:t>
                      </a:r>
                      <a:r>
                        <a:rPr lang="en-AU" sz="3600" dirty="0" err="1">
                          <a:solidFill>
                            <a:schemeClr val="bg1"/>
                          </a:solidFill>
                          <a:latin typeface="Montserrat" panose="020B0604020202020204" charset="0"/>
                        </a:rPr>
                        <a:t>pos</a:t>
                      </a:r>
                      <a:r>
                        <a:rPr lang="en-AU" sz="3600" dirty="0">
                          <a:solidFill>
                            <a:schemeClr val="bg1"/>
                          </a:solidFill>
                          <a:latin typeface="Montserrat" panose="020B0604020202020204" charset="0"/>
                        </a:rPr>
                        <a:t>)</a:t>
                      </a:r>
                    </a:p>
                  </a:txBody>
                  <a:tcPr marL="121920" marR="121920" marT="60960" marB="6096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600" dirty="0">
                          <a:solidFill>
                            <a:schemeClr val="bg1"/>
                          </a:solidFill>
                          <a:latin typeface="Montserrat" panose="020B0604020202020204" charset="0"/>
                        </a:rPr>
                        <a:t>95</a:t>
                      </a:r>
                      <a:endParaRPr lang="en-AU" sz="3600" dirty="0">
                        <a:solidFill>
                          <a:schemeClr val="bg1"/>
                        </a:solidFill>
                        <a:latin typeface="Montserrat" panose="020B0604020202020204" charset="0"/>
                      </a:endParaRPr>
                    </a:p>
                  </a:txBody>
                  <a:tcPr marL="121920" marR="121920" marT="60960" marB="60960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8469672"/>
                  </a:ext>
                </a:extLst>
              </a:tr>
              <a:tr h="1195932">
                <a:tc>
                  <a:txBody>
                    <a:bodyPr/>
                    <a:lstStyle/>
                    <a:p>
                      <a:r>
                        <a:rPr lang="en-AU" sz="3600" dirty="0">
                          <a:solidFill>
                            <a:schemeClr val="bg1"/>
                          </a:solidFill>
                          <a:latin typeface="Montserrat" panose="020B0604020202020204" charset="0"/>
                        </a:rPr>
                        <a:t>Undefined (Ab pos, RNA unknown)</a:t>
                      </a:r>
                    </a:p>
                  </a:txBody>
                  <a:tcPr marL="121920" marR="121920" marT="60960" marB="6096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600" dirty="0">
                          <a:solidFill>
                            <a:schemeClr val="bg1"/>
                          </a:solidFill>
                          <a:latin typeface="Montserrat" panose="020B0604020202020204" charset="0"/>
                        </a:rPr>
                        <a:t>16</a:t>
                      </a:r>
                      <a:endParaRPr lang="en-AU" sz="3600" dirty="0">
                        <a:solidFill>
                          <a:schemeClr val="bg1"/>
                        </a:solidFill>
                        <a:latin typeface="Montserrat" panose="020B0604020202020204" charset="0"/>
                      </a:endParaRPr>
                    </a:p>
                  </a:txBody>
                  <a:tcPr marL="121920" marR="121920" marT="60960" marB="60960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6795474"/>
                  </a:ext>
                </a:extLst>
              </a:tr>
              <a:tr h="740340">
                <a:tc>
                  <a:txBody>
                    <a:bodyPr/>
                    <a:lstStyle/>
                    <a:p>
                      <a:r>
                        <a:rPr lang="en-AU" sz="3600" dirty="0">
                          <a:solidFill>
                            <a:schemeClr val="bg1"/>
                          </a:solidFill>
                          <a:latin typeface="Montserrat" panose="020B0604020202020204" charset="0"/>
                        </a:rPr>
                        <a:t>Barriers to f-up</a:t>
                      </a:r>
                    </a:p>
                  </a:txBody>
                  <a:tcPr marL="121920" marR="121920" marT="60960" marB="6096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bg1"/>
                          </a:solidFill>
                          <a:latin typeface="Montserrat" panose="020B0604020202020204" charset="0"/>
                        </a:rPr>
                        <a:t>75</a:t>
                      </a:r>
                      <a:endParaRPr lang="en-AU" sz="3600" dirty="0">
                        <a:solidFill>
                          <a:schemeClr val="bg1"/>
                        </a:solidFill>
                        <a:latin typeface="Montserrat" panose="020B0604020202020204" charset="0"/>
                      </a:endParaRPr>
                    </a:p>
                  </a:txBody>
                  <a:tcPr marL="121920" marR="121920" marT="60960" marB="60960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7053476"/>
                  </a:ext>
                </a:extLst>
              </a:tr>
            </a:tbl>
          </a:graphicData>
        </a:graphic>
      </p:graphicFrame>
      <p:sp>
        <p:nvSpPr>
          <p:cNvPr id="6" name="Freeform 3">
            <a:extLst>
              <a:ext uri="{FF2B5EF4-FFF2-40B4-BE49-F238E27FC236}">
                <a16:creationId xmlns:a16="http://schemas.microsoft.com/office/drawing/2014/main" id="{99F0F332-CE6B-4740-8144-71D1F046E427}"/>
              </a:ext>
            </a:extLst>
          </p:cNvPr>
          <p:cNvSpPr/>
          <p:nvPr/>
        </p:nvSpPr>
        <p:spPr>
          <a:xfrm>
            <a:off x="3993515" y="374209"/>
            <a:ext cx="9906000" cy="2423649"/>
          </a:xfrm>
          <a:custGeom>
            <a:avLst/>
            <a:gdLst/>
            <a:ahLst/>
            <a:cxnLst/>
            <a:rect l="l" t="t" r="r" b="b"/>
            <a:pathLst>
              <a:path w="5031103" h="1280644">
                <a:moveTo>
                  <a:pt x="0" y="0"/>
                </a:moveTo>
                <a:lnTo>
                  <a:pt x="5031103" y="0"/>
                </a:lnTo>
                <a:lnTo>
                  <a:pt x="5031103" y="1280644"/>
                </a:lnTo>
                <a:lnTo>
                  <a:pt x="0" y="1280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E9A94750-71BE-4546-A3F1-A8CC33253254}"/>
              </a:ext>
            </a:extLst>
          </p:cNvPr>
          <p:cNvSpPr txBox="1"/>
          <p:nvPr/>
        </p:nvSpPr>
        <p:spPr>
          <a:xfrm>
            <a:off x="5103188" y="-443407"/>
            <a:ext cx="7686654" cy="3044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9"/>
              </a:lnSpc>
            </a:pPr>
            <a:endParaRPr dirty="0"/>
          </a:p>
          <a:p>
            <a:pPr algn="ctr">
              <a:lnSpc>
                <a:spcPts val="8139"/>
              </a:lnSpc>
            </a:pPr>
            <a:r>
              <a:rPr lang="en-US" sz="5499" spc="274" dirty="0">
                <a:solidFill>
                  <a:srgbClr val="FFFFFF"/>
                </a:solidFill>
                <a:latin typeface="ABeeZee Bold"/>
              </a:rPr>
              <a:t>CQI in Practice </a:t>
            </a:r>
          </a:p>
          <a:p>
            <a:pPr algn="ctr">
              <a:lnSpc>
                <a:spcPts val="8139"/>
              </a:lnSpc>
            </a:pPr>
            <a:r>
              <a:rPr lang="en-US" sz="5499" spc="274" dirty="0">
                <a:solidFill>
                  <a:srgbClr val="FFFFFF"/>
                </a:solidFill>
                <a:latin typeface="ABeeZee Bold"/>
              </a:rPr>
              <a:t>Hepatitis C</a:t>
            </a:r>
          </a:p>
        </p:txBody>
      </p:sp>
    </p:spTree>
    <p:extLst>
      <p:ext uri="{BB962C8B-B14F-4D97-AF65-F5344CB8AC3E}">
        <p14:creationId xmlns:p14="http://schemas.microsoft.com/office/powerpoint/2010/main" val="35432974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A8BC0-62F6-4300-9109-FC056FD5D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3086100"/>
            <a:ext cx="15773400" cy="6527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2400" dirty="0">
                <a:latin typeface="Montserrat" panose="020B0604020202020204" charset="0"/>
              </a:rPr>
              <a:t>50 </a:t>
            </a:r>
            <a:r>
              <a:rPr lang="en-AU" sz="2400" dirty="0" err="1">
                <a:latin typeface="Montserrat" panose="020B0604020202020204" charset="0"/>
              </a:rPr>
              <a:t>yo</a:t>
            </a:r>
            <a:r>
              <a:rPr lang="en-AU" sz="2400" dirty="0">
                <a:latin typeface="Montserrat" panose="020B0604020202020204" charset="0"/>
              </a:rPr>
              <a:t> man</a:t>
            </a:r>
          </a:p>
          <a:p>
            <a:pPr marL="0" indent="0">
              <a:buNone/>
            </a:pPr>
            <a:endParaRPr lang="en-AU" sz="2400" dirty="0">
              <a:latin typeface="Montserrat" panose="020B0604020202020204" charset="0"/>
            </a:endParaRPr>
          </a:p>
          <a:p>
            <a:pPr marL="0" indent="0">
              <a:buNone/>
            </a:pPr>
            <a:r>
              <a:rPr lang="en-AU" sz="2400" dirty="0">
                <a:latin typeface="Montserrat" panose="020B0604020202020204" charset="0"/>
              </a:rPr>
              <a:t>Hx incarceration </a:t>
            </a:r>
          </a:p>
          <a:p>
            <a:pPr marL="0" indent="0">
              <a:buNone/>
            </a:pPr>
            <a:r>
              <a:rPr lang="en-AU" sz="2400" dirty="0">
                <a:latin typeface="Montserrat" panose="020B0604020202020204" charset="0"/>
              </a:rPr>
              <a:t>Hx IVDU: ceased years earlier</a:t>
            </a:r>
          </a:p>
          <a:p>
            <a:pPr marL="0" indent="0">
              <a:buNone/>
            </a:pPr>
            <a:r>
              <a:rPr lang="en-AU" sz="2400" dirty="0">
                <a:latin typeface="Montserrat" panose="020B0604020202020204" charset="0"/>
              </a:rPr>
              <a:t>Hx heavy alcohol consumption: now abstinent</a:t>
            </a:r>
          </a:p>
          <a:p>
            <a:pPr marL="0" indent="0">
              <a:buNone/>
            </a:pPr>
            <a:endParaRPr lang="en-AU" sz="2400" dirty="0">
              <a:latin typeface="Montserrat" panose="020B0604020202020204" charset="0"/>
            </a:endParaRPr>
          </a:p>
          <a:p>
            <a:pPr marL="0" indent="0">
              <a:buNone/>
            </a:pPr>
            <a:r>
              <a:rPr lang="en-AU" sz="2400" dirty="0">
                <a:latin typeface="Montserrat" panose="020B0604020202020204" charset="0"/>
              </a:rPr>
              <a:t>Hep C RNA positive in 2010</a:t>
            </a:r>
          </a:p>
          <a:p>
            <a:pPr marL="0" indent="0">
              <a:buNone/>
            </a:pPr>
            <a:endParaRPr lang="en-AU" sz="2400" dirty="0">
              <a:latin typeface="Montserrat" panose="020B0604020202020204" charset="0"/>
            </a:endParaRPr>
          </a:p>
          <a:p>
            <a:pPr marL="0" indent="0">
              <a:buNone/>
            </a:pPr>
            <a:r>
              <a:rPr lang="en-AU" sz="2400" dirty="0">
                <a:latin typeface="Montserrat" panose="020B0604020202020204" charset="0"/>
              </a:rPr>
              <a:t>Referred by his previous GP to a tertiary hepatology clinic </a:t>
            </a:r>
          </a:p>
          <a:p>
            <a:pPr marL="0" indent="0">
              <a:buNone/>
            </a:pPr>
            <a:r>
              <a:rPr lang="en-AU" sz="2400" dirty="0">
                <a:latin typeface="Montserrat" panose="020B0604020202020204" charset="0"/>
              </a:rPr>
              <a:t>for treatment of hepatitis C</a:t>
            </a:r>
          </a:p>
          <a:p>
            <a:pPr marL="0" indent="0">
              <a:buNone/>
            </a:pPr>
            <a:endParaRPr lang="en-AU" sz="2400" dirty="0">
              <a:latin typeface="Montserrat" panose="020B0604020202020204" charset="0"/>
            </a:endParaRPr>
          </a:p>
          <a:p>
            <a:pPr marL="0" indent="0">
              <a:buNone/>
            </a:pPr>
            <a:r>
              <a:rPr lang="en-AU" sz="2400" dirty="0">
                <a:latin typeface="Montserrat" panose="020B0604020202020204" charset="0"/>
              </a:rPr>
              <a:t>Appointments made in 2018 and 2019</a:t>
            </a:r>
          </a:p>
          <a:p>
            <a:pPr marL="0" indent="0">
              <a:buNone/>
            </a:pPr>
            <a:endParaRPr lang="en-AU" sz="2400" dirty="0">
              <a:latin typeface="Montserrat" panose="020B0604020202020204" charset="0"/>
            </a:endParaRPr>
          </a:p>
          <a:p>
            <a:pPr marL="0" indent="0">
              <a:buNone/>
            </a:pPr>
            <a:r>
              <a:rPr lang="en-AU" sz="2400" dirty="0">
                <a:latin typeface="Montserrat" panose="020B0604020202020204" charset="0"/>
              </a:rPr>
              <a:t>On both occasions he did not attend and discharged from the service</a:t>
            </a:r>
          </a:p>
          <a:p>
            <a:pPr marL="0" indent="0">
              <a:buNone/>
            </a:pPr>
            <a:endParaRPr lang="en-AU" sz="2400" dirty="0">
              <a:latin typeface="Montserrat" panose="020B0604020202020204" charset="0"/>
            </a:endParaRPr>
          </a:p>
          <a:p>
            <a:pPr marL="0" indent="0">
              <a:buNone/>
            </a:pPr>
            <a:endParaRPr lang="en-AU" sz="2400" dirty="0">
              <a:latin typeface="Montserrat" panose="020B060402020202020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828F08-5C19-4B80-A336-993F568B8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6917" y="3204696"/>
            <a:ext cx="6591933" cy="3877607"/>
          </a:xfrm>
          <a:prstGeom prst="rect">
            <a:avLst/>
          </a:prstGeom>
        </p:spPr>
      </p:pic>
      <p:sp>
        <p:nvSpPr>
          <p:cNvPr id="5" name="Freeform 3">
            <a:extLst>
              <a:ext uri="{FF2B5EF4-FFF2-40B4-BE49-F238E27FC236}">
                <a16:creationId xmlns:a16="http://schemas.microsoft.com/office/drawing/2014/main" id="{31471198-77A4-49F9-A02B-BBF1B2D7844F}"/>
              </a:ext>
            </a:extLst>
          </p:cNvPr>
          <p:cNvSpPr/>
          <p:nvPr/>
        </p:nvSpPr>
        <p:spPr>
          <a:xfrm>
            <a:off x="3993515" y="374209"/>
            <a:ext cx="9906000" cy="2423649"/>
          </a:xfrm>
          <a:custGeom>
            <a:avLst/>
            <a:gdLst/>
            <a:ahLst/>
            <a:cxnLst/>
            <a:rect l="l" t="t" r="r" b="b"/>
            <a:pathLst>
              <a:path w="5031103" h="1280644">
                <a:moveTo>
                  <a:pt x="0" y="0"/>
                </a:moveTo>
                <a:lnTo>
                  <a:pt x="5031103" y="0"/>
                </a:lnTo>
                <a:lnTo>
                  <a:pt x="5031103" y="1280644"/>
                </a:lnTo>
                <a:lnTo>
                  <a:pt x="0" y="1280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252F87E5-BD0E-4792-A4FA-063147D8A136}"/>
              </a:ext>
            </a:extLst>
          </p:cNvPr>
          <p:cNvSpPr txBox="1"/>
          <p:nvPr/>
        </p:nvSpPr>
        <p:spPr>
          <a:xfrm>
            <a:off x="5103188" y="-443407"/>
            <a:ext cx="7686654" cy="3044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9"/>
              </a:lnSpc>
            </a:pPr>
            <a:endParaRPr dirty="0"/>
          </a:p>
          <a:p>
            <a:pPr algn="ctr">
              <a:lnSpc>
                <a:spcPts val="8139"/>
              </a:lnSpc>
            </a:pPr>
            <a:r>
              <a:rPr lang="en-US" sz="5499" spc="274" dirty="0">
                <a:solidFill>
                  <a:srgbClr val="FFFFFF"/>
                </a:solidFill>
                <a:latin typeface="ABeeZee Bold"/>
              </a:rPr>
              <a:t>CQI in Practice </a:t>
            </a:r>
          </a:p>
          <a:p>
            <a:pPr algn="ctr">
              <a:lnSpc>
                <a:spcPts val="8139"/>
              </a:lnSpc>
            </a:pPr>
            <a:r>
              <a:rPr lang="en-US" sz="5499" spc="274" dirty="0">
                <a:solidFill>
                  <a:srgbClr val="FFFFFF"/>
                </a:solidFill>
                <a:latin typeface="ABeeZee Bold"/>
              </a:rPr>
              <a:t>Hepatitis C</a:t>
            </a:r>
          </a:p>
        </p:txBody>
      </p:sp>
    </p:spTree>
    <p:extLst>
      <p:ext uri="{BB962C8B-B14F-4D97-AF65-F5344CB8AC3E}">
        <p14:creationId xmlns:p14="http://schemas.microsoft.com/office/powerpoint/2010/main" val="30302603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A8BC0-62F6-4300-9109-FC056FD5D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0" y="3162300"/>
            <a:ext cx="15773400" cy="652700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AU" dirty="0">
                <a:latin typeface="Montserrat" panose="020B0604020202020204" charset="0"/>
              </a:rPr>
              <a:t>He started to attend Derbarl in 2021</a:t>
            </a:r>
          </a:p>
          <a:p>
            <a:pPr marL="0" indent="0">
              <a:buNone/>
            </a:pPr>
            <a:endParaRPr lang="en-AU" dirty="0">
              <a:latin typeface="Montserrat" panose="020B0604020202020204" charset="0"/>
            </a:endParaRPr>
          </a:p>
          <a:p>
            <a:pPr marL="0" indent="0">
              <a:buNone/>
            </a:pPr>
            <a:r>
              <a:rPr lang="en-AU" dirty="0">
                <a:latin typeface="Montserrat" panose="020B0604020202020204" charset="0"/>
              </a:rPr>
              <a:t>We identified he was HCV positive through case finding, completed his work-up and discussed treatment options</a:t>
            </a:r>
          </a:p>
          <a:p>
            <a:pPr marL="0" indent="0">
              <a:buNone/>
            </a:pPr>
            <a:endParaRPr lang="en-AU" dirty="0">
              <a:latin typeface="Montserrat" panose="020B0604020202020204" charset="0"/>
            </a:endParaRPr>
          </a:p>
          <a:p>
            <a:pPr marL="0" indent="0">
              <a:buNone/>
            </a:pPr>
            <a:r>
              <a:rPr lang="en-AU" dirty="0">
                <a:latin typeface="Montserrat" panose="020B0604020202020204" charset="0"/>
              </a:rPr>
              <a:t>Genotype 1A</a:t>
            </a:r>
          </a:p>
          <a:p>
            <a:pPr marL="0" indent="0">
              <a:buNone/>
            </a:pPr>
            <a:r>
              <a:rPr lang="en-AU" dirty="0">
                <a:latin typeface="Montserrat" panose="020B0604020202020204" charset="0"/>
              </a:rPr>
              <a:t>Non cirrhotic, APRI 0.53</a:t>
            </a:r>
          </a:p>
          <a:p>
            <a:pPr marL="0" indent="0">
              <a:buNone/>
            </a:pPr>
            <a:r>
              <a:rPr lang="en-AU" dirty="0">
                <a:latin typeface="Montserrat" panose="020B0604020202020204" charset="0"/>
              </a:rPr>
              <a:t>USS liver unremarkable</a:t>
            </a:r>
          </a:p>
          <a:p>
            <a:pPr marL="0" indent="0">
              <a:buNone/>
            </a:pPr>
            <a:endParaRPr lang="en-US" dirty="0">
              <a:latin typeface="Montserrat" panose="020B0604020202020204" charset="0"/>
            </a:endParaRPr>
          </a:p>
          <a:p>
            <a:pPr marL="0" indent="0">
              <a:buNone/>
            </a:pPr>
            <a:r>
              <a:rPr lang="en-AU" dirty="0">
                <a:latin typeface="Montserrat" panose="020B0604020202020204" charset="0"/>
              </a:rPr>
              <a:t>Series of delays and barriers to commencing treatment</a:t>
            </a:r>
          </a:p>
          <a:p>
            <a:pPr marL="0" indent="0">
              <a:buNone/>
            </a:pPr>
            <a:endParaRPr lang="en-AU" dirty="0">
              <a:latin typeface="Montserrat" panose="020B0604020202020204" charset="0"/>
            </a:endParaRPr>
          </a:p>
          <a:p>
            <a:pPr marL="0" indent="0">
              <a:buNone/>
            </a:pPr>
            <a:r>
              <a:rPr lang="en-AU" dirty="0">
                <a:latin typeface="Montserrat" panose="020B0604020202020204" charset="0"/>
              </a:rPr>
              <a:t> - Periods living in north of WA</a:t>
            </a:r>
          </a:p>
          <a:p>
            <a:pPr marL="0" indent="0">
              <a:buNone/>
            </a:pPr>
            <a:r>
              <a:rPr lang="en-AU" dirty="0">
                <a:latin typeface="Montserrat" panose="020B0604020202020204" charset="0"/>
              </a:rPr>
              <a:t> - Unable to receive phone calls</a:t>
            </a:r>
          </a:p>
          <a:p>
            <a:pPr marL="0" indent="0">
              <a:buNone/>
            </a:pPr>
            <a:r>
              <a:rPr lang="en-AU" dirty="0">
                <a:latin typeface="Montserrat" panose="020B0604020202020204" charset="0"/>
              </a:rPr>
              <a:t> - Significant drug interaction identified</a:t>
            </a:r>
          </a:p>
          <a:p>
            <a:pPr marL="0" indent="0">
              <a:buNone/>
            </a:pPr>
            <a:r>
              <a:rPr lang="en-AU" dirty="0">
                <a:latin typeface="Montserrat" panose="020B0604020202020204" charset="0"/>
              </a:rPr>
              <a:t> - Several hospitalisations with unrelated illnesses</a:t>
            </a:r>
          </a:p>
          <a:p>
            <a:pPr marL="0" indent="0">
              <a:buNone/>
            </a:pPr>
            <a:r>
              <a:rPr lang="en-AU" dirty="0">
                <a:latin typeface="Montserrat" panose="020B0604020202020204" charset="0"/>
              </a:rPr>
              <a:t> </a:t>
            </a:r>
          </a:p>
          <a:p>
            <a:pPr marL="0" indent="0">
              <a:buNone/>
            </a:pPr>
            <a:r>
              <a:rPr lang="en-AU" dirty="0">
                <a:latin typeface="Montserrat" panose="020B0604020202020204" charset="0"/>
              </a:rPr>
              <a:t>However, with the dedication of the whole team, </a:t>
            </a:r>
          </a:p>
          <a:p>
            <a:pPr marL="0" indent="0">
              <a:buNone/>
            </a:pPr>
            <a:r>
              <a:rPr lang="en-AU" dirty="0">
                <a:latin typeface="Montserrat" panose="020B0604020202020204" charset="0"/>
              </a:rPr>
              <a:t>we strove to overcome these barriers</a:t>
            </a:r>
          </a:p>
          <a:p>
            <a:pPr marL="0" indent="0">
              <a:buNone/>
            </a:pPr>
            <a:endParaRPr lang="en-AU" dirty="0">
              <a:latin typeface="Montserrat" panose="020B060402020202020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95ED69-53FE-42E8-91F0-096A4162F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0" y="5600700"/>
            <a:ext cx="4124901" cy="2543530"/>
          </a:xfrm>
          <a:prstGeom prst="rect">
            <a:avLst/>
          </a:prstGeom>
        </p:spPr>
      </p:pic>
      <p:sp>
        <p:nvSpPr>
          <p:cNvPr id="7" name="Freeform 3">
            <a:extLst>
              <a:ext uri="{FF2B5EF4-FFF2-40B4-BE49-F238E27FC236}">
                <a16:creationId xmlns:a16="http://schemas.microsoft.com/office/drawing/2014/main" id="{521AEEA3-3D25-48F0-8B0F-EE69A92C0513}"/>
              </a:ext>
            </a:extLst>
          </p:cNvPr>
          <p:cNvSpPr/>
          <p:nvPr/>
        </p:nvSpPr>
        <p:spPr>
          <a:xfrm>
            <a:off x="3993515" y="374209"/>
            <a:ext cx="9906000" cy="2423649"/>
          </a:xfrm>
          <a:custGeom>
            <a:avLst/>
            <a:gdLst/>
            <a:ahLst/>
            <a:cxnLst/>
            <a:rect l="l" t="t" r="r" b="b"/>
            <a:pathLst>
              <a:path w="5031103" h="1280644">
                <a:moveTo>
                  <a:pt x="0" y="0"/>
                </a:moveTo>
                <a:lnTo>
                  <a:pt x="5031103" y="0"/>
                </a:lnTo>
                <a:lnTo>
                  <a:pt x="5031103" y="1280644"/>
                </a:lnTo>
                <a:lnTo>
                  <a:pt x="0" y="1280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9641632E-3D22-4622-812C-C71D4F265075}"/>
              </a:ext>
            </a:extLst>
          </p:cNvPr>
          <p:cNvSpPr txBox="1"/>
          <p:nvPr/>
        </p:nvSpPr>
        <p:spPr>
          <a:xfrm>
            <a:off x="5103188" y="-443407"/>
            <a:ext cx="7686654" cy="3044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9"/>
              </a:lnSpc>
            </a:pPr>
            <a:endParaRPr dirty="0"/>
          </a:p>
          <a:p>
            <a:pPr algn="ctr">
              <a:lnSpc>
                <a:spcPts val="8139"/>
              </a:lnSpc>
            </a:pPr>
            <a:r>
              <a:rPr lang="en-US" sz="5499" spc="274" dirty="0">
                <a:solidFill>
                  <a:srgbClr val="FFFFFF"/>
                </a:solidFill>
                <a:latin typeface="ABeeZee Bold"/>
              </a:rPr>
              <a:t>CQI in Practice </a:t>
            </a:r>
          </a:p>
          <a:p>
            <a:pPr algn="ctr">
              <a:lnSpc>
                <a:spcPts val="8139"/>
              </a:lnSpc>
            </a:pPr>
            <a:r>
              <a:rPr lang="en-US" sz="5499" spc="274" dirty="0">
                <a:solidFill>
                  <a:srgbClr val="FFFFFF"/>
                </a:solidFill>
                <a:latin typeface="ABeeZee Bold"/>
              </a:rPr>
              <a:t>Hepatitis C</a:t>
            </a:r>
          </a:p>
        </p:txBody>
      </p:sp>
    </p:spTree>
    <p:extLst>
      <p:ext uri="{BB962C8B-B14F-4D97-AF65-F5344CB8AC3E}">
        <p14:creationId xmlns:p14="http://schemas.microsoft.com/office/powerpoint/2010/main" val="10837596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A8BC0-62F6-4300-9109-FC056FD5D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9815" y="3759993"/>
            <a:ext cx="15773400" cy="6527007"/>
          </a:xfrm>
        </p:spPr>
        <p:txBody>
          <a:bodyPr/>
          <a:lstStyle/>
          <a:p>
            <a:pPr marL="0" indent="0">
              <a:buNone/>
            </a:pPr>
            <a:r>
              <a:rPr lang="en-AU" dirty="0">
                <a:latin typeface="Montserrat" panose="020B0604020202020204" charset="0"/>
              </a:rPr>
              <a:t>Late 2022 we re-established care </a:t>
            </a:r>
          </a:p>
          <a:p>
            <a:pPr marL="0" indent="0">
              <a:buNone/>
            </a:pPr>
            <a:endParaRPr lang="en-AU" dirty="0">
              <a:latin typeface="Montserrat" panose="020B0604020202020204" charset="0"/>
            </a:endParaRPr>
          </a:p>
          <a:p>
            <a:pPr marL="0" indent="0">
              <a:buNone/>
            </a:pPr>
            <a:r>
              <a:rPr lang="en-AU" dirty="0">
                <a:latin typeface="Montserrat" panose="020B0604020202020204" charset="0"/>
              </a:rPr>
              <a:t>We consulted the REACH-C specialist re: drug interactions</a:t>
            </a:r>
          </a:p>
          <a:p>
            <a:pPr marL="0" indent="0">
              <a:buNone/>
            </a:pPr>
            <a:endParaRPr lang="en-AU" dirty="0">
              <a:latin typeface="Montserrat" panose="020B0604020202020204" charset="0"/>
            </a:endParaRPr>
          </a:p>
          <a:p>
            <a:pPr marL="0" indent="0">
              <a:buNone/>
            </a:pPr>
            <a:r>
              <a:rPr lang="en-AU" dirty="0" err="1">
                <a:latin typeface="Montserrat" panose="020B0604020202020204" charset="0"/>
              </a:rPr>
              <a:t>Maviret</a:t>
            </a:r>
            <a:r>
              <a:rPr lang="en-AU" dirty="0">
                <a:latin typeface="Montserrat" panose="020B0604020202020204" charset="0"/>
              </a:rPr>
              <a:t> recommended and prescribed for 8 weeks</a:t>
            </a:r>
          </a:p>
          <a:p>
            <a:pPr marL="0" indent="0">
              <a:buNone/>
            </a:pPr>
            <a:endParaRPr lang="en-AU" dirty="0">
              <a:latin typeface="Montserrat" panose="020B0604020202020204" charset="0"/>
            </a:endParaRPr>
          </a:p>
          <a:p>
            <a:pPr marL="0" indent="0">
              <a:buNone/>
            </a:pPr>
            <a:r>
              <a:rPr lang="en-AU" dirty="0">
                <a:latin typeface="Montserrat" panose="020B0604020202020204" charset="0"/>
              </a:rPr>
              <a:t>Organised webster packing and fortnightly delivery to ensure treatment taken reliably</a:t>
            </a:r>
          </a:p>
          <a:p>
            <a:pPr marL="0" indent="0">
              <a:buNone/>
            </a:pPr>
            <a:endParaRPr lang="en-AU" dirty="0">
              <a:latin typeface="Montserrat" panose="020B0604020202020204" charset="0"/>
            </a:endParaRPr>
          </a:p>
          <a:p>
            <a:pPr marL="0" indent="0" algn="ctr">
              <a:buNone/>
            </a:pPr>
            <a:endParaRPr lang="en-AU" dirty="0">
              <a:latin typeface="Montserrat" panose="020B0604020202020204" charset="0"/>
            </a:endParaRPr>
          </a:p>
          <a:p>
            <a:pPr marL="0" indent="0" algn="ctr">
              <a:buNone/>
            </a:pPr>
            <a:r>
              <a:rPr lang="en-AU" dirty="0">
                <a:latin typeface="Montserrat" panose="020B0604020202020204" charset="0"/>
              </a:rPr>
              <a:t>SVR4 recently negative (CURE) – finally!</a:t>
            </a:r>
          </a:p>
          <a:p>
            <a:endParaRPr lang="en-AU" dirty="0">
              <a:latin typeface="Montserrat" panose="020B060402020202020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922E24-DAE5-4939-970C-9D350B78E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9600" y="3162300"/>
            <a:ext cx="5524500" cy="3082637"/>
          </a:xfrm>
          <a:prstGeom prst="rect">
            <a:avLst/>
          </a:prstGeom>
        </p:spPr>
      </p:pic>
      <p:sp>
        <p:nvSpPr>
          <p:cNvPr id="7" name="Freeform 3">
            <a:extLst>
              <a:ext uri="{FF2B5EF4-FFF2-40B4-BE49-F238E27FC236}">
                <a16:creationId xmlns:a16="http://schemas.microsoft.com/office/drawing/2014/main" id="{B916B138-FF3C-4C74-A74F-8BD191DE7176}"/>
              </a:ext>
            </a:extLst>
          </p:cNvPr>
          <p:cNvSpPr/>
          <p:nvPr/>
        </p:nvSpPr>
        <p:spPr>
          <a:xfrm>
            <a:off x="3993515" y="374209"/>
            <a:ext cx="9906000" cy="2423649"/>
          </a:xfrm>
          <a:custGeom>
            <a:avLst/>
            <a:gdLst/>
            <a:ahLst/>
            <a:cxnLst/>
            <a:rect l="l" t="t" r="r" b="b"/>
            <a:pathLst>
              <a:path w="5031103" h="1280644">
                <a:moveTo>
                  <a:pt x="0" y="0"/>
                </a:moveTo>
                <a:lnTo>
                  <a:pt x="5031103" y="0"/>
                </a:lnTo>
                <a:lnTo>
                  <a:pt x="5031103" y="1280644"/>
                </a:lnTo>
                <a:lnTo>
                  <a:pt x="0" y="1280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146C6482-B4C7-4DC8-BAEF-55A033A3BB20}"/>
              </a:ext>
            </a:extLst>
          </p:cNvPr>
          <p:cNvSpPr txBox="1"/>
          <p:nvPr/>
        </p:nvSpPr>
        <p:spPr>
          <a:xfrm>
            <a:off x="5103188" y="-443407"/>
            <a:ext cx="7686654" cy="3044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9"/>
              </a:lnSpc>
            </a:pPr>
            <a:endParaRPr dirty="0"/>
          </a:p>
          <a:p>
            <a:pPr algn="ctr">
              <a:lnSpc>
                <a:spcPts val="8139"/>
              </a:lnSpc>
            </a:pPr>
            <a:r>
              <a:rPr lang="en-US" sz="5499" spc="274" dirty="0">
                <a:solidFill>
                  <a:srgbClr val="FFFFFF"/>
                </a:solidFill>
                <a:latin typeface="ABeeZee Bold"/>
              </a:rPr>
              <a:t>CQI in Practice </a:t>
            </a:r>
          </a:p>
          <a:p>
            <a:pPr algn="ctr">
              <a:lnSpc>
                <a:spcPts val="8139"/>
              </a:lnSpc>
            </a:pPr>
            <a:r>
              <a:rPr lang="en-US" sz="5499" spc="274" dirty="0">
                <a:solidFill>
                  <a:srgbClr val="FFFFFF"/>
                </a:solidFill>
                <a:latin typeface="ABeeZee Bold"/>
              </a:rPr>
              <a:t>Hepatitis C</a:t>
            </a:r>
          </a:p>
        </p:txBody>
      </p:sp>
    </p:spTree>
    <p:extLst>
      <p:ext uri="{BB962C8B-B14F-4D97-AF65-F5344CB8AC3E}">
        <p14:creationId xmlns:p14="http://schemas.microsoft.com/office/powerpoint/2010/main" val="36621121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A8BC0-62F6-4300-9109-FC056FD5D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4138239"/>
            <a:ext cx="8763000" cy="49478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Montserrat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Significant but unknown case numbers. </a:t>
            </a:r>
          </a:p>
          <a:p>
            <a:pPr marL="0" indent="0">
              <a:buNone/>
            </a:pPr>
            <a:endParaRPr lang="en-US" sz="3200" dirty="0">
              <a:latin typeface="Montserrat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>
                <a:latin typeface="Montserrat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Management was not </a:t>
            </a:r>
            <a:r>
              <a:rPr lang="en-US" sz="3200" dirty="0" err="1">
                <a:latin typeface="Montserrat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standardised</a:t>
            </a:r>
            <a:r>
              <a:rPr lang="en-US" sz="3200" dirty="0">
                <a:latin typeface="Montserrat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3200" dirty="0">
              <a:latin typeface="Montserrat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>
                <a:latin typeface="Montserrat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Risk of missing care opportunities.</a:t>
            </a:r>
          </a:p>
          <a:p>
            <a:pPr marL="0" indent="0">
              <a:buNone/>
            </a:pPr>
            <a:endParaRPr lang="en-US" sz="3200" dirty="0">
              <a:latin typeface="Montserrat" panose="020B060402020202020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>
                <a:latin typeface="Montserrat" panose="020B0604020202020204" charset="0"/>
                <a:cs typeface="Times New Roman" panose="02020603050405020304" pitchFamily="18" charset="0"/>
              </a:rPr>
              <a:t>Emerging funding opportunities</a:t>
            </a:r>
            <a:endParaRPr lang="en-AU" sz="3200" dirty="0">
              <a:latin typeface="Montserrat" panose="020B060402020202020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4D3A2C-7427-4A22-908A-F7154A84D7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6477" y="4216300"/>
            <a:ext cx="3915321" cy="47917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D0F4F5-20B1-4CC3-9616-729A6519EB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63400" y="3467100"/>
            <a:ext cx="1981477" cy="285790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6D4BA883-0371-4F06-9B3C-4E2E8B3C4EDA}"/>
              </a:ext>
            </a:extLst>
          </p:cNvPr>
          <p:cNvSpPr/>
          <p:nvPr/>
        </p:nvSpPr>
        <p:spPr>
          <a:xfrm>
            <a:off x="3993515" y="374209"/>
            <a:ext cx="9906000" cy="2423649"/>
          </a:xfrm>
          <a:custGeom>
            <a:avLst/>
            <a:gdLst/>
            <a:ahLst/>
            <a:cxnLst/>
            <a:rect l="l" t="t" r="r" b="b"/>
            <a:pathLst>
              <a:path w="5031103" h="1280644">
                <a:moveTo>
                  <a:pt x="0" y="0"/>
                </a:moveTo>
                <a:lnTo>
                  <a:pt x="5031103" y="0"/>
                </a:lnTo>
                <a:lnTo>
                  <a:pt x="5031103" y="1280644"/>
                </a:lnTo>
                <a:lnTo>
                  <a:pt x="0" y="12806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AB78B34D-4A47-4AD3-A025-A513CA62021B}"/>
              </a:ext>
            </a:extLst>
          </p:cNvPr>
          <p:cNvSpPr txBox="1"/>
          <p:nvPr/>
        </p:nvSpPr>
        <p:spPr>
          <a:xfrm>
            <a:off x="5103188" y="-443407"/>
            <a:ext cx="7686654" cy="3044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9"/>
              </a:lnSpc>
            </a:pPr>
            <a:endParaRPr dirty="0"/>
          </a:p>
          <a:p>
            <a:pPr algn="ctr">
              <a:lnSpc>
                <a:spcPts val="8139"/>
              </a:lnSpc>
            </a:pPr>
            <a:r>
              <a:rPr lang="en-US" sz="5499" spc="274" dirty="0">
                <a:solidFill>
                  <a:srgbClr val="FFFFFF"/>
                </a:solidFill>
                <a:latin typeface="ABeeZee Bold"/>
              </a:rPr>
              <a:t>CQI in Practice </a:t>
            </a:r>
          </a:p>
          <a:p>
            <a:pPr algn="ctr">
              <a:lnSpc>
                <a:spcPts val="8139"/>
              </a:lnSpc>
            </a:pPr>
            <a:r>
              <a:rPr lang="en-US" sz="5499" spc="274" dirty="0">
                <a:solidFill>
                  <a:srgbClr val="FFFFFF"/>
                </a:solidFill>
                <a:latin typeface="ABeeZee Bold"/>
              </a:rPr>
              <a:t>Hepatitis B</a:t>
            </a:r>
          </a:p>
        </p:txBody>
      </p:sp>
    </p:spTree>
    <p:extLst>
      <p:ext uri="{BB962C8B-B14F-4D97-AF65-F5344CB8AC3E}">
        <p14:creationId xmlns:p14="http://schemas.microsoft.com/office/powerpoint/2010/main" val="30891056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A8BC0-62F6-4300-9109-FC056FD5D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3385784"/>
            <a:ext cx="15773400" cy="6527007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Montserrat" panose="020B0604020202020204" charset="0"/>
              </a:rPr>
              <a:t>Created </a:t>
            </a:r>
            <a:r>
              <a:rPr lang="en-US" dirty="0" err="1">
                <a:latin typeface="Montserrat" panose="020B0604020202020204" charset="0"/>
              </a:rPr>
              <a:t>standardised</a:t>
            </a:r>
            <a:r>
              <a:rPr lang="en-US" dirty="0">
                <a:latin typeface="Montserrat" panose="020B0604020202020204" charset="0"/>
              </a:rPr>
              <a:t> clinical items on </a:t>
            </a:r>
            <a:r>
              <a:rPr lang="en-US" dirty="0" err="1">
                <a:latin typeface="Montserrat" panose="020B0604020202020204" charset="0"/>
              </a:rPr>
              <a:t>Communicare</a:t>
            </a:r>
            <a:r>
              <a:rPr lang="en-US" dirty="0">
                <a:latin typeface="Montserrat" panose="020B0604020202020204" charset="0"/>
              </a:rPr>
              <a:t>.</a:t>
            </a:r>
          </a:p>
          <a:p>
            <a:pPr marL="0" indent="0">
              <a:buNone/>
            </a:pPr>
            <a:endParaRPr lang="en-US" dirty="0">
              <a:latin typeface="Montserrat" panose="020B0604020202020204" charset="0"/>
            </a:endParaRPr>
          </a:p>
          <a:p>
            <a:pPr marL="0" indent="0">
              <a:buNone/>
            </a:pPr>
            <a:r>
              <a:rPr lang="en-US" dirty="0">
                <a:latin typeface="Montserrat" panose="020B0604020202020204" charset="0"/>
              </a:rPr>
              <a:t>Comprehensive, including </a:t>
            </a:r>
            <a:r>
              <a:rPr lang="en-US" dirty="0" err="1">
                <a:latin typeface="Montserrat" panose="020B0604020202020204" charset="0"/>
              </a:rPr>
              <a:t>immunisation</a:t>
            </a:r>
            <a:r>
              <a:rPr lang="en-US" dirty="0">
                <a:latin typeface="Montserrat" panose="020B0604020202020204" charset="0"/>
              </a:rPr>
              <a:t> and contact tracing.</a:t>
            </a:r>
          </a:p>
          <a:p>
            <a:pPr marL="0" indent="0">
              <a:buNone/>
            </a:pPr>
            <a:endParaRPr lang="en-US" dirty="0">
              <a:latin typeface="Montserrat" panose="020B0604020202020204" charset="0"/>
            </a:endParaRPr>
          </a:p>
          <a:p>
            <a:pPr marL="0" indent="0">
              <a:buNone/>
            </a:pPr>
            <a:r>
              <a:rPr lang="en-US" dirty="0">
                <a:latin typeface="Montserrat" panose="020B0604020202020204" charset="0"/>
              </a:rPr>
              <a:t>Audit reports </a:t>
            </a:r>
            <a:r>
              <a:rPr lang="en-AU" dirty="0">
                <a:latin typeface="Montserrat" panose="020B0604020202020204" charset="0"/>
              </a:rPr>
              <a:t>allows real time data.</a:t>
            </a:r>
          </a:p>
          <a:p>
            <a:pPr marL="0" indent="0">
              <a:buNone/>
            </a:pPr>
            <a:endParaRPr lang="en-AU" dirty="0">
              <a:latin typeface="Montserrat" panose="020B0604020202020204" charset="0"/>
            </a:endParaRPr>
          </a:p>
          <a:p>
            <a:pPr marL="0" indent="0">
              <a:buNone/>
            </a:pPr>
            <a:r>
              <a:rPr lang="en-US" dirty="0">
                <a:latin typeface="Montserrat" panose="020B0604020202020204" charset="0"/>
              </a:rPr>
              <a:t>Renewed patient reminder and recall systems.</a:t>
            </a:r>
          </a:p>
          <a:p>
            <a:pPr lvl="1" indent="0">
              <a:buNone/>
            </a:pPr>
            <a:r>
              <a:rPr lang="en-US" sz="2800" dirty="0">
                <a:latin typeface="Montserrat" panose="020B0604020202020204" charset="0"/>
              </a:rPr>
              <a:t>H</a:t>
            </a:r>
            <a:r>
              <a:rPr lang="en-AU" sz="2800" dirty="0">
                <a:latin typeface="Montserrat" panose="020B0604020202020204" charset="0"/>
              </a:rPr>
              <a:t>ep B monitoring – liver function and viral load</a:t>
            </a:r>
          </a:p>
          <a:p>
            <a:pPr lvl="1" indent="0">
              <a:buNone/>
            </a:pPr>
            <a:r>
              <a:rPr lang="en-AU" sz="2800" dirty="0">
                <a:latin typeface="Montserrat" panose="020B0604020202020204" charset="0"/>
              </a:rPr>
              <a:t>HCC surveillance – AFP and liver USS</a:t>
            </a:r>
          </a:p>
          <a:p>
            <a:pPr lvl="1" indent="0">
              <a:buNone/>
            </a:pPr>
            <a:endParaRPr lang="en-AU" sz="2800" dirty="0">
              <a:latin typeface="Montserrat" panose="020B0604020202020204" charset="0"/>
            </a:endParaRPr>
          </a:p>
          <a:p>
            <a:pPr marL="0" indent="0">
              <a:buNone/>
            </a:pPr>
            <a:r>
              <a:rPr lang="en-US" dirty="0">
                <a:latin typeface="Montserrat" panose="020B0604020202020204" charset="0"/>
              </a:rPr>
              <a:t>Role of Hepatitis B champions, Aboriginal Health Practitioners and Sexual Health team.</a:t>
            </a:r>
            <a:endParaRPr lang="en-AU" dirty="0">
              <a:latin typeface="Montserrat" panose="020B0604020202020204" charset="0"/>
            </a:endParaRPr>
          </a:p>
          <a:p>
            <a:endParaRPr lang="en-AU" dirty="0">
              <a:latin typeface="Montserrat" panose="020B060402020202020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285674-9521-4ED3-B6B7-0A8BCCFBF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1318" y="3419234"/>
            <a:ext cx="3562847" cy="3448531"/>
          </a:xfrm>
          <a:prstGeom prst="rect">
            <a:avLst/>
          </a:prstGeom>
        </p:spPr>
      </p:pic>
      <p:sp>
        <p:nvSpPr>
          <p:cNvPr id="7" name="Freeform 3">
            <a:extLst>
              <a:ext uri="{FF2B5EF4-FFF2-40B4-BE49-F238E27FC236}">
                <a16:creationId xmlns:a16="http://schemas.microsoft.com/office/drawing/2014/main" id="{D3873DD1-0B66-4062-B11D-D5A168A9FBAE}"/>
              </a:ext>
            </a:extLst>
          </p:cNvPr>
          <p:cNvSpPr/>
          <p:nvPr/>
        </p:nvSpPr>
        <p:spPr>
          <a:xfrm>
            <a:off x="3993515" y="374209"/>
            <a:ext cx="9906000" cy="2423649"/>
          </a:xfrm>
          <a:custGeom>
            <a:avLst/>
            <a:gdLst/>
            <a:ahLst/>
            <a:cxnLst/>
            <a:rect l="l" t="t" r="r" b="b"/>
            <a:pathLst>
              <a:path w="5031103" h="1280644">
                <a:moveTo>
                  <a:pt x="0" y="0"/>
                </a:moveTo>
                <a:lnTo>
                  <a:pt x="5031103" y="0"/>
                </a:lnTo>
                <a:lnTo>
                  <a:pt x="5031103" y="1280644"/>
                </a:lnTo>
                <a:lnTo>
                  <a:pt x="0" y="1280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1ADC30EF-2178-4A7E-B67A-A2B89AD60388}"/>
              </a:ext>
            </a:extLst>
          </p:cNvPr>
          <p:cNvSpPr txBox="1"/>
          <p:nvPr/>
        </p:nvSpPr>
        <p:spPr>
          <a:xfrm>
            <a:off x="5103188" y="-443407"/>
            <a:ext cx="7686654" cy="3044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9"/>
              </a:lnSpc>
            </a:pPr>
            <a:endParaRPr dirty="0"/>
          </a:p>
          <a:p>
            <a:pPr algn="ctr">
              <a:lnSpc>
                <a:spcPts val="8139"/>
              </a:lnSpc>
            </a:pPr>
            <a:r>
              <a:rPr lang="en-US" sz="5499" spc="274" dirty="0">
                <a:solidFill>
                  <a:srgbClr val="FFFFFF"/>
                </a:solidFill>
                <a:latin typeface="ABeeZee Bold"/>
              </a:rPr>
              <a:t>CQI in Practice </a:t>
            </a:r>
          </a:p>
          <a:p>
            <a:pPr algn="ctr">
              <a:lnSpc>
                <a:spcPts val="8139"/>
              </a:lnSpc>
            </a:pPr>
            <a:r>
              <a:rPr lang="en-US" sz="5499" spc="274" dirty="0">
                <a:solidFill>
                  <a:srgbClr val="FFFFFF"/>
                </a:solidFill>
                <a:latin typeface="ABeeZee Bold"/>
              </a:rPr>
              <a:t>Hepatitis B</a:t>
            </a:r>
          </a:p>
        </p:txBody>
      </p:sp>
    </p:spTree>
    <p:extLst>
      <p:ext uri="{BB962C8B-B14F-4D97-AF65-F5344CB8AC3E}">
        <p14:creationId xmlns:p14="http://schemas.microsoft.com/office/powerpoint/2010/main" val="31848284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A8BC0-62F6-4300-9109-FC056FD5D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0" y="3385784"/>
            <a:ext cx="10636046" cy="6527007"/>
          </a:xfrm>
        </p:spPr>
        <p:txBody>
          <a:bodyPr/>
          <a:lstStyle/>
          <a:p>
            <a:pPr marL="0" indent="0">
              <a:buNone/>
            </a:pPr>
            <a:r>
              <a:rPr lang="en-AU" dirty="0">
                <a:latin typeface="Montserrat" panose="020B0604020202020204" charset="0"/>
              </a:rPr>
              <a:t>Outcome: 46 regular patients with chronic hepatitis B</a:t>
            </a:r>
          </a:p>
          <a:p>
            <a:pPr marL="0" indent="0">
              <a:buNone/>
            </a:pPr>
            <a:endParaRPr lang="en-AU" dirty="0">
              <a:latin typeface="Montserrat" panose="020B0604020202020204" charset="0"/>
            </a:endParaRPr>
          </a:p>
          <a:p>
            <a:pPr marL="0" indent="0">
              <a:buNone/>
            </a:pPr>
            <a:r>
              <a:rPr lang="en-AU" dirty="0">
                <a:latin typeface="Montserrat" panose="020B0604020202020204" charset="0"/>
              </a:rPr>
              <a:t>Relationship built with RPH hepatology team</a:t>
            </a:r>
          </a:p>
          <a:p>
            <a:pPr marL="0" indent="0">
              <a:buNone/>
            </a:pPr>
            <a:endParaRPr lang="en-AU" dirty="0">
              <a:latin typeface="Montserrat" panose="020B0604020202020204" charset="0"/>
            </a:endParaRPr>
          </a:p>
          <a:p>
            <a:pPr marL="0" indent="0">
              <a:buNone/>
            </a:pPr>
            <a:r>
              <a:rPr lang="en-AU" dirty="0">
                <a:latin typeface="Montserrat" panose="020B0604020202020204" charset="0"/>
              </a:rPr>
              <a:t>Commenced Liver MDT meetings 4</a:t>
            </a:r>
            <a:r>
              <a:rPr lang="en-AU" baseline="30000" dirty="0">
                <a:latin typeface="Montserrat" panose="020B0604020202020204" charset="0"/>
              </a:rPr>
              <a:t>th</a:t>
            </a:r>
            <a:r>
              <a:rPr lang="en-AU" dirty="0">
                <a:latin typeface="Montserrat" panose="020B0604020202020204" charset="0"/>
              </a:rPr>
              <a:t> June 2024</a:t>
            </a:r>
          </a:p>
          <a:p>
            <a:pPr marL="0" indent="0">
              <a:buNone/>
            </a:pPr>
            <a:r>
              <a:rPr lang="en-AU" dirty="0">
                <a:latin typeface="Montserrat" panose="020B0604020202020204" charset="0"/>
              </a:rPr>
              <a:t> - Ability to fast track liver </a:t>
            </a:r>
            <a:r>
              <a:rPr lang="en-AU" dirty="0" err="1">
                <a:latin typeface="Montserrat" panose="020B0604020202020204" charset="0"/>
              </a:rPr>
              <a:t>fibroscans</a:t>
            </a:r>
            <a:r>
              <a:rPr lang="en-AU" dirty="0">
                <a:latin typeface="Montserrat" panose="020B0604020202020204" charset="0"/>
              </a:rPr>
              <a:t> </a:t>
            </a:r>
          </a:p>
          <a:p>
            <a:pPr marL="0" indent="0">
              <a:buNone/>
            </a:pPr>
            <a:r>
              <a:rPr lang="en-AU" dirty="0">
                <a:latin typeface="Montserrat" panose="020B0604020202020204" charset="0"/>
              </a:rPr>
              <a:t> - Sharing of information from hospital records</a:t>
            </a:r>
          </a:p>
          <a:p>
            <a:pPr marL="0" indent="0">
              <a:buNone/>
            </a:pPr>
            <a:r>
              <a:rPr lang="en-AU" dirty="0">
                <a:latin typeface="Montserrat" panose="020B0604020202020204" charset="0"/>
              </a:rPr>
              <a:t> - Commencement of treatment</a:t>
            </a:r>
          </a:p>
          <a:p>
            <a:pPr marL="0" indent="0">
              <a:buNone/>
            </a:pPr>
            <a:r>
              <a:rPr lang="en-AU" dirty="0">
                <a:latin typeface="Montserrat" panose="020B0604020202020204" charset="0"/>
              </a:rPr>
              <a:t> - Enable rapid access to care, such as expedited scopes</a:t>
            </a:r>
          </a:p>
          <a:p>
            <a:pPr marL="0" indent="0">
              <a:buNone/>
            </a:pPr>
            <a:r>
              <a:rPr lang="en-AU" dirty="0">
                <a:latin typeface="Montserrat" panose="020B0604020202020204" charset="0"/>
              </a:rPr>
              <a:t> - Support not to discharge patients due to non-attendance</a:t>
            </a:r>
          </a:p>
          <a:p>
            <a:pPr marL="0" indent="0">
              <a:buNone/>
            </a:pPr>
            <a:r>
              <a:rPr lang="en-AU" dirty="0">
                <a:latin typeface="Montserrat" panose="020B0604020202020204" charset="0"/>
              </a:rPr>
              <a:t> - Potential funding opportunities identified</a:t>
            </a:r>
          </a:p>
          <a:p>
            <a:endParaRPr lang="en-AU" dirty="0">
              <a:latin typeface="Montserrat" panose="020B0604020202020204" charset="0"/>
            </a:endParaRP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5984A57A-CC2A-48F7-9B27-2B0125859EFF}"/>
              </a:ext>
            </a:extLst>
          </p:cNvPr>
          <p:cNvSpPr/>
          <p:nvPr/>
        </p:nvSpPr>
        <p:spPr>
          <a:xfrm>
            <a:off x="3993515" y="374209"/>
            <a:ext cx="9906000" cy="2423649"/>
          </a:xfrm>
          <a:custGeom>
            <a:avLst/>
            <a:gdLst/>
            <a:ahLst/>
            <a:cxnLst/>
            <a:rect l="l" t="t" r="r" b="b"/>
            <a:pathLst>
              <a:path w="5031103" h="1280644">
                <a:moveTo>
                  <a:pt x="0" y="0"/>
                </a:moveTo>
                <a:lnTo>
                  <a:pt x="5031103" y="0"/>
                </a:lnTo>
                <a:lnTo>
                  <a:pt x="5031103" y="1280644"/>
                </a:lnTo>
                <a:lnTo>
                  <a:pt x="0" y="1280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45F025A1-D48C-4D72-8838-55234889CBB8}"/>
              </a:ext>
            </a:extLst>
          </p:cNvPr>
          <p:cNvSpPr txBox="1"/>
          <p:nvPr/>
        </p:nvSpPr>
        <p:spPr>
          <a:xfrm>
            <a:off x="5103188" y="-443407"/>
            <a:ext cx="7686654" cy="3044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9"/>
              </a:lnSpc>
            </a:pPr>
            <a:endParaRPr dirty="0"/>
          </a:p>
          <a:p>
            <a:pPr algn="ctr">
              <a:lnSpc>
                <a:spcPts val="8139"/>
              </a:lnSpc>
            </a:pPr>
            <a:r>
              <a:rPr lang="en-US" sz="5499" spc="274" dirty="0">
                <a:solidFill>
                  <a:srgbClr val="FFFFFF"/>
                </a:solidFill>
                <a:latin typeface="ABeeZee Bold"/>
              </a:rPr>
              <a:t>CQI in Practice </a:t>
            </a:r>
          </a:p>
          <a:p>
            <a:pPr algn="ctr">
              <a:lnSpc>
                <a:spcPts val="8139"/>
              </a:lnSpc>
            </a:pPr>
            <a:r>
              <a:rPr lang="en-US" sz="5499" spc="274" dirty="0">
                <a:solidFill>
                  <a:srgbClr val="FFFFFF"/>
                </a:solidFill>
                <a:latin typeface="ABeeZee Bold"/>
              </a:rPr>
              <a:t>Hepatitis B</a:t>
            </a:r>
          </a:p>
        </p:txBody>
      </p:sp>
      <p:pic>
        <p:nvPicPr>
          <p:cNvPr id="2" name="Picture 1" descr="No description available.">
            <a:extLst>
              <a:ext uri="{FF2B5EF4-FFF2-40B4-BE49-F238E27FC236}">
                <a16:creationId xmlns:a16="http://schemas.microsoft.com/office/drawing/2014/main" id="{7A2E2D49-04C7-4D1E-499C-311188603B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87184" y="4116558"/>
            <a:ext cx="4864443" cy="36396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45732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3D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28999" y="0"/>
            <a:ext cx="9889053" cy="10287000"/>
          </a:xfrm>
          <a:custGeom>
            <a:avLst/>
            <a:gdLst/>
            <a:ahLst/>
            <a:cxnLst/>
            <a:rect l="l" t="t" r="r" b="b"/>
            <a:pathLst>
              <a:path w="8348105" h="9617074">
                <a:moveTo>
                  <a:pt x="0" y="0"/>
                </a:moveTo>
                <a:lnTo>
                  <a:pt x="8348106" y="0"/>
                </a:lnTo>
                <a:lnTo>
                  <a:pt x="8348106" y="9617074"/>
                </a:lnTo>
                <a:lnTo>
                  <a:pt x="0" y="96170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TextBox 3"/>
          <p:cNvSpPr txBox="1"/>
          <p:nvPr/>
        </p:nvSpPr>
        <p:spPr>
          <a:xfrm>
            <a:off x="13583524" y="2476500"/>
            <a:ext cx="4741347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599"/>
              </a:lnSpc>
            </a:pPr>
            <a:r>
              <a:rPr lang="en-US" sz="6599" spc="-72" dirty="0">
                <a:solidFill>
                  <a:srgbClr val="FFFFFF"/>
                </a:solidFill>
                <a:latin typeface="TT Hoves Bold"/>
              </a:rPr>
              <a:t>Our Clinics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A8BC0-62F6-4300-9109-FC056FD5D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3212305"/>
            <a:ext cx="15773400" cy="6527007"/>
          </a:xfrm>
        </p:spPr>
        <p:txBody>
          <a:bodyPr/>
          <a:lstStyle/>
          <a:p>
            <a:pPr marL="0" indent="0">
              <a:buNone/>
            </a:pPr>
            <a:r>
              <a:rPr lang="en-AU" dirty="0">
                <a:latin typeface="Montserrat" panose="020B0604020202020204" charset="0"/>
              </a:rPr>
              <a:t>Case 1</a:t>
            </a:r>
          </a:p>
          <a:p>
            <a:pPr marL="0" indent="0">
              <a:buNone/>
            </a:pPr>
            <a:endParaRPr lang="en-AU" dirty="0">
              <a:latin typeface="Montserrat" panose="020B0604020202020204" charset="0"/>
            </a:endParaRPr>
          </a:p>
          <a:p>
            <a:pPr marL="0" indent="0">
              <a:buNone/>
            </a:pPr>
            <a:r>
              <a:rPr lang="en-AU" dirty="0">
                <a:latin typeface="Montserrat" panose="020B0604020202020204" charset="0"/>
              </a:rPr>
              <a:t>20 </a:t>
            </a:r>
            <a:r>
              <a:rPr lang="en-AU" dirty="0" err="1">
                <a:latin typeface="Montserrat" panose="020B0604020202020204" charset="0"/>
              </a:rPr>
              <a:t>yo</a:t>
            </a:r>
            <a:endParaRPr lang="en-AU" dirty="0">
              <a:latin typeface="Montserrat" panose="020B0604020202020204" charset="0"/>
            </a:endParaRPr>
          </a:p>
          <a:p>
            <a:pPr marL="0" indent="0">
              <a:buNone/>
            </a:pPr>
            <a:endParaRPr lang="en-AU" dirty="0">
              <a:latin typeface="Montserrat" panose="020B0604020202020204" charset="0"/>
            </a:endParaRPr>
          </a:p>
          <a:p>
            <a:pPr marL="0" indent="0">
              <a:buNone/>
            </a:pPr>
            <a:r>
              <a:rPr lang="en-AU" dirty="0">
                <a:latin typeface="Montserrat" panose="020B0604020202020204" charset="0"/>
              </a:rPr>
              <a:t>Resides between Perth and northern WA</a:t>
            </a:r>
          </a:p>
          <a:p>
            <a:pPr marL="0" indent="0">
              <a:buNone/>
            </a:pPr>
            <a:r>
              <a:rPr lang="en-AU" dirty="0">
                <a:latin typeface="Montserrat" panose="020B0604020202020204" charset="0"/>
              </a:rPr>
              <a:t>Identified as having CHB</a:t>
            </a:r>
          </a:p>
          <a:p>
            <a:pPr marL="0" indent="0">
              <a:buNone/>
            </a:pPr>
            <a:r>
              <a:rPr lang="en-AU" dirty="0">
                <a:latin typeface="Montserrat" panose="020B0604020202020204" charset="0"/>
              </a:rPr>
              <a:t>Recent elevated ALT, however no viral load on record</a:t>
            </a:r>
          </a:p>
          <a:p>
            <a:pPr marL="0" indent="0">
              <a:buNone/>
            </a:pPr>
            <a:endParaRPr lang="en-AU" dirty="0">
              <a:latin typeface="Montserrat" panose="020B0604020202020204" charset="0"/>
            </a:endParaRPr>
          </a:p>
          <a:p>
            <a:pPr marL="0" indent="0">
              <a:buNone/>
            </a:pPr>
            <a:r>
              <a:rPr lang="en-AU" dirty="0">
                <a:latin typeface="Montserrat" panose="020B0604020202020204" charset="0"/>
              </a:rPr>
              <a:t>MHR confirms currently 2-3 trimester of pregnancy</a:t>
            </a:r>
          </a:p>
          <a:p>
            <a:pPr marL="0" indent="0">
              <a:buNone/>
            </a:pPr>
            <a:endParaRPr lang="en-AU" dirty="0">
              <a:latin typeface="Montserrat" panose="020B0604020202020204" charset="0"/>
            </a:endParaRPr>
          </a:p>
          <a:p>
            <a:pPr marL="0" indent="0">
              <a:buNone/>
            </a:pPr>
            <a:r>
              <a:rPr lang="en-AU" dirty="0">
                <a:latin typeface="Montserrat" panose="020B0604020202020204" charset="0"/>
              </a:rPr>
              <a:t>Discussed at MDT and advised re risk vertical transmission</a:t>
            </a:r>
          </a:p>
          <a:p>
            <a:pPr marL="0" indent="0">
              <a:buNone/>
            </a:pPr>
            <a:r>
              <a:rPr lang="en-AU" dirty="0">
                <a:latin typeface="Montserrat" panose="020B0604020202020204" charset="0"/>
              </a:rPr>
              <a:t>Phone call to antenatal team: unaware of need for specialist care</a:t>
            </a:r>
          </a:p>
          <a:p>
            <a:endParaRPr lang="en-AU" dirty="0">
              <a:latin typeface="Montserrat" panose="020B060402020202020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D1CF49-73D6-49A6-A0FD-229604936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3579801"/>
            <a:ext cx="3505689" cy="2915057"/>
          </a:xfrm>
          <a:prstGeom prst="rect">
            <a:avLst/>
          </a:prstGeom>
        </p:spPr>
      </p:pic>
      <p:sp>
        <p:nvSpPr>
          <p:cNvPr id="7" name="Freeform 3">
            <a:extLst>
              <a:ext uri="{FF2B5EF4-FFF2-40B4-BE49-F238E27FC236}">
                <a16:creationId xmlns:a16="http://schemas.microsoft.com/office/drawing/2014/main" id="{232C9F4E-062B-4C04-8441-622F18265DF5}"/>
              </a:ext>
            </a:extLst>
          </p:cNvPr>
          <p:cNvSpPr/>
          <p:nvPr/>
        </p:nvSpPr>
        <p:spPr>
          <a:xfrm>
            <a:off x="3993515" y="374209"/>
            <a:ext cx="9906000" cy="2423649"/>
          </a:xfrm>
          <a:custGeom>
            <a:avLst/>
            <a:gdLst/>
            <a:ahLst/>
            <a:cxnLst/>
            <a:rect l="l" t="t" r="r" b="b"/>
            <a:pathLst>
              <a:path w="5031103" h="1280644">
                <a:moveTo>
                  <a:pt x="0" y="0"/>
                </a:moveTo>
                <a:lnTo>
                  <a:pt x="5031103" y="0"/>
                </a:lnTo>
                <a:lnTo>
                  <a:pt x="5031103" y="1280644"/>
                </a:lnTo>
                <a:lnTo>
                  <a:pt x="0" y="1280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758B409F-4B56-4DCB-874E-63CCDE1B4234}"/>
              </a:ext>
            </a:extLst>
          </p:cNvPr>
          <p:cNvSpPr txBox="1"/>
          <p:nvPr/>
        </p:nvSpPr>
        <p:spPr>
          <a:xfrm>
            <a:off x="5103188" y="-443407"/>
            <a:ext cx="7686654" cy="3044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9"/>
              </a:lnSpc>
            </a:pPr>
            <a:endParaRPr dirty="0"/>
          </a:p>
          <a:p>
            <a:pPr algn="ctr">
              <a:lnSpc>
                <a:spcPts val="8139"/>
              </a:lnSpc>
            </a:pPr>
            <a:r>
              <a:rPr lang="en-US" sz="5499" spc="274" dirty="0">
                <a:solidFill>
                  <a:srgbClr val="FFFFFF"/>
                </a:solidFill>
                <a:latin typeface="ABeeZee Bold"/>
              </a:rPr>
              <a:t>CQI in Practice </a:t>
            </a:r>
          </a:p>
          <a:p>
            <a:pPr algn="ctr">
              <a:lnSpc>
                <a:spcPts val="8139"/>
              </a:lnSpc>
            </a:pPr>
            <a:r>
              <a:rPr lang="en-US" sz="5499" spc="274" dirty="0">
                <a:solidFill>
                  <a:srgbClr val="FFFFFF"/>
                </a:solidFill>
                <a:latin typeface="ABeeZee Bold"/>
              </a:rPr>
              <a:t>Hepatitis B</a:t>
            </a:r>
          </a:p>
        </p:txBody>
      </p:sp>
    </p:spTree>
    <p:extLst>
      <p:ext uri="{BB962C8B-B14F-4D97-AF65-F5344CB8AC3E}">
        <p14:creationId xmlns:p14="http://schemas.microsoft.com/office/powerpoint/2010/main" val="38803932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A8BC0-62F6-4300-9109-FC056FD5D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0" y="2872249"/>
            <a:ext cx="12799142" cy="6588458"/>
          </a:xfrm>
        </p:spPr>
        <p:txBody>
          <a:bodyPr/>
          <a:lstStyle/>
          <a:p>
            <a:pPr marL="0" indent="0">
              <a:buNone/>
            </a:pPr>
            <a:r>
              <a:rPr lang="en-AU" dirty="0">
                <a:latin typeface="Montserrat" panose="020B0604020202020204" charset="0"/>
              </a:rPr>
              <a:t>Case 2</a:t>
            </a:r>
          </a:p>
          <a:p>
            <a:pPr marL="0" indent="0">
              <a:buNone/>
            </a:pPr>
            <a:endParaRPr lang="en-AU" dirty="0">
              <a:latin typeface="Montserrat" panose="020B0604020202020204" charset="0"/>
            </a:endParaRPr>
          </a:p>
          <a:p>
            <a:pPr marL="0" indent="0">
              <a:buNone/>
            </a:pPr>
            <a:r>
              <a:rPr lang="en-AU" dirty="0">
                <a:latin typeface="Montserrat" panose="020B0604020202020204" charset="0"/>
              </a:rPr>
              <a:t>70yo</a:t>
            </a:r>
          </a:p>
          <a:p>
            <a:pPr marL="0" indent="0">
              <a:buNone/>
            </a:pPr>
            <a:r>
              <a:rPr lang="en-AU" dirty="0">
                <a:latin typeface="Montserrat" panose="020B0604020202020204" charset="0"/>
              </a:rPr>
              <a:t>CHB</a:t>
            </a:r>
          </a:p>
          <a:p>
            <a:pPr marL="0" indent="0">
              <a:buNone/>
            </a:pPr>
            <a:r>
              <a:rPr lang="en-AU" dirty="0">
                <a:latin typeface="Montserrat" panose="020B0604020202020204" charset="0"/>
              </a:rPr>
              <a:t>Attending DYHS for &gt; 20 years</a:t>
            </a:r>
          </a:p>
          <a:p>
            <a:pPr marL="0" indent="0">
              <a:buNone/>
            </a:pPr>
            <a:endParaRPr lang="en-AU" dirty="0">
              <a:latin typeface="Montserrat" panose="020B0604020202020204" charset="0"/>
            </a:endParaRPr>
          </a:p>
          <a:p>
            <a:pPr marL="0" indent="0">
              <a:buNone/>
            </a:pPr>
            <a:r>
              <a:rPr lang="en-AU" dirty="0">
                <a:latin typeface="Montserrat" panose="020B0604020202020204" charset="0"/>
              </a:rPr>
              <a:t>Case finding through CHB audit</a:t>
            </a:r>
          </a:p>
          <a:p>
            <a:pPr marL="0" indent="0">
              <a:buNone/>
            </a:pPr>
            <a:r>
              <a:rPr lang="en-AU" dirty="0">
                <a:latin typeface="Montserrat" panose="020B0604020202020204" charset="0"/>
              </a:rPr>
              <a:t>Review identified elevated LFTs</a:t>
            </a:r>
          </a:p>
          <a:p>
            <a:pPr marL="0" indent="0">
              <a:buNone/>
            </a:pPr>
            <a:r>
              <a:rPr lang="en-AU" dirty="0">
                <a:latin typeface="Montserrat" panose="020B0604020202020204" charset="0"/>
              </a:rPr>
              <a:t>Referred directly for fibroscan: confirms fibrosis/ cirrhosis</a:t>
            </a:r>
          </a:p>
          <a:p>
            <a:pPr marL="0" indent="0">
              <a:buNone/>
            </a:pPr>
            <a:r>
              <a:rPr lang="en-AU" dirty="0">
                <a:latin typeface="Montserrat" panose="020B0604020202020204" charset="0"/>
              </a:rPr>
              <a:t>Seen by hepatology CN and NP at RPH and commenced entecavir</a:t>
            </a:r>
          </a:p>
          <a:p>
            <a:pPr marL="0" indent="0">
              <a:buNone/>
            </a:pPr>
            <a:r>
              <a:rPr lang="en-AU" dirty="0">
                <a:latin typeface="Montserrat" panose="020B0604020202020204" charset="0"/>
              </a:rPr>
              <a:t>Discussed at MDT: elevated risk portal HTN</a:t>
            </a:r>
          </a:p>
          <a:p>
            <a:pPr marL="0" indent="0">
              <a:buNone/>
            </a:pPr>
            <a:r>
              <a:rPr lang="en-AU" dirty="0">
                <a:latin typeface="Montserrat" panose="020B0604020202020204" charset="0"/>
              </a:rPr>
              <a:t>Will be followed up by RPH hepatology team</a:t>
            </a:r>
          </a:p>
          <a:p>
            <a:endParaRPr lang="en-AU" dirty="0">
              <a:latin typeface="Montserrat" panose="020B0604020202020204" charset="0"/>
            </a:endParaRP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5BC2FB47-F3DA-47C5-BAB1-825A85EFD002}"/>
              </a:ext>
            </a:extLst>
          </p:cNvPr>
          <p:cNvSpPr/>
          <p:nvPr/>
        </p:nvSpPr>
        <p:spPr>
          <a:xfrm>
            <a:off x="3993515" y="374209"/>
            <a:ext cx="9906000" cy="2423649"/>
          </a:xfrm>
          <a:custGeom>
            <a:avLst/>
            <a:gdLst/>
            <a:ahLst/>
            <a:cxnLst/>
            <a:rect l="l" t="t" r="r" b="b"/>
            <a:pathLst>
              <a:path w="5031103" h="1280644">
                <a:moveTo>
                  <a:pt x="0" y="0"/>
                </a:moveTo>
                <a:lnTo>
                  <a:pt x="5031103" y="0"/>
                </a:lnTo>
                <a:lnTo>
                  <a:pt x="5031103" y="1280644"/>
                </a:lnTo>
                <a:lnTo>
                  <a:pt x="0" y="1280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FEAFF1CE-C579-4AB7-BF7D-AF2F83979E84}"/>
              </a:ext>
            </a:extLst>
          </p:cNvPr>
          <p:cNvSpPr txBox="1"/>
          <p:nvPr/>
        </p:nvSpPr>
        <p:spPr>
          <a:xfrm>
            <a:off x="5103188" y="-443407"/>
            <a:ext cx="7686654" cy="3044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9"/>
              </a:lnSpc>
            </a:pPr>
            <a:endParaRPr dirty="0"/>
          </a:p>
          <a:p>
            <a:pPr algn="ctr">
              <a:lnSpc>
                <a:spcPts val="8139"/>
              </a:lnSpc>
            </a:pPr>
            <a:r>
              <a:rPr lang="en-US" sz="5499" spc="274" dirty="0">
                <a:solidFill>
                  <a:srgbClr val="FFFFFF"/>
                </a:solidFill>
                <a:latin typeface="ABeeZee Bold"/>
              </a:rPr>
              <a:t>CQI in Practice </a:t>
            </a:r>
          </a:p>
          <a:p>
            <a:pPr algn="ctr">
              <a:lnSpc>
                <a:spcPts val="8139"/>
              </a:lnSpc>
            </a:pPr>
            <a:r>
              <a:rPr lang="en-US" sz="5499" spc="274" dirty="0">
                <a:solidFill>
                  <a:srgbClr val="FFFFFF"/>
                </a:solidFill>
                <a:latin typeface="ABeeZee Bold"/>
              </a:rPr>
              <a:t>Hepatitis B</a:t>
            </a:r>
          </a:p>
        </p:txBody>
      </p:sp>
      <p:pic>
        <p:nvPicPr>
          <p:cNvPr id="2" name="Picture 1" descr="A person and person sitting on a bench&#10;&#10;Description automatically generated">
            <a:extLst>
              <a:ext uri="{FF2B5EF4-FFF2-40B4-BE49-F238E27FC236}">
                <a16:creationId xmlns:a16="http://schemas.microsoft.com/office/drawing/2014/main" id="{74C35DF5-FC0B-DDCC-CC76-65EE276636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70509" y="3311013"/>
            <a:ext cx="5054080" cy="41442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960688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F77E72-2928-4D9D-B5BF-5E4D80605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3670132"/>
            <a:ext cx="15773400" cy="6527007"/>
          </a:xfrm>
        </p:spPr>
        <p:txBody>
          <a:bodyPr/>
          <a:lstStyle/>
          <a:p>
            <a:pPr marL="0" indent="0">
              <a:buNone/>
            </a:pPr>
            <a:r>
              <a:rPr lang="en-AU" dirty="0">
                <a:latin typeface="Montserrat" panose="020B0604020202020204" charset="0"/>
              </a:rPr>
              <a:t>Consistency of RHD management identified as a clinical concern</a:t>
            </a:r>
          </a:p>
          <a:p>
            <a:pPr marL="0" indent="0">
              <a:buNone/>
            </a:pPr>
            <a:endParaRPr lang="en-AU" dirty="0">
              <a:latin typeface="Montserrat" panose="020B0604020202020204" charset="0"/>
            </a:endParaRPr>
          </a:p>
          <a:p>
            <a:pPr marL="0" indent="0">
              <a:buNone/>
            </a:pPr>
            <a:r>
              <a:rPr lang="en-AU" dirty="0">
                <a:latin typeface="Montserrat" panose="020B0604020202020204" charset="0"/>
              </a:rPr>
              <a:t>Patient files had variable diagnostic detail and ad-hoc recall </a:t>
            </a:r>
          </a:p>
          <a:p>
            <a:pPr marL="0" indent="0">
              <a:buNone/>
            </a:pPr>
            <a:r>
              <a:rPr lang="en-AU" dirty="0">
                <a:latin typeface="Montserrat" panose="020B0604020202020204" charset="0"/>
              </a:rPr>
              <a:t>system for future care</a:t>
            </a:r>
          </a:p>
          <a:p>
            <a:pPr marL="0" indent="0">
              <a:buNone/>
            </a:pPr>
            <a:endParaRPr lang="en-AU" dirty="0">
              <a:latin typeface="Montserrat" panose="020B0604020202020204" charset="0"/>
            </a:endParaRPr>
          </a:p>
          <a:p>
            <a:pPr marL="0" indent="0">
              <a:buNone/>
            </a:pPr>
            <a:r>
              <a:rPr lang="en-AU" dirty="0">
                <a:latin typeface="Montserrat" panose="020B0604020202020204" charset="0"/>
              </a:rPr>
              <a:t>Inconsistent documentation of treatment duration </a:t>
            </a:r>
          </a:p>
          <a:p>
            <a:pPr marL="0" indent="0">
              <a:buNone/>
            </a:pPr>
            <a:endParaRPr lang="en-AU" dirty="0">
              <a:latin typeface="Montserrat" panose="020B0604020202020204" charset="0"/>
            </a:endParaRPr>
          </a:p>
          <a:p>
            <a:pPr marL="0" indent="0">
              <a:buNone/>
            </a:pPr>
            <a:r>
              <a:rPr lang="en-AU" dirty="0">
                <a:latin typeface="Montserrat" panose="020B0604020202020204" charset="0"/>
              </a:rPr>
              <a:t>Inconsistent notification of the WA State RHD Registrar of patients and treatment</a:t>
            </a:r>
          </a:p>
          <a:p>
            <a:pPr marL="0" indent="0">
              <a:buNone/>
            </a:pPr>
            <a:endParaRPr lang="en-AU" dirty="0">
              <a:latin typeface="Montserrat" panose="020B0604020202020204" charset="0"/>
            </a:endParaRPr>
          </a:p>
          <a:p>
            <a:pPr marL="0" indent="0">
              <a:buNone/>
            </a:pPr>
            <a:r>
              <a:rPr lang="en-AU" dirty="0">
                <a:latin typeface="Montserrat" panose="020B0604020202020204" charset="0"/>
              </a:rPr>
              <a:t>Many transient patients on recall lists - use of staff resources</a:t>
            </a:r>
          </a:p>
          <a:p>
            <a:endParaRPr lang="en-AU" dirty="0">
              <a:latin typeface="Montserrat" panose="020B060402020202020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8C0278-6013-4D4D-B15E-08813608C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0274" y="3162023"/>
            <a:ext cx="3410426" cy="3962953"/>
          </a:xfrm>
          <a:prstGeom prst="rect">
            <a:avLst/>
          </a:prstGeom>
        </p:spPr>
      </p:pic>
      <p:sp>
        <p:nvSpPr>
          <p:cNvPr id="7" name="Freeform 3">
            <a:extLst>
              <a:ext uri="{FF2B5EF4-FFF2-40B4-BE49-F238E27FC236}">
                <a16:creationId xmlns:a16="http://schemas.microsoft.com/office/drawing/2014/main" id="{2D756275-016F-48D5-9DE2-AB6CF2A641BE}"/>
              </a:ext>
            </a:extLst>
          </p:cNvPr>
          <p:cNvSpPr/>
          <p:nvPr/>
        </p:nvSpPr>
        <p:spPr>
          <a:xfrm>
            <a:off x="3993515" y="374209"/>
            <a:ext cx="9906000" cy="2423649"/>
          </a:xfrm>
          <a:custGeom>
            <a:avLst/>
            <a:gdLst/>
            <a:ahLst/>
            <a:cxnLst/>
            <a:rect l="l" t="t" r="r" b="b"/>
            <a:pathLst>
              <a:path w="5031103" h="1280644">
                <a:moveTo>
                  <a:pt x="0" y="0"/>
                </a:moveTo>
                <a:lnTo>
                  <a:pt x="5031103" y="0"/>
                </a:lnTo>
                <a:lnTo>
                  <a:pt x="5031103" y="1280644"/>
                </a:lnTo>
                <a:lnTo>
                  <a:pt x="0" y="1280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5E08EF50-0846-422D-8A20-C41275982E9A}"/>
              </a:ext>
            </a:extLst>
          </p:cNvPr>
          <p:cNvSpPr txBox="1"/>
          <p:nvPr/>
        </p:nvSpPr>
        <p:spPr>
          <a:xfrm>
            <a:off x="5103188" y="-443407"/>
            <a:ext cx="7686654" cy="3044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9"/>
              </a:lnSpc>
            </a:pPr>
            <a:endParaRPr dirty="0"/>
          </a:p>
          <a:p>
            <a:pPr algn="ctr">
              <a:lnSpc>
                <a:spcPts val="8139"/>
              </a:lnSpc>
            </a:pPr>
            <a:r>
              <a:rPr lang="en-US" sz="5499" spc="274" dirty="0">
                <a:solidFill>
                  <a:srgbClr val="FFFFFF"/>
                </a:solidFill>
                <a:latin typeface="ABeeZee Bold"/>
              </a:rPr>
              <a:t>CQI in Practice </a:t>
            </a:r>
          </a:p>
          <a:p>
            <a:pPr algn="ctr">
              <a:lnSpc>
                <a:spcPts val="8139"/>
              </a:lnSpc>
            </a:pPr>
            <a:r>
              <a:rPr lang="en-US" sz="5499" spc="274" dirty="0">
                <a:solidFill>
                  <a:srgbClr val="FFFFFF"/>
                </a:solidFill>
                <a:latin typeface="ABeeZee Bold"/>
              </a:rPr>
              <a:t>RHD</a:t>
            </a:r>
          </a:p>
        </p:txBody>
      </p:sp>
    </p:spTree>
    <p:extLst>
      <p:ext uri="{BB962C8B-B14F-4D97-AF65-F5344CB8AC3E}">
        <p14:creationId xmlns:p14="http://schemas.microsoft.com/office/powerpoint/2010/main" val="25589078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F77E72-2928-4D9D-B5BF-5E4D80605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3162300"/>
            <a:ext cx="15773400" cy="6527007"/>
          </a:xfrm>
        </p:spPr>
        <p:txBody>
          <a:bodyPr/>
          <a:lstStyle/>
          <a:p>
            <a:pPr marL="0" indent="0">
              <a:buNone/>
            </a:pPr>
            <a:r>
              <a:rPr lang="en-AU" dirty="0">
                <a:latin typeface="Montserrat" panose="020B0604020202020204" charset="0"/>
              </a:rPr>
              <a:t>Audit tool created on Communicare, including automatic recalls for routine reviews and referrals</a:t>
            </a:r>
          </a:p>
          <a:p>
            <a:pPr marL="0" indent="0">
              <a:buNone/>
            </a:pPr>
            <a:endParaRPr lang="en-AU" dirty="0">
              <a:latin typeface="Montserrat" panose="020B0604020202020204" charset="0"/>
            </a:endParaRPr>
          </a:p>
          <a:p>
            <a:pPr marL="0" indent="0">
              <a:buNone/>
            </a:pPr>
            <a:r>
              <a:rPr lang="en-AU" dirty="0">
                <a:latin typeface="Montserrat" panose="020B0604020202020204" charset="0"/>
              </a:rPr>
              <a:t>RHD diagnostic clinical items streamlined</a:t>
            </a:r>
          </a:p>
          <a:p>
            <a:pPr marL="0" indent="0">
              <a:buNone/>
            </a:pPr>
            <a:endParaRPr lang="en-AU" dirty="0">
              <a:latin typeface="Montserrat" panose="020B0604020202020204" charset="0"/>
            </a:endParaRPr>
          </a:p>
          <a:p>
            <a:pPr marL="0" indent="0">
              <a:buNone/>
            </a:pPr>
            <a:r>
              <a:rPr lang="en-AU" dirty="0">
                <a:latin typeface="Montserrat" panose="020B0604020202020204" charset="0"/>
              </a:rPr>
              <a:t>Review of all files of patients with RHD diagnoses </a:t>
            </a:r>
          </a:p>
          <a:p>
            <a:pPr marL="0" indent="0">
              <a:buNone/>
            </a:pPr>
            <a:r>
              <a:rPr lang="en-AU" dirty="0">
                <a:latin typeface="Montserrat" panose="020B0604020202020204" charset="0"/>
              </a:rPr>
              <a:t>– total of 340 Files</a:t>
            </a:r>
          </a:p>
          <a:p>
            <a:pPr marL="0" indent="0">
              <a:buNone/>
            </a:pPr>
            <a:endParaRPr lang="en-AU" dirty="0">
              <a:latin typeface="Montserrat" panose="020B0604020202020204" charset="0"/>
            </a:endParaRPr>
          </a:p>
          <a:p>
            <a:pPr marL="0" indent="0">
              <a:buNone/>
            </a:pPr>
            <a:r>
              <a:rPr lang="en-AU" dirty="0">
                <a:latin typeface="Montserrat" panose="020B0604020202020204" charset="0"/>
              </a:rPr>
              <a:t>Liaison with WA State RHD Register and </a:t>
            </a:r>
          </a:p>
          <a:p>
            <a:pPr marL="0" indent="0">
              <a:buNone/>
            </a:pPr>
            <a:r>
              <a:rPr lang="en-AU" dirty="0">
                <a:latin typeface="Montserrat" panose="020B0604020202020204" charset="0"/>
              </a:rPr>
              <a:t>notifications completed</a:t>
            </a:r>
          </a:p>
          <a:p>
            <a:pPr marL="0" indent="0">
              <a:buNone/>
            </a:pPr>
            <a:endParaRPr lang="en-AU" dirty="0">
              <a:latin typeface="Montserrat" panose="020B0604020202020204" charset="0"/>
            </a:endParaRPr>
          </a:p>
          <a:p>
            <a:pPr marL="0" indent="0">
              <a:buNone/>
            </a:pPr>
            <a:r>
              <a:rPr lang="en-AU" dirty="0">
                <a:latin typeface="Montserrat" panose="020B0604020202020204" charset="0"/>
              </a:rPr>
              <a:t>RHD Medical review procedure created </a:t>
            </a:r>
          </a:p>
          <a:p>
            <a:endParaRPr lang="en-AU" dirty="0">
              <a:latin typeface="Montserrat" panose="020B060402020202020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DD25AD-B5E0-4E18-AA37-1C0D79334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5200" y="4381500"/>
            <a:ext cx="4724400" cy="4746528"/>
          </a:xfrm>
          <a:prstGeom prst="rect">
            <a:avLst/>
          </a:prstGeom>
        </p:spPr>
      </p:pic>
      <p:sp>
        <p:nvSpPr>
          <p:cNvPr id="7" name="Freeform 3">
            <a:extLst>
              <a:ext uri="{FF2B5EF4-FFF2-40B4-BE49-F238E27FC236}">
                <a16:creationId xmlns:a16="http://schemas.microsoft.com/office/drawing/2014/main" id="{B71D25E1-A7CB-4328-B00E-11B356C725E8}"/>
              </a:ext>
            </a:extLst>
          </p:cNvPr>
          <p:cNvSpPr/>
          <p:nvPr/>
        </p:nvSpPr>
        <p:spPr>
          <a:xfrm>
            <a:off x="3993515" y="374209"/>
            <a:ext cx="9906000" cy="2423649"/>
          </a:xfrm>
          <a:custGeom>
            <a:avLst/>
            <a:gdLst/>
            <a:ahLst/>
            <a:cxnLst/>
            <a:rect l="l" t="t" r="r" b="b"/>
            <a:pathLst>
              <a:path w="5031103" h="1280644">
                <a:moveTo>
                  <a:pt x="0" y="0"/>
                </a:moveTo>
                <a:lnTo>
                  <a:pt x="5031103" y="0"/>
                </a:lnTo>
                <a:lnTo>
                  <a:pt x="5031103" y="1280644"/>
                </a:lnTo>
                <a:lnTo>
                  <a:pt x="0" y="1280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F9E5169F-1AED-4BA6-A9F7-426B0F93BDC8}"/>
              </a:ext>
            </a:extLst>
          </p:cNvPr>
          <p:cNvSpPr txBox="1"/>
          <p:nvPr/>
        </p:nvSpPr>
        <p:spPr>
          <a:xfrm>
            <a:off x="5103188" y="-443407"/>
            <a:ext cx="7686654" cy="3044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9"/>
              </a:lnSpc>
            </a:pPr>
            <a:endParaRPr dirty="0"/>
          </a:p>
          <a:p>
            <a:pPr algn="ctr">
              <a:lnSpc>
                <a:spcPts val="8139"/>
              </a:lnSpc>
            </a:pPr>
            <a:r>
              <a:rPr lang="en-US" sz="5499" spc="274" dirty="0">
                <a:solidFill>
                  <a:srgbClr val="FFFFFF"/>
                </a:solidFill>
                <a:latin typeface="ABeeZee Bold"/>
              </a:rPr>
              <a:t>CQI in Practice </a:t>
            </a:r>
          </a:p>
          <a:p>
            <a:pPr algn="ctr">
              <a:lnSpc>
                <a:spcPts val="8139"/>
              </a:lnSpc>
            </a:pPr>
            <a:r>
              <a:rPr lang="en-US" sz="5499" spc="274" dirty="0">
                <a:solidFill>
                  <a:srgbClr val="FFFFFF"/>
                </a:solidFill>
                <a:latin typeface="ABeeZee Bold"/>
              </a:rPr>
              <a:t>RHD</a:t>
            </a:r>
          </a:p>
        </p:txBody>
      </p:sp>
    </p:spTree>
    <p:extLst>
      <p:ext uri="{BB962C8B-B14F-4D97-AF65-F5344CB8AC3E}">
        <p14:creationId xmlns:p14="http://schemas.microsoft.com/office/powerpoint/2010/main" val="9068501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F77E72-2928-4D9D-B5BF-5E4D80605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3385784"/>
            <a:ext cx="16535400" cy="652700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AU" dirty="0">
                <a:latin typeface="Montserrat" panose="020B0604020202020204" charset="0"/>
              </a:rPr>
              <a:t>Mammoth file audit completed : 340 files</a:t>
            </a:r>
          </a:p>
          <a:p>
            <a:pPr marL="0" indent="0">
              <a:buNone/>
            </a:pPr>
            <a:endParaRPr lang="en-AU" dirty="0">
              <a:latin typeface="Montserrat" panose="020B0604020202020204" charset="0"/>
            </a:endParaRPr>
          </a:p>
          <a:p>
            <a:pPr marL="0" indent="0">
              <a:buNone/>
            </a:pPr>
            <a:r>
              <a:rPr lang="en-AU" dirty="0">
                <a:latin typeface="Montserrat" panose="020B0604020202020204" charset="0"/>
              </a:rPr>
              <a:t>All DYHS patients with RHD have accurate diagnoses, RHD priority classification, and management plan.</a:t>
            </a:r>
          </a:p>
          <a:p>
            <a:pPr marL="0" indent="0">
              <a:buNone/>
            </a:pPr>
            <a:endParaRPr lang="en-US" dirty="0">
              <a:latin typeface="Montserrat" panose="020B0604020202020204" charset="0"/>
            </a:endParaRPr>
          </a:p>
          <a:p>
            <a:pPr marL="0" indent="0">
              <a:buNone/>
            </a:pPr>
            <a:r>
              <a:rPr lang="en-AU" dirty="0">
                <a:latin typeface="Montserrat" panose="020B0604020202020204" charset="0"/>
              </a:rPr>
              <a:t>100% of patients  have been notified to the RHD Register c/w 38 % in 2022</a:t>
            </a:r>
          </a:p>
          <a:p>
            <a:pPr marL="0" indent="0">
              <a:buNone/>
            </a:pPr>
            <a:endParaRPr lang="en-AU" dirty="0">
              <a:latin typeface="Montserrat" panose="020B0604020202020204" charset="0"/>
            </a:endParaRPr>
          </a:p>
          <a:p>
            <a:pPr marL="0" indent="0">
              <a:buNone/>
            </a:pPr>
            <a:r>
              <a:rPr lang="en-US" dirty="0">
                <a:latin typeface="Montserrat" panose="020B0604020202020204" charset="0"/>
              </a:rPr>
              <a:t>100 % have an Audit Item</a:t>
            </a:r>
          </a:p>
          <a:p>
            <a:pPr marL="0" indent="0">
              <a:buNone/>
            </a:pPr>
            <a:endParaRPr lang="en-US" dirty="0">
              <a:latin typeface="Montserrat" panose="020B0604020202020204" charset="0"/>
            </a:endParaRPr>
          </a:p>
          <a:p>
            <a:pPr marL="0" indent="0">
              <a:buNone/>
            </a:pPr>
            <a:r>
              <a:rPr lang="en-US" dirty="0">
                <a:latin typeface="Montserrat" panose="020B0604020202020204" charset="0"/>
              </a:rPr>
              <a:t>On site echo clinics at the 4 sites </a:t>
            </a:r>
          </a:p>
          <a:p>
            <a:pPr marL="0" indent="0">
              <a:buNone/>
            </a:pPr>
            <a:endParaRPr lang="en-US" dirty="0">
              <a:latin typeface="Montserrat" panose="020B0604020202020204" charset="0"/>
            </a:endParaRPr>
          </a:p>
          <a:p>
            <a:pPr marL="0" indent="0">
              <a:buNone/>
            </a:pPr>
            <a:r>
              <a:rPr lang="en-AU" dirty="0">
                <a:latin typeface="Montserrat" panose="020B0604020202020204" charset="0"/>
              </a:rPr>
              <a:t>25 ECHOs completed at Derbarl in 2023</a:t>
            </a:r>
          </a:p>
          <a:p>
            <a:pPr marL="0" indent="0">
              <a:buNone/>
            </a:pPr>
            <a:endParaRPr lang="en-US" dirty="0">
              <a:latin typeface="Montserrat" panose="020B0604020202020204" charset="0"/>
            </a:endParaRPr>
          </a:p>
          <a:p>
            <a:pPr marL="0" indent="0">
              <a:buNone/>
            </a:pPr>
            <a:r>
              <a:rPr lang="en-US" dirty="0">
                <a:latin typeface="Montserrat" panose="020B0604020202020204" charset="0"/>
              </a:rPr>
              <a:t>Recalls in place for echo</a:t>
            </a:r>
          </a:p>
          <a:p>
            <a:pPr marL="0" indent="0">
              <a:buNone/>
            </a:pPr>
            <a:endParaRPr lang="en-US" dirty="0">
              <a:latin typeface="Montserrat" panose="020B0604020202020204" charset="0"/>
            </a:endParaRPr>
          </a:p>
          <a:p>
            <a:pPr marL="0" indent="0">
              <a:buNone/>
            </a:pPr>
            <a:r>
              <a:rPr lang="en-US" dirty="0">
                <a:latin typeface="Montserrat" panose="020B0604020202020204" charset="0"/>
              </a:rPr>
              <a:t>Communicare Audit report created</a:t>
            </a:r>
          </a:p>
          <a:p>
            <a:endParaRPr lang="en-AU" dirty="0">
              <a:latin typeface="Montserrat" panose="020B060402020202020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A705FF-CD8A-43E5-87FA-8B0FC87596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16" r="263" b="-322"/>
          <a:stretch/>
        </p:blipFill>
        <p:spPr>
          <a:xfrm>
            <a:off x="12054016" y="5676900"/>
            <a:ext cx="2871441" cy="3217749"/>
          </a:xfrm>
          <a:prstGeom prst="rect">
            <a:avLst/>
          </a:prstGeom>
        </p:spPr>
      </p:pic>
      <p:sp>
        <p:nvSpPr>
          <p:cNvPr id="7" name="Freeform 3">
            <a:extLst>
              <a:ext uri="{FF2B5EF4-FFF2-40B4-BE49-F238E27FC236}">
                <a16:creationId xmlns:a16="http://schemas.microsoft.com/office/drawing/2014/main" id="{4D06879C-40A1-4BBC-8C5C-481D86B0B02B}"/>
              </a:ext>
            </a:extLst>
          </p:cNvPr>
          <p:cNvSpPr/>
          <p:nvPr/>
        </p:nvSpPr>
        <p:spPr>
          <a:xfrm>
            <a:off x="3993515" y="374209"/>
            <a:ext cx="9906000" cy="2423649"/>
          </a:xfrm>
          <a:custGeom>
            <a:avLst/>
            <a:gdLst/>
            <a:ahLst/>
            <a:cxnLst/>
            <a:rect l="l" t="t" r="r" b="b"/>
            <a:pathLst>
              <a:path w="5031103" h="1280644">
                <a:moveTo>
                  <a:pt x="0" y="0"/>
                </a:moveTo>
                <a:lnTo>
                  <a:pt x="5031103" y="0"/>
                </a:lnTo>
                <a:lnTo>
                  <a:pt x="5031103" y="1280644"/>
                </a:lnTo>
                <a:lnTo>
                  <a:pt x="0" y="1280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CCFC9AFE-F180-4BCF-82FA-0E74B4F07A21}"/>
              </a:ext>
            </a:extLst>
          </p:cNvPr>
          <p:cNvSpPr txBox="1"/>
          <p:nvPr/>
        </p:nvSpPr>
        <p:spPr>
          <a:xfrm>
            <a:off x="5103188" y="-443407"/>
            <a:ext cx="7686654" cy="3044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9"/>
              </a:lnSpc>
            </a:pPr>
            <a:endParaRPr dirty="0"/>
          </a:p>
          <a:p>
            <a:pPr algn="ctr">
              <a:lnSpc>
                <a:spcPts val="8139"/>
              </a:lnSpc>
            </a:pPr>
            <a:r>
              <a:rPr lang="en-US" sz="5499" spc="274" dirty="0">
                <a:solidFill>
                  <a:srgbClr val="FFFFFF"/>
                </a:solidFill>
                <a:latin typeface="ABeeZee Bold"/>
              </a:rPr>
              <a:t>CQI in Practice </a:t>
            </a:r>
          </a:p>
          <a:p>
            <a:pPr algn="ctr">
              <a:lnSpc>
                <a:spcPts val="8139"/>
              </a:lnSpc>
            </a:pPr>
            <a:r>
              <a:rPr lang="en-US" sz="5499" spc="274" dirty="0">
                <a:solidFill>
                  <a:srgbClr val="FFFFFF"/>
                </a:solidFill>
                <a:latin typeface="ABeeZee Bold"/>
              </a:rPr>
              <a:t>RHD</a:t>
            </a:r>
          </a:p>
        </p:txBody>
      </p:sp>
    </p:spTree>
    <p:extLst>
      <p:ext uri="{BB962C8B-B14F-4D97-AF65-F5344CB8AC3E}">
        <p14:creationId xmlns:p14="http://schemas.microsoft.com/office/powerpoint/2010/main" val="30045719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2FCD7F2-9854-4792-88B6-A8E95C792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2324100"/>
            <a:ext cx="12877800" cy="7667625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326A91E6-9290-41B4-850F-C3F24717368E}"/>
              </a:ext>
            </a:extLst>
          </p:cNvPr>
          <p:cNvSpPr/>
          <p:nvPr/>
        </p:nvSpPr>
        <p:spPr>
          <a:xfrm>
            <a:off x="3993515" y="374209"/>
            <a:ext cx="9906000" cy="2423649"/>
          </a:xfrm>
          <a:custGeom>
            <a:avLst/>
            <a:gdLst/>
            <a:ahLst/>
            <a:cxnLst/>
            <a:rect l="l" t="t" r="r" b="b"/>
            <a:pathLst>
              <a:path w="5031103" h="1280644">
                <a:moveTo>
                  <a:pt x="0" y="0"/>
                </a:moveTo>
                <a:lnTo>
                  <a:pt x="5031103" y="0"/>
                </a:lnTo>
                <a:lnTo>
                  <a:pt x="5031103" y="1280644"/>
                </a:lnTo>
                <a:lnTo>
                  <a:pt x="0" y="1280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7108B1CA-71B9-4D3A-86D2-D949085DC0F1}"/>
              </a:ext>
            </a:extLst>
          </p:cNvPr>
          <p:cNvSpPr txBox="1"/>
          <p:nvPr/>
        </p:nvSpPr>
        <p:spPr>
          <a:xfrm>
            <a:off x="5103188" y="-443407"/>
            <a:ext cx="7686654" cy="3044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9"/>
              </a:lnSpc>
            </a:pPr>
            <a:endParaRPr dirty="0"/>
          </a:p>
          <a:p>
            <a:pPr algn="ctr">
              <a:lnSpc>
                <a:spcPts val="8139"/>
              </a:lnSpc>
            </a:pPr>
            <a:r>
              <a:rPr lang="en-US" sz="5499" spc="274" dirty="0">
                <a:solidFill>
                  <a:srgbClr val="FFFFFF"/>
                </a:solidFill>
                <a:latin typeface="ABeeZee Bold"/>
              </a:rPr>
              <a:t>CQI in Practice </a:t>
            </a:r>
          </a:p>
          <a:p>
            <a:pPr algn="ctr">
              <a:lnSpc>
                <a:spcPts val="8139"/>
              </a:lnSpc>
            </a:pPr>
            <a:r>
              <a:rPr lang="en-US" sz="5499" spc="274" dirty="0">
                <a:solidFill>
                  <a:srgbClr val="FFFFFF"/>
                </a:solidFill>
                <a:latin typeface="ABeeZee Bold"/>
              </a:rPr>
              <a:t>RHD</a:t>
            </a:r>
          </a:p>
        </p:txBody>
      </p:sp>
    </p:spTree>
    <p:extLst>
      <p:ext uri="{BB962C8B-B14F-4D97-AF65-F5344CB8AC3E}">
        <p14:creationId xmlns:p14="http://schemas.microsoft.com/office/powerpoint/2010/main" val="32393147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7203CB-ED10-4B28-87EA-6B30FA184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3009900"/>
            <a:ext cx="13868400" cy="7073323"/>
          </a:xfrm>
          <a:prstGeom prst="rect">
            <a:avLst/>
          </a:prstGeom>
        </p:spPr>
      </p:pic>
      <p:sp>
        <p:nvSpPr>
          <p:cNvPr id="3" name="Freeform 3">
            <a:extLst>
              <a:ext uri="{FF2B5EF4-FFF2-40B4-BE49-F238E27FC236}">
                <a16:creationId xmlns:a16="http://schemas.microsoft.com/office/drawing/2014/main" id="{EFE68325-0B8F-4780-8C06-804F9EDAE79D}"/>
              </a:ext>
            </a:extLst>
          </p:cNvPr>
          <p:cNvSpPr/>
          <p:nvPr/>
        </p:nvSpPr>
        <p:spPr>
          <a:xfrm>
            <a:off x="3993515" y="374209"/>
            <a:ext cx="9906000" cy="2423649"/>
          </a:xfrm>
          <a:custGeom>
            <a:avLst/>
            <a:gdLst/>
            <a:ahLst/>
            <a:cxnLst/>
            <a:rect l="l" t="t" r="r" b="b"/>
            <a:pathLst>
              <a:path w="5031103" h="1280644">
                <a:moveTo>
                  <a:pt x="0" y="0"/>
                </a:moveTo>
                <a:lnTo>
                  <a:pt x="5031103" y="0"/>
                </a:lnTo>
                <a:lnTo>
                  <a:pt x="5031103" y="1280644"/>
                </a:lnTo>
                <a:lnTo>
                  <a:pt x="0" y="1280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F763829D-19F5-4524-B1F5-34E5595F4AC8}"/>
              </a:ext>
            </a:extLst>
          </p:cNvPr>
          <p:cNvSpPr txBox="1"/>
          <p:nvPr/>
        </p:nvSpPr>
        <p:spPr>
          <a:xfrm>
            <a:off x="5103188" y="-443407"/>
            <a:ext cx="7686654" cy="3044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9"/>
              </a:lnSpc>
            </a:pPr>
            <a:endParaRPr dirty="0"/>
          </a:p>
          <a:p>
            <a:pPr algn="ctr">
              <a:lnSpc>
                <a:spcPts val="8139"/>
              </a:lnSpc>
            </a:pPr>
            <a:r>
              <a:rPr lang="en-US" sz="5499" spc="274" dirty="0">
                <a:solidFill>
                  <a:srgbClr val="FFFFFF"/>
                </a:solidFill>
                <a:latin typeface="ABeeZee Bold"/>
              </a:rPr>
              <a:t>CQI in Practice </a:t>
            </a:r>
          </a:p>
          <a:p>
            <a:pPr algn="ctr">
              <a:lnSpc>
                <a:spcPts val="8139"/>
              </a:lnSpc>
            </a:pPr>
            <a:r>
              <a:rPr lang="en-US" sz="5499" spc="274" dirty="0">
                <a:solidFill>
                  <a:srgbClr val="FFFFFF"/>
                </a:solidFill>
                <a:latin typeface="ABeeZee Bold"/>
              </a:rPr>
              <a:t>RHD</a:t>
            </a:r>
          </a:p>
        </p:txBody>
      </p:sp>
    </p:spTree>
    <p:extLst>
      <p:ext uri="{BB962C8B-B14F-4D97-AF65-F5344CB8AC3E}">
        <p14:creationId xmlns:p14="http://schemas.microsoft.com/office/powerpoint/2010/main" val="23459813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F77E72-2928-4D9D-B5BF-5E4D80605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4233" y="3009900"/>
            <a:ext cx="15773400" cy="6527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Montserrat" panose="020B0604020202020204" charset="0"/>
              </a:rPr>
              <a:t>Case: 26 </a:t>
            </a:r>
            <a:r>
              <a:rPr lang="en-US" dirty="0" err="1">
                <a:latin typeface="Montserrat" panose="020B0604020202020204" charset="0"/>
              </a:rPr>
              <a:t>yo</a:t>
            </a:r>
            <a:r>
              <a:rPr lang="en-US" dirty="0">
                <a:latin typeface="Montserrat" panose="020B0604020202020204" charset="0"/>
              </a:rPr>
              <a:t> female</a:t>
            </a:r>
          </a:p>
          <a:p>
            <a:pPr marL="0" indent="0">
              <a:buNone/>
            </a:pPr>
            <a:endParaRPr lang="en-US" dirty="0">
              <a:latin typeface="Montserrat" panose="020B0604020202020204" charset="0"/>
            </a:endParaRPr>
          </a:p>
          <a:p>
            <a:pPr marL="0" indent="0">
              <a:buNone/>
            </a:pPr>
            <a:r>
              <a:rPr lang="en-US" dirty="0">
                <a:latin typeface="Montserrat" panose="020B0604020202020204" charset="0"/>
              </a:rPr>
              <a:t>Diagnosed ARF 2013</a:t>
            </a:r>
          </a:p>
          <a:p>
            <a:pPr marL="0" indent="0">
              <a:buNone/>
            </a:pPr>
            <a:endParaRPr lang="en-US" dirty="0">
              <a:latin typeface="Montserrat" panose="020B0604020202020204" charset="0"/>
            </a:endParaRPr>
          </a:p>
          <a:p>
            <a:pPr marL="0" indent="0">
              <a:buNone/>
            </a:pPr>
            <a:r>
              <a:rPr lang="en-US" dirty="0">
                <a:latin typeface="Montserrat" panose="020B0604020202020204" charset="0"/>
              </a:rPr>
              <a:t>Letter came 08/2021 advising to cease Bicillin, suggesting could have been stopped in 2018</a:t>
            </a:r>
          </a:p>
          <a:p>
            <a:pPr marL="0" indent="0">
              <a:buNone/>
            </a:pPr>
            <a:r>
              <a:rPr lang="en-US" dirty="0">
                <a:latin typeface="Montserrat" panose="020B0604020202020204" charset="0"/>
              </a:rPr>
              <a:t>Took 2 months to review letter, then another 6 months to perform Echo and see Cardiologist</a:t>
            </a:r>
          </a:p>
          <a:p>
            <a:pPr lvl="1"/>
            <a:r>
              <a:rPr lang="en-US" dirty="0">
                <a:latin typeface="Montserrat" panose="020B0604020202020204" charset="0"/>
              </a:rPr>
              <a:t>8 months to action issue</a:t>
            </a:r>
          </a:p>
          <a:p>
            <a:pPr lvl="1"/>
            <a:r>
              <a:rPr lang="en-US" dirty="0">
                <a:latin typeface="Montserrat" panose="020B0604020202020204" charset="0"/>
              </a:rPr>
              <a:t>Later confirmed by Cardiologist to cease Bicillin in April 2022</a:t>
            </a:r>
          </a:p>
          <a:p>
            <a:pPr marL="457200" lvl="1" indent="0">
              <a:buNone/>
            </a:pPr>
            <a:endParaRPr lang="en-US" dirty="0">
              <a:latin typeface="Montserrat" panose="020B0604020202020204" charset="0"/>
            </a:endParaRPr>
          </a:p>
          <a:p>
            <a:pPr marL="0" indent="0">
              <a:buNone/>
            </a:pPr>
            <a:endParaRPr lang="en-US" dirty="0">
              <a:latin typeface="Montserrat" panose="020B0604020202020204" charset="0"/>
            </a:endParaRPr>
          </a:p>
          <a:p>
            <a:pPr marL="0" indent="0">
              <a:buNone/>
            </a:pPr>
            <a:r>
              <a:rPr lang="en-US" dirty="0">
                <a:latin typeface="Montserrat" panose="020B0604020202020204" charset="0"/>
              </a:rPr>
              <a:t>Unnecessarily took Bicillin for 4 years. </a:t>
            </a:r>
          </a:p>
          <a:p>
            <a:r>
              <a:rPr lang="en-US" dirty="0">
                <a:latin typeface="Montserrat" panose="020B0604020202020204" charset="0"/>
              </a:rPr>
              <a:t>~50 very painful needles potentially administered without need</a:t>
            </a:r>
          </a:p>
        </p:txBody>
      </p:sp>
      <p:pic>
        <p:nvPicPr>
          <p:cNvPr id="1026" name="Picture 2" descr="This date wheel assists primary healthcare staff to quickly calculate the date when a penicillin injection is next due based on either a 21 or 28-day regimen.">
            <a:extLst>
              <a:ext uri="{FF2B5EF4-FFF2-40B4-BE49-F238E27FC236}">
                <a16:creationId xmlns:a16="http://schemas.microsoft.com/office/drawing/2014/main" id="{D9179009-E209-4D37-AECD-557F95E14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4700" y="6743700"/>
            <a:ext cx="35433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3">
            <a:extLst>
              <a:ext uri="{FF2B5EF4-FFF2-40B4-BE49-F238E27FC236}">
                <a16:creationId xmlns:a16="http://schemas.microsoft.com/office/drawing/2014/main" id="{1B9770B9-DFBF-454C-BC54-44F3728E2758}"/>
              </a:ext>
            </a:extLst>
          </p:cNvPr>
          <p:cNvSpPr/>
          <p:nvPr/>
        </p:nvSpPr>
        <p:spPr>
          <a:xfrm>
            <a:off x="3993515" y="374209"/>
            <a:ext cx="9906000" cy="2423649"/>
          </a:xfrm>
          <a:custGeom>
            <a:avLst/>
            <a:gdLst/>
            <a:ahLst/>
            <a:cxnLst/>
            <a:rect l="l" t="t" r="r" b="b"/>
            <a:pathLst>
              <a:path w="5031103" h="1280644">
                <a:moveTo>
                  <a:pt x="0" y="0"/>
                </a:moveTo>
                <a:lnTo>
                  <a:pt x="5031103" y="0"/>
                </a:lnTo>
                <a:lnTo>
                  <a:pt x="5031103" y="1280644"/>
                </a:lnTo>
                <a:lnTo>
                  <a:pt x="0" y="1280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9CD975AB-D8D2-42E0-8233-5DB2BEA98209}"/>
              </a:ext>
            </a:extLst>
          </p:cNvPr>
          <p:cNvSpPr txBox="1"/>
          <p:nvPr/>
        </p:nvSpPr>
        <p:spPr>
          <a:xfrm>
            <a:off x="5103188" y="-443407"/>
            <a:ext cx="7686654" cy="3044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9"/>
              </a:lnSpc>
            </a:pPr>
            <a:endParaRPr dirty="0"/>
          </a:p>
          <a:p>
            <a:pPr algn="ctr">
              <a:lnSpc>
                <a:spcPts val="8139"/>
              </a:lnSpc>
            </a:pPr>
            <a:r>
              <a:rPr lang="en-US" sz="5499" spc="274" dirty="0">
                <a:solidFill>
                  <a:srgbClr val="FFFFFF"/>
                </a:solidFill>
                <a:latin typeface="ABeeZee Bold"/>
              </a:rPr>
              <a:t>CQI in Practice </a:t>
            </a:r>
          </a:p>
          <a:p>
            <a:pPr algn="ctr">
              <a:lnSpc>
                <a:spcPts val="8139"/>
              </a:lnSpc>
            </a:pPr>
            <a:r>
              <a:rPr lang="en-US" sz="5499" spc="274" dirty="0">
                <a:solidFill>
                  <a:srgbClr val="FFFFFF"/>
                </a:solidFill>
                <a:latin typeface="ABeeZee Bold"/>
              </a:rPr>
              <a:t>RHD</a:t>
            </a:r>
          </a:p>
        </p:txBody>
      </p:sp>
    </p:spTree>
    <p:extLst>
      <p:ext uri="{BB962C8B-B14F-4D97-AF65-F5344CB8AC3E}">
        <p14:creationId xmlns:p14="http://schemas.microsoft.com/office/powerpoint/2010/main" val="36121345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F77E72-2928-4D9D-B5BF-5E4D80605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3162300"/>
            <a:ext cx="15773400" cy="652700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600" dirty="0">
                <a:latin typeface="Montserrat" panose="020B0604020202020204" charset="0"/>
              </a:rPr>
              <a:t>WAPHA funding pharmacist to work on site in collaboration with the Pharmaceutical Society of Australia</a:t>
            </a:r>
          </a:p>
          <a:p>
            <a:pPr marL="0" indent="0">
              <a:buNone/>
            </a:pPr>
            <a:endParaRPr lang="en-US" sz="3600" dirty="0">
              <a:latin typeface="Montserrat" panose="020B0604020202020204" charset="0"/>
            </a:endParaRPr>
          </a:p>
          <a:p>
            <a:pPr lvl="1"/>
            <a:r>
              <a:rPr lang="en-US" sz="3200" dirty="0">
                <a:latin typeface="Montserrat" panose="020B0604020202020204" charset="0"/>
              </a:rPr>
              <a:t>Medication reviews</a:t>
            </a:r>
          </a:p>
          <a:p>
            <a:pPr lvl="2"/>
            <a:r>
              <a:rPr lang="en-US" sz="2800" dirty="0">
                <a:latin typeface="Montserrat" panose="020B0604020202020204" charset="0"/>
              </a:rPr>
              <a:t>Happier clients, healthier patients</a:t>
            </a:r>
          </a:p>
          <a:p>
            <a:pPr lvl="1"/>
            <a:r>
              <a:rPr lang="en-US" sz="3200" dirty="0">
                <a:latin typeface="Montserrat" panose="020B0604020202020204" charset="0"/>
              </a:rPr>
              <a:t>Staff education</a:t>
            </a:r>
          </a:p>
          <a:p>
            <a:pPr lvl="2"/>
            <a:r>
              <a:rPr lang="en-US" sz="2800" dirty="0">
                <a:latin typeface="Montserrat" panose="020B0604020202020204" charset="0"/>
              </a:rPr>
              <a:t>Confident staff</a:t>
            </a:r>
          </a:p>
          <a:p>
            <a:pPr lvl="1"/>
            <a:r>
              <a:rPr lang="en-US" sz="3200" dirty="0">
                <a:latin typeface="Montserrat" panose="020B0604020202020204" charset="0"/>
              </a:rPr>
              <a:t>Community pharmacy integration</a:t>
            </a:r>
          </a:p>
          <a:p>
            <a:pPr lvl="2"/>
            <a:r>
              <a:rPr lang="en-US" sz="2800" dirty="0">
                <a:latin typeface="Montserrat" panose="020B0604020202020204" charset="0"/>
              </a:rPr>
              <a:t>Better wrap around support for patients</a:t>
            </a:r>
          </a:p>
          <a:p>
            <a:pPr lvl="1"/>
            <a:r>
              <a:rPr lang="en-US" sz="3200" dirty="0">
                <a:latin typeface="Montserrat" panose="020B0604020202020204" charset="0"/>
              </a:rPr>
              <a:t>Medication audits</a:t>
            </a:r>
          </a:p>
          <a:p>
            <a:pPr lvl="2"/>
            <a:r>
              <a:rPr lang="en-US" sz="2800" dirty="0" err="1">
                <a:latin typeface="Montserrat" panose="020B0604020202020204" charset="0"/>
              </a:rPr>
              <a:t>Eg.</a:t>
            </a:r>
            <a:r>
              <a:rPr lang="en-US" sz="2800" dirty="0">
                <a:latin typeface="Montserrat" panose="020B0604020202020204" charset="0"/>
              </a:rPr>
              <a:t> Heart Failure</a:t>
            </a:r>
          </a:p>
          <a:p>
            <a:pPr lvl="2"/>
            <a:r>
              <a:rPr lang="en-US" sz="2800" dirty="0">
                <a:latin typeface="Montserrat" panose="020B0604020202020204" charset="0"/>
              </a:rPr>
              <a:t>Prevent future issues</a:t>
            </a:r>
          </a:p>
          <a:p>
            <a:pPr lvl="1"/>
            <a:r>
              <a:rPr lang="en-US" sz="3200" dirty="0">
                <a:latin typeface="Montserrat" panose="020B0604020202020204" charset="0"/>
              </a:rPr>
              <a:t>Member of CQI Sub-Committee</a:t>
            </a:r>
          </a:p>
          <a:p>
            <a:pPr lvl="1"/>
            <a:r>
              <a:rPr lang="en-US" sz="3200" dirty="0">
                <a:latin typeface="Montserrat" panose="020B0604020202020204" charset="0"/>
              </a:rPr>
              <a:t>Performing Spirometry</a:t>
            </a:r>
          </a:p>
          <a:p>
            <a:pPr lvl="1"/>
            <a:r>
              <a:rPr lang="en-US" sz="3200" dirty="0">
                <a:latin typeface="Montserrat" panose="020B0604020202020204" charset="0"/>
              </a:rPr>
              <a:t>Health Promotions Team</a:t>
            </a:r>
          </a:p>
          <a:p>
            <a:pPr marL="914400" lvl="2" indent="0">
              <a:buNone/>
            </a:pPr>
            <a:endParaRPr lang="en-US" sz="2800" dirty="0">
              <a:latin typeface="Montserrat" panose="020B060402020202020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C6C830-6EFF-4D26-A83E-2E56D741E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3574" y="4000500"/>
            <a:ext cx="7177126" cy="1524000"/>
          </a:xfrm>
          <a:prstGeom prst="rect">
            <a:avLst/>
          </a:prstGeom>
        </p:spPr>
      </p:pic>
      <p:sp>
        <p:nvSpPr>
          <p:cNvPr id="7" name="Freeform 3">
            <a:extLst>
              <a:ext uri="{FF2B5EF4-FFF2-40B4-BE49-F238E27FC236}">
                <a16:creationId xmlns:a16="http://schemas.microsoft.com/office/drawing/2014/main" id="{89A544BB-AF36-44FA-97F9-789807100EDE}"/>
              </a:ext>
            </a:extLst>
          </p:cNvPr>
          <p:cNvSpPr/>
          <p:nvPr/>
        </p:nvSpPr>
        <p:spPr>
          <a:xfrm>
            <a:off x="3993515" y="374209"/>
            <a:ext cx="9906000" cy="2423649"/>
          </a:xfrm>
          <a:custGeom>
            <a:avLst/>
            <a:gdLst/>
            <a:ahLst/>
            <a:cxnLst/>
            <a:rect l="l" t="t" r="r" b="b"/>
            <a:pathLst>
              <a:path w="5031103" h="1280644">
                <a:moveTo>
                  <a:pt x="0" y="0"/>
                </a:moveTo>
                <a:lnTo>
                  <a:pt x="5031103" y="0"/>
                </a:lnTo>
                <a:lnTo>
                  <a:pt x="5031103" y="1280644"/>
                </a:lnTo>
                <a:lnTo>
                  <a:pt x="0" y="1280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CB427173-D505-441B-BDD4-661C8A314E37}"/>
              </a:ext>
            </a:extLst>
          </p:cNvPr>
          <p:cNvSpPr txBox="1"/>
          <p:nvPr/>
        </p:nvSpPr>
        <p:spPr>
          <a:xfrm>
            <a:off x="5103188" y="-443407"/>
            <a:ext cx="7686654" cy="3044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9"/>
              </a:lnSpc>
            </a:pPr>
            <a:endParaRPr dirty="0"/>
          </a:p>
          <a:p>
            <a:pPr algn="ctr">
              <a:lnSpc>
                <a:spcPts val="8139"/>
              </a:lnSpc>
            </a:pPr>
            <a:r>
              <a:rPr lang="en-US" sz="5499" spc="274" dirty="0">
                <a:solidFill>
                  <a:srgbClr val="FFFFFF"/>
                </a:solidFill>
                <a:latin typeface="ABeeZee Bold"/>
              </a:rPr>
              <a:t>CQI in Practice </a:t>
            </a:r>
          </a:p>
          <a:p>
            <a:pPr algn="ctr">
              <a:lnSpc>
                <a:spcPts val="8139"/>
              </a:lnSpc>
            </a:pPr>
            <a:r>
              <a:rPr lang="en-US" sz="5499" spc="274" dirty="0">
                <a:solidFill>
                  <a:srgbClr val="FFFFFF"/>
                </a:solidFill>
                <a:latin typeface="ABeeZee Bold"/>
              </a:rPr>
              <a:t>GP Pharmacist</a:t>
            </a:r>
          </a:p>
        </p:txBody>
      </p:sp>
    </p:spTree>
    <p:extLst>
      <p:ext uri="{BB962C8B-B14F-4D97-AF65-F5344CB8AC3E}">
        <p14:creationId xmlns:p14="http://schemas.microsoft.com/office/powerpoint/2010/main" val="30544961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F77E72-2928-4D9D-B5BF-5E4D80605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3086100"/>
            <a:ext cx="15773400" cy="6527007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Montserrat" panose="020B0604020202020204" charset="0"/>
              </a:rPr>
              <a:t>Example of intervention by GP Pharmacist</a:t>
            </a:r>
          </a:p>
          <a:p>
            <a:pPr marL="0" indent="0">
              <a:buNone/>
            </a:pPr>
            <a:endParaRPr lang="en-US" dirty="0">
              <a:latin typeface="Montserrat" panose="020B0604020202020204" charset="0"/>
            </a:endParaRPr>
          </a:p>
          <a:p>
            <a:pPr marL="0" indent="0">
              <a:buNone/>
            </a:pPr>
            <a:r>
              <a:rPr lang="en-US" dirty="0">
                <a:latin typeface="Montserrat" panose="020B0604020202020204" charset="0"/>
              </a:rPr>
              <a:t>Pharmacist attended DYHS Elder’s Yarning group and met patient</a:t>
            </a:r>
          </a:p>
          <a:p>
            <a:pPr marL="0" indent="0">
              <a:buNone/>
            </a:pPr>
            <a:r>
              <a:rPr lang="en-US" dirty="0">
                <a:latin typeface="Montserrat" panose="020B0604020202020204" charset="0"/>
              </a:rPr>
              <a:t>Had very informal chat (yarn) with patient and identified opportunity for med review</a:t>
            </a:r>
          </a:p>
          <a:p>
            <a:pPr marL="0" indent="0">
              <a:buNone/>
            </a:pPr>
            <a:r>
              <a:rPr lang="en-US" dirty="0" err="1">
                <a:latin typeface="Montserrat" panose="020B0604020202020204" charset="0"/>
              </a:rPr>
              <a:t>Organised</a:t>
            </a:r>
            <a:r>
              <a:rPr lang="en-US" dirty="0">
                <a:latin typeface="Montserrat" panose="020B0604020202020204" charset="0"/>
              </a:rPr>
              <a:t> with patient for 1:1 session to discuss medications</a:t>
            </a:r>
          </a:p>
          <a:p>
            <a:pPr marL="0" indent="0">
              <a:buNone/>
            </a:pPr>
            <a:r>
              <a:rPr lang="en-US" dirty="0">
                <a:latin typeface="Montserrat" panose="020B0604020202020204" charset="0"/>
              </a:rPr>
              <a:t>Conducted 1:1 session late June</a:t>
            </a:r>
          </a:p>
          <a:p>
            <a:pPr marL="0" indent="0">
              <a:buNone/>
            </a:pPr>
            <a:r>
              <a:rPr lang="en-US" dirty="0">
                <a:latin typeface="Montserrat" panose="020B0604020202020204" charset="0"/>
              </a:rPr>
              <a:t>Identified that angina plan collaboration between hospital d/c and GP from April had not been implemented</a:t>
            </a:r>
          </a:p>
          <a:p>
            <a:pPr marL="457200" lvl="1" indent="0">
              <a:buNone/>
            </a:pPr>
            <a:r>
              <a:rPr lang="en-US" dirty="0">
                <a:latin typeface="Montserrat" panose="020B0604020202020204" charset="0"/>
              </a:rPr>
              <a:t>Plan included dose changes and the addition of 3 new medications</a:t>
            </a:r>
          </a:p>
          <a:p>
            <a:pPr marL="457200" lvl="1" indent="0">
              <a:buNone/>
            </a:pPr>
            <a:r>
              <a:rPr lang="en-US" dirty="0">
                <a:latin typeface="Montserrat" panose="020B0604020202020204" charset="0"/>
              </a:rPr>
              <a:t>Patient had no knowledge of plan</a:t>
            </a:r>
          </a:p>
          <a:p>
            <a:pPr marL="0" indent="0">
              <a:buNone/>
            </a:pPr>
            <a:r>
              <a:rPr lang="en-US" dirty="0">
                <a:latin typeface="Montserrat" panose="020B0604020202020204" charset="0"/>
              </a:rPr>
              <a:t>Contacted community pharmacy which was organizing DAA and confirmed they knew nothing about it</a:t>
            </a:r>
          </a:p>
          <a:p>
            <a:pPr marL="0" indent="0">
              <a:buNone/>
            </a:pPr>
            <a:r>
              <a:rPr lang="en-US" dirty="0">
                <a:latin typeface="Montserrat" panose="020B0604020202020204" charset="0"/>
              </a:rPr>
              <a:t>Liaised with GP, patient and pharmacy to start plan ASAP</a:t>
            </a:r>
          </a:p>
          <a:p>
            <a:pPr lvl="2"/>
            <a:endParaRPr lang="en-US" dirty="0">
              <a:latin typeface="Montserrat" panose="020B0604020202020204" charset="0"/>
            </a:endParaRPr>
          </a:p>
          <a:p>
            <a:pPr marL="914400" lvl="2" indent="0">
              <a:buNone/>
            </a:pPr>
            <a:endParaRPr lang="en-US" dirty="0">
              <a:latin typeface="Montserrat" panose="020B0604020202020204" charset="0"/>
            </a:endParaRP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9B7BE070-CD57-4B9B-8377-EB35CC7EA77A}"/>
              </a:ext>
            </a:extLst>
          </p:cNvPr>
          <p:cNvSpPr/>
          <p:nvPr/>
        </p:nvSpPr>
        <p:spPr>
          <a:xfrm>
            <a:off x="3993515" y="374209"/>
            <a:ext cx="9906000" cy="2423649"/>
          </a:xfrm>
          <a:custGeom>
            <a:avLst/>
            <a:gdLst/>
            <a:ahLst/>
            <a:cxnLst/>
            <a:rect l="l" t="t" r="r" b="b"/>
            <a:pathLst>
              <a:path w="5031103" h="1280644">
                <a:moveTo>
                  <a:pt x="0" y="0"/>
                </a:moveTo>
                <a:lnTo>
                  <a:pt x="5031103" y="0"/>
                </a:lnTo>
                <a:lnTo>
                  <a:pt x="5031103" y="1280644"/>
                </a:lnTo>
                <a:lnTo>
                  <a:pt x="0" y="1280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5A12782F-396E-4620-872E-281F991BD60C}"/>
              </a:ext>
            </a:extLst>
          </p:cNvPr>
          <p:cNvSpPr txBox="1"/>
          <p:nvPr/>
        </p:nvSpPr>
        <p:spPr>
          <a:xfrm>
            <a:off x="5103188" y="-443407"/>
            <a:ext cx="7686654" cy="3044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9"/>
              </a:lnSpc>
            </a:pPr>
            <a:endParaRPr dirty="0"/>
          </a:p>
          <a:p>
            <a:pPr algn="ctr">
              <a:lnSpc>
                <a:spcPts val="8139"/>
              </a:lnSpc>
            </a:pPr>
            <a:r>
              <a:rPr lang="en-US" sz="5499" spc="274" dirty="0">
                <a:solidFill>
                  <a:srgbClr val="FFFFFF"/>
                </a:solidFill>
                <a:latin typeface="ABeeZee Bold"/>
              </a:rPr>
              <a:t>CQI in Practice </a:t>
            </a:r>
          </a:p>
          <a:p>
            <a:pPr algn="ctr">
              <a:lnSpc>
                <a:spcPts val="8139"/>
              </a:lnSpc>
            </a:pPr>
            <a:r>
              <a:rPr lang="en-US" sz="5499" spc="274" dirty="0">
                <a:solidFill>
                  <a:srgbClr val="FFFFFF"/>
                </a:solidFill>
                <a:latin typeface="ABeeZee Bold"/>
              </a:rPr>
              <a:t>GP Pharmacist</a:t>
            </a:r>
          </a:p>
        </p:txBody>
      </p:sp>
    </p:spTree>
    <p:extLst>
      <p:ext uri="{BB962C8B-B14F-4D97-AF65-F5344CB8AC3E}">
        <p14:creationId xmlns:p14="http://schemas.microsoft.com/office/powerpoint/2010/main" val="1876786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3D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79345" y="157259"/>
            <a:ext cx="14145365" cy="9972482"/>
          </a:xfrm>
          <a:custGeom>
            <a:avLst/>
            <a:gdLst/>
            <a:ahLst/>
            <a:cxnLst/>
            <a:rect l="l" t="t" r="r" b="b"/>
            <a:pathLst>
              <a:path w="14145365" h="9972482">
                <a:moveTo>
                  <a:pt x="0" y="0"/>
                </a:moveTo>
                <a:lnTo>
                  <a:pt x="14145365" y="0"/>
                </a:lnTo>
                <a:lnTo>
                  <a:pt x="14145365" y="9972482"/>
                </a:lnTo>
                <a:lnTo>
                  <a:pt x="0" y="99724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DB1A33-D10E-41CE-82DD-557260F183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3075398"/>
            <a:ext cx="15773400" cy="6527007"/>
          </a:xfrm>
        </p:spPr>
        <p:txBody>
          <a:bodyPr/>
          <a:lstStyle/>
          <a:p>
            <a:pPr marL="0" indent="0">
              <a:buNone/>
            </a:pPr>
            <a:r>
              <a:rPr lang="en-AU" dirty="0">
                <a:latin typeface="Montserrat" panose="020B0604020202020204" charset="0"/>
              </a:rPr>
              <a:t>Chronic kidney disease affects a significant proportion of DYHS clients (&gt; 500 Regular patients )</a:t>
            </a:r>
          </a:p>
          <a:p>
            <a:pPr marL="0" indent="0">
              <a:buNone/>
            </a:pPr>
            <a:endParaRPr lang="en-AU" dirty="0">
              <a:latin typeface="Montserrat" panose="020B0604020202020204" charset="0"/>
            </a:endParaRPr>
          </a:p>
          <a:p>
            <a:pPr marL="0" indent="0">
              <a:buNone/>
            </a:pPr>
            <a:r>
              <a:rPr lang="en-AU" dirty="0">
                <a:latin typeface="Montserrat" panose="020B0604020202020204" charset="0"/>
              </a:rPr>
              <a:t>Historically low rates of people with end-stage CKD accessing renal transplant .Aboriginal Australians are less likely to receive a kidney transplant (13%) compared with non-Aboriginal Australians (51%) </a:t>
            </a:r>
          </a:p>
          <a:p>
            <a:pPr marL="0" indent="0">
              <a:buNone/>
            </a:pPr>
            <a:endParaRPr lang="en-AU" dirty="0">
              <a:latin typeface="Montserrat" panose="020B0604020202020204" charset="0"/>
            </a:endParaRPr>
          </a:p>
          <a:p>
            <a:pPr marL="0" indent="0">
              <a:buNone/>
            </a:pPr>
            <a:r>
              <a:rPr lang="en-AU" dirty="0">
                <a:latin typeface="Montserrat" panose="020B0604020202020204" charset="0"/>
              </a:rPr>
              <a:t>Aim to achieve equity in access to a kidney transplant </a:t>
            </a:r>
          </a:p>
          <a:p>
            <a:pPr marL="0" indent="0">
              <a:buNone/>
            </a:pPr>
            <a:endParaRPr lang="en-AU" dirty="0">
              <a:latin typeface="Montserrat" panose="020B0604020202020204" charset="0"/>
            </a:endParaRPr>
          </a:p>
          <a:p>
            <a:pPr marL="0" indent="0">
              <a:buNone/>
            </a:pPr>
            <a:r>
              <a:rPr lang="en-US" dirty="0">
                <a:latin typeface="Montserrat" panose="020B0604020202020204" charset="0"/>
              </a:rPr>
              <a:t>C</a:t>
            </a:r>
            <a:r>
              <a:rPr lang="en-AU" dirty="0" err="1">
                <a:latin typeface="Montserrat" panose="020B0604020202020204" charset="0"/>
              </a:rPr>
              <a:t>ollaboration</a:t>
            </a:r>
            <a:r>
              <a:rPr lang="en-AU" dirty="0">
                <a:latin typeface="Montserrat" panose="020B0604020202020204" charset="0"/>
              </a:rPr>
              <a:t> with 3 tertiary hospitals</a:t>
            </a:r>
          </a:p>
          <a:p>
            <a:pPr marL="0" indent="0">
              <a:buNone/>
            </a:pPr>
            <a:endParaRPr lang="en-AU" dirty="0">
              <a:latin typeface="Montserrat" panose="020B0604020202020204" charset="0"/>
            </a:endParaRPr>
          </a:p>
          <a:p>
            <a:pPr marL="0" indent="0">
              <a:buNone/>
            </a:pPr>
            <a:r>
              <a:rPr lang="en-US" dirty="0">
                <a:latin typeface="Montserrat" panose="020B0604020202020204" charset="0"/>
              </a:rPr>
              <a:t>Proactively addressing barriers to transplant work up</a:t>
            </a:r>
            <a:endParaRPr lang="en-AU" dirty="0">
              <a:latin typeface="Montserrat" panose="020B0604020202020204" charset="0"/>
            </a:endParaRPr>
          </a:p>
          <a:p>
            <a:endParaRPr lang="en-AU" dirty="0">
              <a:latin typeface="Montserrat" panose="020B060402020202020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746795-5959-4115-BA64-0905B8661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8783" y="5406680"/>
            <a:ext cx="3391956" cy="45251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92660F-4FBC-469A-BFB5-351B34AFD2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1458" y="9302326"/>
            <a:ext cx="2829320" cy="400106"/>
          </a:xfrm>
          <a:prstGeom prst="rect">
            <a:avLst/>
          </a:prstGeom>
        </p:spPr>
      </p:pic>
      <p:sp>
        <p:nvSpPr>
          <p:cNvPr id="9" name="Freeform 3">
            <a:extLst>
              <a:ext uri="{FF2B5EF4-FFF2-40B4-BE49-F238E27FC236}">
                <a16:creationId xmlns:a16="http://schemas.microsoft.com/office/drawing/2014/main" id="{D57521A4-AF74-4829-AA86-A78D189F5302}"/>
              </a:ext>
            </a:extLst>
          </p:cNvPr>
          <p:cNvSpPr/>
          <p:nvPr/>
        </p:nvSpPr>
        <p:spPr>
          <a:xfrm>
            <a:off x="3993515" y="374209"/>
            <a:ext cx="9906000" cy="2423649"/>
          </a:xfrm>
          <a:custGeom>
            <a:avLst/>
            <a:gdLst/>
            <a:ahLst/>
            <a:cxnLst/>
            <a:rect l="l" t="t" r="r" b="b"/>
            <a:pathLst>
              <a:path w="5031103" h="1280644">
                <a:moveTo>
                  <a:pt x="0" y="0"/>
                </a:moveTo>
                <a:lnTo>
                  <a:pt x="5031103" y="0"/>
                </a:lnTo>
                <a:lnTo>
                  <a:pt x="5031103" y="1280644"/>
                </a:lnTo>
                <a:lnTo>
                  <a:pt x="0" y="12806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5B90C888-3F51-41D7-B898-D22444DD08A4}"/>
              </a:ext>
            </a:extLst>
          </p:cNvPr>
          <p:cNvSpPr txBox="1"/>
          <p:nvPr/>
        </p:nvSpPr>
        <p:spPr>
          <a:xfrm>
            <a:off x="5103188" y="-443407"/>
            <a:ext cx="7686654" cy="3044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9"/>
              </a:lnSpc>
            </a:pPr>
            <a:endParaRPr dirty="0"/>
          </a:p>
          <a:p>
            <a:pPr algn="ctr">
              <a:lnSpc>
                <a:spcPts val="8139"/>
              </a:lnSpc>
            </a:pPr>
            <a:r>
              <a:rPr lang="en-US" sz="5499" spc="274" dirty="0">
                <a:solidFill>
                  <a:srgbClr val="FFFFFF"/>
                </a:solidFill>
                <a:latin typeface="ABeeZee Bold"/>
              </a:rPr>
              <a:t>CQI in Practice </a:t>
            </a:r>
          </a:p>
          <a:p>
            <a:pPr algn="ctr">
              <a:lnSpc>
                <a:spcPts val="8139"/>
              </a:lnSpc>
            </a:pPr>
            <a:r>
              <a:rPr lang="en-US" sz="5499" spc="274" dirty="0">
                <a:solidFill>
                  <a:srgbClr val="FFFFFF"/>
                </a:solidFill>
                <a:latin typeface="ABeeZee Bold"/>
              </a:rPr>
              <a:t>CKD</a:t>
            </a:r>
          </a:p>
        </p:txBody>
      </p:sp>
    </p:spTree>
    <p:extLst>
      <p:ext uri="{BB962C8B-B14F-4D97-AF65-F5344CB8AC3E}">
        <p14:creationId xmlns:p14="http://schemas.microsoft.com/office/powerpoint/2010/main" val="35599709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DB1A33-D10E-41CE-82DD-557260F183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3009900"/>
            <a:ext cx="15773400" cy="6527007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Montserrat" panose="020B0604020202020204" charset="0"/>
              </a:rPr>
              <a:t>Communicare reports generated for </a:t>
            </a:r>
            <a:r>
              <a:rPr lang="en-US" dirty="0" err="1">
                <a:latin typeface="Montserrat" panose="020B0604020202020204" charset="0"/>
              </a:rPr>
              <a:t>haemodialysis</a:t>
            </a:r>
            <a:r>
              <a:rPr lang="en-US" dirty="0">
                <a:latin typeface="Montserrat" panose="020B0604020202020204" charset="0"/>
              </a:rPr>
              <a:t> , peritoneal dialysis and CKD stage 4/5</a:t>
            </a:r>
          </a:p>
          <a:p>
            <a:pPr marL="0" indent="0">
              <a:buNone/>
            </a:pPr>
            <a:endParaRPr lang="en-US" dirty="0">
              <a:latin typeface="Montserrat" panose="020B0604020202020204" charset="0"/>
            </a:endParaRPr>
          </a:p>
          <a:p>
            <a:pPr marL="0" indent="0">
              <a:buNone/>
            </a:pPr>
            <a:r>
              <a:rPr lang="en-US" dirty="0">
                <a:latin typeface="Montserrat" panose="020B0604020202020204" charset="0"/>
              </a:rPr>
              <a:t>Kidney Transplant Work up Audit Item was created in collaboration with SCGH</a:t>
            </a:r>
          </a:p>
          <a:p>
            <a:pPr marL="0" indent="0">
              <a:buNone/>
            </a:pPr>
            <a:endParaRPr lang="en-US" dirty="0">
              <a:latin typeface="Montserrat" panose="020B0604020202020204" charset="0"/>
            </a:endParaRPr>
          </a:p>
          <a:p>
            <a:pPr marL="0" indent="0">
              <a:buNone/>
            </a:pPr>
            <a:r>
              <a:rPr lang="en-US" dirty="0">
                <a:latin typeface="Montserrat" panose="020B0604020202020204" charset="0"/>
              </a:rPr>
              <a:t>MDT meetings every 3 months with SCGH/RPH and FSH</a:t>
            </a:r>
          </a:p>
          <a:p>
            <a:pPr marL="0" indent="0">
              <a:buNone/>
            </a:pPr>
            <a:endParaRPr lang="en-US" dirty="0">
              <a:latin typeface="Montserrat" panose="020B0604020202020204" charset="0"/>
            </a:endParaRPr>
          </a:p>
          <a:p>
            <a:pPr marL="0" indent="0">
              <a:buNone/>
            </a:pPr>
            <a:r>
              <a:rPr lang="en-US" dirty="0">
                <a:latin typeface="Montserrat" panose="020B0604020202020204" charset="0"/>
              </a:rPr>
              <a:t>Nephrologist baseline transplant status determined</a:t>
            </a:r>
          </a:p>
          <a:p>
            <a:pPr marL="0" indent="0">
              <a:buNone/>
            </a:pPr>
            <a:endParaRPr lang="en-US" dirty="0">
              <a:latin typeface="Montserrat" panose="020B0604020202020204" charset="0"/>
            </a:endParaRPr>
          </a:p>
          <a:p>
            <a:pPr marL="0" indent="0">
              <a:buNone/>
            </a:pPr>
            <a:r>
              <a:rPr lang="en-US" dirty="0">
                <a:latin typeface="Montserrat" panose="020B0604020202020204" charset="0"/>
              </a:rPr>
              <a:t>Barriers identified and actions required to address</a:t>
            </a:r>
          </a:p>
          <a:p>
            <a:pPr marL="0" indent="0">
              <a:buNone/>
            </a:pPr>
            <a:endParaRPr lang="en-US" dirty="0">
              <a:latin typeface="Montserrat" panose="020B0604020202020204" charset="0"/>
            </a:endParaRPr>
          </a:p>
          <a:p>
            <a:pPr marL="0" indent="0">
              <a:buNone/>
            </a:pPr>
            <a:r>
              <a:rPr lang="en-US" dirty="0">
                <a:latin typeface="Montserrat" panose="020B0604020202020204" charset="0"/>
              </a:rPr>
              <a:t>Sharing of information required for work up </a:t>
            </a:r>
            <a:r>
              <a:rPr lang="en-US" dirty="0" err="1">
                <a:latin typeface="Montserrat" panose="020B0604020202020204" charset="0"/>
              </a:rPr>
              <a:t>eg</a:t>
            </a:r>
            <a:r>
              <a:rPr lang="en-US" dirty="0">
                <a:latin typeface="Montserrat" panose="020B0604020202020204" charset="0"/>
              </a:rPr>
              <a:t>: CST results, mammograms, vaccinations, skin checks, bowel screening</a:t>
            </a:r>
          </a:p>
          <a:p>
            <a:endParaRPr lang="en-AU" dirty="0">
              <a:latin typeface="Montserrat" panose="020B060402020202020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2AE778-3003-4E00-BAF2-4FFEB2BB2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8200" y="5143500"/>
            <a:ext cx="4896533" cy="2991267"/>
          </a:xfrm>
          <a:prstGeom prst="rect">
            <a:avLst/>
          </a:prstGeom>
        </p:spPr>
      </p:pic>
      <p:sp>
        <p:nvSpPr>
          <p:cNvPr id="7" name="Freeform 3">
            <a:extLst>
              <a:ext uri="{FF2B5EF4-FFF2-40B4-BE49-F238E27FC236}">
                <a16:creationId xmlns:a16="http://schemas.microsoft.com/office/drawing/2014/main" id="{8770645C-F949-42A6-B159-86F98CBA5B4E}"/>
              </a:ext>
            </a:extLst>
          </p:cNvPr>
          <p:cNvSpPr/>
          <p:nvPr/>
        </p:nvSpPr>
        <p:spPr>
          <a:xfrm>
            <a:off x="3993515" y="374209"/>
            <a:ext cx="9906000" cy="2423649"/>
          </a:xfrm>
          <a:custGeom>
            <a:avLst/>
            <a:gdLst/>
            <a:ahLst/>
            <a:cxnLst/>
            <a:rect l="l" t="t" r="r" b="b"/>
            <a:pathLst>
              <a:path w="5031103" h="1280644">
                <a:moveTo>
                  <a:pt x="0" y="0"/>
                </a:moveTo>
                <a:lnTo>
                  <a:pt x="5031103" y="0"/>
                </a:lnTo>
                <a:lnTo>
                  <a:pt x="5031103" y="1280644"/>
                </a:lnTo>
                <a:lnTo>
                  <a:pt x="0" y="1280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1C198D28-BDDE-40D1-B5B4-18040D0B0B6B}"/>
              </a:ext>
            </a:extLst>
          </p:cNvPr>
          <p:cNvSpPr txBox="1"/>
          <p:nvPr/>
        </p:nvSpPr>
        <p:spPr>
          <a:xfrm>
            <a:off x="5103188" y="-443407"/>
            <a:ext cx="7686654" cy="3044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9"/>
              </a:lnSpc>
            </a:pPr>
            <a:endParaRPr dirty="0"/>
          </a:p>
          <a:p>
            <a:pPr algn="ctr">
              <a:lnSpc>
                <a:spcPts val="8139"/>
              </a:lnSpc>
            </a:pPr>
            <a:r>
              <a:rPr lang="en-US" sz="5499" spc="274" dirty="0">
                <a:solidFill>
                  <a:srgbClr val="FFFFFF"/>
                </a:solidFill>
                <a:latin typeface="ABeeZee Bold"/>
              </a:rPr>
              <a:t>CQI in Practice </a:t>
            </a:r>
          </a:p>
          <a:p>
            <a:pPr algn="ctr">
              <a:lnSpc>
                <a:spcPts val="8139"/>
              </a:lnSpc>
            </a:pPr>
            <a:r>
              <a:rPr lang="en-US" sz="5499" spc="274" dirty="0">
                <a:solidFill>
                  <a:srgbClr val="FFFFFF"/>
                </a:solidFill>
                <a:latin typeface="ABeeZee Bold"/>
              </a:rPr>
              <a:t>CKD</a:t>
            </a:r>
          </a:p>
        </p:txBody>
      </p:sp>
    </p:spTree>
    <p:extLst>
      <p:ext uri="{BB962C8B-B14F-4D97-AF65-F5344CB8AC3E}">
        <p14:creationId xmlns:p14="http://schemas.microsoft.com/office/powerpoint/2010/main" val="9649947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DB1A33-D10E-41CE-82DD-557260F183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6350" y="2337196"/>
            <a:ext cx="15773400" cy="6527007"/>
          </a:xfrm>
        </p:spPr>
        <p:txBody>
          <a:bodyPr/>
          <a:lstStyle/>
          <a:p>
            <a:endParaRPr lang="en-US" dirty="0">
              <a:latin typeface="Montserrat" panose="020B0604020202020204" charset="0"/>
            </a:endParaRPr>
          </a:p>
          <a:p>
            <a:pPr marL="0" indent="0">
              <a:buNone/>
            </a:pPr>
            <a:r>
              <a:rPr lang="en-US" dirty="0" err="1">
                <a:latin typeface="Montserrat" panose="020B0604020202020204" charset="0"/>
              </a:rPr>
              <a:t>Communicare</a:t>
            </a:r>
            <a:r>
              <a:rPr lang="en-US" dirty="0">
                <a:latin typeface="Montserrat" panose="020B0604020202020204" charset="0"/>
              </a:rPr>
              <a:t> Audit report for CKD created</a:t>
            </a:r>
          </a:p>
          <a:p>
            <a:pPr marL="0" indent="0">
              <a:buNone/>
            </a:pPr>
            <a:endParaRPr lang="en-US" dirty="0">
              <a:latin typeface="Montserrat" panose="020B0604020202020204" charset="0"/>
            </a:endParaRPr>
          </a:p>
          <a:p>
            <a:pPr marL="0" indent="0">
              <a:buNone/>
            </a:pPr>
            <a:r>
              <a:rPr lang="en-US" dirty="0">
                <a:latin typeface="Montserrat" panose="020B0604020202020204" charset="0"/>
              </a:rPr>
              <a:t>Transplant work up audit clinical item on all the files</a:t>
            </a:r>
          </a:p>
          <a:p>
            <a:pPr marL="0" indent="0">
              <a:buNone/>
            </a:pPr>
            <a:endParaRPr lang="en-US" dirty="0">
              <a:latin typeface="Montserrat" panose="020B0604020202020204" charset="0"/>
            </a:endParaRPr>
          </a:p>
          <a:p>
            <a:pPr marL="0" indent="0">
              <a:buNone/>
            </a:pPr>
            <a:r>
              <a:rPr lang="en-US" dirty="0">
                <a:latin typeface="Montserrat" panose="020B0604020202020204" charset="0"/>
              </a:rPr>
              <a:t>Addressing temporary contraindications </a:t>
            </a:r>
            <a:r>
              <a:rPr lang="en-US" dirty="0" err="1">
                <a:latin typeface="Montserrat" panose="020B0604020202020204" charset="0"/>
              </a:rPr>
              <a:t>e.g</a:t>
            </a:r>
            <a:r>
              <a:rPr lang="en-US" dirty="0">
                <a:latin typeface="Montserrat" panose="020B0604020202020204" charset="0"/>
              </a:rPr>
              <a:t> smoking, BMI, poorly controlled DM and proactive recall of patients</a:t>
            </a:r>
          </a:p>
          <a:p>
            <a:pPr marL="0" indent="0">
              <a:buNone/>
            </a:pPr>
            <a:endParaRPr lang="en-AU" dirty="0">
              <a:latin typeface="Montserrat" panose="020B060402020202020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46D6B59-6C72-401A-9472-E3924D3208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777099"/>
              </p:ext>
            </p:extLst>
          </p:nvPr>
        </p:nvGraphicFramePr>
        <p:xfrm>
          <a:off x="6343164" y="5799198"/>
          <a:ext cx="11944836" cy="44878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36717">
                  <a:extLst>
                    <a:ext uri="{9D8B030D-6E8A-4147-A177-3AD203B41FA5}">
                      <a16:colId xmlns:a16="http://schemas.microsoft.com/office/drawing/2014/main" val="2502364399"/>
                    </a:ext>
                  </a:extLst>
                </a:gridCol>
                <a:gridCol w="4866729">
                  <a:extLst>
                    <a:ext uri="{9D8B030D-6E8A-4147-A177-3AD203B41FA5}">
                      <a16:colId xmlns:a16="http://schemas.microsoft.com/office/drawing/2014/main" val="926575697"/>
                    </a:ext>
                  </a:extLst>
                </a:gridCol>
                <a:gridCol w="4441390">
                  <a:extLst>
                    <a:ext uri="{9D8B030D-6E8A-4147-A177-3AD203B41FA5}">
                      <a16:colId xmlns:a16="http://schemas.microsoft.com/office/drawing/2014/main" val="2250893899"/>
                    </a:ext>
                  </a:extLst>
                </a:gridCol>
              </a:tblGrid>
              <a:tr h="3034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400" dirty="0">
                          <a:effectLst/>
                        </a:rPr>
                        <a:t>Description</a:t>
                      </a:r>
                      <a:endParaRPr lang="en-A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400" dirty="0">
                          <a:effectLst/>
                        </a:rPr>
                        <a:t>June 2023</a:t>
                      </a:r>
                      <a:endParaRPr lang="en-A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400" dirty="0">
                          <a:effectLst/>
                        </a:rPr>
                        <a:t>June 2024</a:t>
                      </a:r>
                      <a:endParaRPr lang="en-A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94652074"/>
                  </a:ext>
                </a:extLst>
              </a:tr>
              <a:tr h="6424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400" dirty="0">
                          <a:effectLst/>
                        </a:rPr>
                        <a:t>No. of patients</a:t>
                      </a:r>
                      <a:endParaRPr lang="en-A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400" dirty="0">
                          <a:effectLst/>
                        </a:rPr>
                        <a:t>70</a:t>
                      </a:r>
                      <a:endParaRPr lang="en-A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400" dirty="0">
                          <a:effectLst/>
                        </a:rPr>
                        <a:t>158</a:t>
                      </a:r>
                      <a:endParaRPr lang="en-A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40521059"/>
                  </a:ext>
                </a:extLst>
              </a:tr>
              <a:tr h="3034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400">
                          <a:effectLst/>
                        </a:rPr>
                        <a:t>Transplanted</a:t>
                      </a:r>
                      <a:endParaRPr lang="en-A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4</a:t>
                      </a:r>
                      <a:endParaRPr lang="en-A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8</a:t>
                      </a:r>
                      <a:endParaRPr lang="en-A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18161431"/>
                  </a:ext>
                </a:extLst>
              </a:tr>
              <a:tr h="6069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400" dirty="0">
                          <a:effectLst/>
                        </a:rPr>
                        <a:t>Active on the transplant list</a:t>
                      </a:r>
                      <a:endParaRPr lang="en-A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400" dirty="0">
                          <a:effectLst/>
                        </a:rPr>
                        <a:t>0</a:t>
                      </a:r>
                      <a:endParaRPr lang="en-A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3</a:t>
                      </a:r>
                      <a:endParaRPr lang="en-A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06350789"/>
                  </a:ext>
                </a:extLst>
              </a:tr>
              <a:tr h="6069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400" dirty="0">
                          <a:effectLst/>
                        </a:rPr>
                        <a:t>Work up commenced</a:t>
                      </a:r>
                      <a:endParaRPr lang="en-A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10</a:t>
                      </a:r>
                      <a:endParaRPr lang="en-A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400" dirty="0">
                          <a:effectLst/>
                        </a:rPr>
                        <a:t>10</a:t>
                      </a:r>
                      <a:endParaRPr lang="en-A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61541328"/>
                  </a:ext>
                </a:extLst>
              </a:tr>
              <a:tr h="6424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400" dirty="0">
                          <a:effectLst/>
                        </a:rPr>
                        <a:t>Permanent CI</a:t>
                      </a:r>
                      <a:endParaRPr lang="en-A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400" dirty="0">
                          <a:effectLst/>
                        </a:rPr>
                        <a:t>17</a:t>
                      </a:r>
                      <a:endParaRPr lang="en-A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31</a:t>
                      </a:r>
                      <a:endParaRPr lang="en-A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74658866"/>
                  </a:ext>
                </a:extLst>
              </a:tr>
              <a:tr h="6424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400" dirty="0">
                          <a:effectLst/>
                        </a:rPr>
                        <a:t>Temporary CI</a:t>
                      </a:r>
                      <a:endParaRPr lang="en-A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400" dirty="0">
                          <a:effectLst/>
                        </a:rPr>
                        <a:t>33</a:t>
                      </a:r>
                      <a:endParaRPr lang="en-A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6</a:t>
                      </a:r>
                      <a:r>
                        <a:rPr lang="en-AU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7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37823792"/>
                  </a:ext>
                </a:extLst>
              </a:tr>
              <a:tr h="3034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400" dirty="0">
                          <a:effectLst/>
                        </a:rPr>
                        <a:t>Deceased</a:t>
                      </a:r>
                      <a:endParaRPr lang="en-A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5</a:t>
                      </a:r>
                      <a:endParaRPr lang="en-A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12</a:t>
                      </a:r>
                      <a:endParaRPr lang="en-A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59534119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295E69B4-2DDC-44B4-BF7B-674DE2BDD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6851215"/>
            <a:ext cx="3810000" cy="2197178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85A3EBDF-EA6B-4ADD-B81C-D65540AAE400}"/>
              </a:ext>
            </a:extLst>
          </p:cNvPr>
          <p:cNvSpPr/>
          <p:nvPr/>
        </p:nvSpPr>
        <p:spPr>
          <a:xfrm>
            <a:off x="3993515" y="374209"/>
            <a:ext cx="9906000" cy="2423649"/>
          </a:xfrm>
          <a:custGeom>
            <a:avLst/>
            <a:gdLst/>
            <a:ahLst/>
            <a:cxnLst/>
            <a:rect l="l" t="t" r="r" b="b"/>
            <a:pathLst>
              <a:path w="5031103" h="1280644">
                <a:moveTo>
                  <a:pt x="0" y="0"/>
                </a:moveTo>
                <a:lnTo>
                  <a:pt x="5031103" y="0"/>
                </a:lnTo>
                <a:lnTo>
                  <a:pt x="5031103" y="1280644"/>
                </a:lnTo>
                <a:lnTo>
                  <a:pt x="0" y="1280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F7E6287D-C244-473F-9605-8A2C84F2404C}"/>
              </a:ext>
            </a:extLst>
          </p:cNvPr>
          <p:cNvSpPr txBox="1"/>
          <p:nvPr/>
        </p:nvSpPr>
        <p:spPr>
          <a:xfrm>
            <a:off x="5103188" y="-443407"/>
            <a:ext cx="7686654" cy="3044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9"/>
              </a:lnSpc>
            </a:pPr>
            <a:endParaRPr dirty="0"/>
          </a:p>
          <a:p>
            <a:pPr algn="ctr">
              <a:lnSpc>
                <a:spcPts val="8139"/>
              </a:lnSpc>
            </a:pPr>
            <a:r>
              <a:rPr lang="en-US" sz="5499" spc="274" dirty="0">
                <a:solidFill>
                  <a:srgbClr val="FFFFFF"/>
                </a:solidFill>
                <a:latin typeface="ABeeZee Bold"/>
              </a:rPr>
              <a:t>CQI in Practice </a:t>
            </a:r>
          </a:p>
          <a:p>
            <a:pPr algn="ctr">
              <a:lnSpc>
                <a:spcPts val="8139"/>
              </a:lnSpc>
            </a:pPr>
            <a:r>
              <a:rPr lang="en-US" sz="5499" spc="274" dirty="0">
                <a:solidFill>
                  <a:srgbClr val="FFFFFF"/>
                </a:solidFill>
                <a:latin typeface="ABeeZee Bold"/>
              </a:rPr>
              <a:t>CKD</a:t>
            </a:r>
          </a:p>
        </p:txBody>
      </p:sp>
    </p:spTree>
    <p:extLst>
      <p:ext uri="{BB962C8B-B14F-4D97-AF65-F5344CB8AC3E}">
        <p14:creationId xmlns:p14="http://schemas.microsoft.com/office/powerpoint/2010/main" val="40004243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4294967295"/>
          </p:nvPr>
        </p:nvSpPr>
        <p:spPr>
          <a:xfrm>
            <a:off x="1669415" y="3146821"/>
            <a:ext cx="14554200" cy="6996113"/>
          </a:xfrm>
        </p:spPr>
        <p:txBody>
          <a:bodyPr>
            <a:normAutofit fontScale="25000" lnSpcReduction="20000"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AU" sz="14400" dirty="0">
                <a:solidFill>
                  <a:schemeClr val="bg1"/>
                </a:solidFill>
                <a:latin typeface="Montserrat" panose="020B0604020202020204" charset="0"/>
              </a:rPr>
              <a:t>The University of Notre Dame (Fremantle) School of Medicine incorporates a clinical audit project for each student during their degree</a:t>
            </a:r>
          </a:p>
          <a:p>
            <a:pPr indent="0">
              <a:buNone/>
            </a:pPr>
            <a:endParaRPr lang="en-AU" sz="14400" dirty="0">
              <a:solidFill>
                <a:schemeClr val="bg1"/>
              </a:solidFill>
              <a:latin typeface="Montserrat" panose="020B0604020202020204" charset="0"/>
            </a:endParaRPr>
          </a:p>
          <a:p>
            <a:pPr indent="0">
              <a:buNone/>
            </a:pPr>
            <a:r>
              <a:rPr lang="en-AU" sz="14400" dirty="0">
                <a:solidFill>
                  <a:schemeClr val="bg1"/>
                </a:solidFill>
                <a:latin typeface="Montserrat" panose="020B0604020202020204" charset="0"/>
              </a:rPr>
              <a:t>The School of Medicine has been partnering with DYHS for 4 years and achieved completion of 22  audits </a:t>
            </a:r>
          </a:p>
          <a:p>
            <a:pPr indent="0">
              <a:buNone/>
            </a:pPr>
            <a:endParaRPr lang="en-AU" sz="14400" dirty="0">
              <a:solidFill>
                <a:schemeClr val="bg1"/>
              </a:solidFill>
              <a:latin typeface="Montserrat" panose="020B0604020202020204" charset="0"/>
            </a:endParaRPr>
          </a:p>
          <a:p>
            <a:pPr indent="0">
              <a:buNone/>
            </a:pPr>
            <a:r>
              <a:rPr lang="en-AU" sz="14400" dirty="0">
                <a:solidFill>
                  <a:schemeClr val="bg1"/>
                </a:solidFill>
                <a:latin typeface="Montserrat" panose="020B0604020202020204" charset="0"/>
              </a:rPr>
              <a:t>Student audit highlights:</a:t>
            </a:r>
          </a:p>
          <a:p>
            <a:pPr marL="514376" indent="-514376">
              <a:buFont typeface="Wingdings" panose="05000000000000000000" pitchFamily="2" charset="2"/>
              <a:buChar char="Ø"/>
            </a:pPr>
            <a:r>
              <a:rPr lang="en-US" sz="14400" dirty="0">
                <a:solidFill>
                  <a:schemeClr val="bg1"/>
                </a:solidFill>
                <a:latin typeface="Montserrat" panose="020B0604020202020204" charset="0"/>
              </a:rPr>
              <a:t>E</a:t>
            </a:r>
            <a:r>
              <a:rPr lang="en-AU" sz="14400" dirty="0" err="1">
                <a:solidFill>
                  <a:schemeClr val="bg1"/>
                </a:solidFill>
                <a:latin typeface="Montserrat" panose="020B0604020202020204" charset="0"/>
              </a:rPr>
              <a:t>ar</a:t>
            </a:r>
            <a:r>
              <a:rPr lang="en-AU" sz="14400" dirty="0">
                <a:solidFill>
                  <a:schemeClr val="bg1"/>
                </a:solidFill>
                <a:latin typeface="Montserrat" panose="020B0604020202020204" charset="0"/>
              </a:rPr>
              <a:t> screening audit gave us objective evidence for funding bodies</a:t>
            </a:r>
          </a:p>
          <a:p>
            <a:pPr marL="514376" indent="-514376">
              <a:buFont typeface="Wingdings" panose="05000000000000000000" pitchFamily="2" charset="2"/>
              <a:buChar char="Ø"/>
            </a:pPr>
            <a:r>
              <a:rPr lang="en-US" sz="14400" dirty="0">
                <a:solidFill>
                  <a:schemeClr val="bg1"/>
                </a:solidFill>
                <a:latin typeface="Montserrat" panose="020B0604020202020204" charset="0"/>
              </a:rPr>
              <a:t>Advocate with NSW University for new clinical items for Otitis Media coding</a:t>
            </a:r>
          </a:p>
          <a:p>
            <a:pPr marL="514376" indent="-514376">
              <a:buFont typeface="Wingdings" panose="05000000000000000000" pitchFamily="2" charset="2"/>
              <a:buChar char="Ø"/>
            </a:pPr>
            <a:r>
              <a:rPr lang="en-US" sz="14400" dirty="0">
                <a:solidFill>
                  <a:schemeClr val="bg1"/>
                </a:solidFill>
                <a:latin typeface="Montserrat" panose="020B0604020202020204" charset="0"/>
              </a:rPr>
              <a:t>Audit recommendations are implemented which benefits our patients</a:t>
            </a:r>
          </a:p>
          <a:p>
            <a:pPr marL="514376" indent="-514376">
              <a:buFont typeface="Wingdings" panose="05000000000000000000" pitchFamily="2" charset="2"/>
              <a:buChar char="Ø"/>
            </a:pPr>
            <a:r>
              <a:rPr lang="en-US" sz="14400" dirty="0">
                <a:solidFill>
                  <a:schemeClr val="bg1"/>
                </a:solidFill>
                <a:latin typeface="Montserrat" panose="020B0604020202020204" charset="0"/>
              </a:rPr>
              <a:t>Yarning at conferences</a:t>
            </a:r>
            <a:endParaRPr lang="en-AU" sz="14400" dirty="0">
              <a:solidFill>
                <a:schemeClr val="bg1"/>
              </a:solidFill>
              <a:latin typeface="Montserrat" panose="020B0604020202020204" charset="0"/>
            </a:endParaRPr>
          </a:p>
          <a:p>
            <a:pPr indent="0">
              <a:buNone/>
            </a:pPr>
            <a:endParaRPr lang="en-AU" dirty="0">
              <a:solidFill>
                <a:schemeClr val="bg1"/>
              </a:solidFill>
              <a:latin typeface="Montserrat" panose="020B0604020202020204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D1575BA2-98C9-41BE-9C4D-9BE41C177C35}"/>
              </a:ext>
            </a:extLst>
          </p:cNvPr>
          <p:cNvSpPr/>
          <p:nvPr/>
        </p:nvSpPr>
        <p:spPr>
          <a:xfrm>
            <a:off x="3993515" y="374209"/>
            <a:ext cx="9906000" cy="2423649"/>
          </a:xfrm>
          <a:custGeom>
            <a:avLst/>
            <a:gdLst/>
            <a:ahLst/>
            <a:cxnLst/>
            <a:rect l="l" t="t" r="r" b="b"/>
            <a:pathLst>
              <a:path w="5031103" h="1280644">
                <a:moveTo>
                  <a:pt x="0" y="0"/>
                </a:moveTo>
                <a:lnTo>
                  <a:pt x="5031103" y="0"/>
                </a:lnTo>
                <a:lnTo>
                  <a:pt x="5031103" y="1280644"/>
                </a:lnTo>
                <a:lnTo>
                  <a:pt x="0" y="1280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4F26B1E7-C175-419A-9516-C4F32D9F17A4}"/>
              </a:ext>
            </a:extLst>
          </p:cNvPr>
          <p:cNvSpPr txBox="1"/>
          <p:nvPr/>
        </p:nvSpPr>
        <p:spPr>
          <a:xfrm>
            <a:off x="5103188" y="-443407"/>
            <a:ext cx="7686654" cy="3044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9"/>
              </a:lnSpc>
            </a:pPr>
            <a:endParaRPr dirty="0"/>
          </a:p>
          <a:p>
            <a:pPr algn="ctr">
              <a:lnSpc>
                <a:spcPts val="8139"/>
              </a:lnSpc>
            </a:pPr>
            <a:r>
              <a:rPr lang="en-US" sz="5499" spc="274" dirty="0">
                <a:solidFill>
                  <a:srgbClr val="FFFFFF"/>
                </a:solidFill>
                <a:latin typeface="ABeeZee Bold"/>
              </a:rPr>
              <a:t>Medical School Student Audits</a:t>
            </a:r>
          </a:p>
        </p:txBody>
      </p:sp>
    </p:spTree>
    <p:extLst>
      <p:ext uri="{BB962C8B-B14F-4D97-AF65-F5344CB8AC3E}">
        <p14:creationId xmlns:p14="http://schemas.microsoft.com/office/powerpoint/2010/main" val="25392421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E8841B28-11EC-494C-A356-74CB2051F4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6604207"/>
              </p:ext>
            </p:extLst>
          </p:nvPr>
        </p:nvGraphicFramePr>
        <p:xfrm>
          <a:off x="609600" y="2247900"/>
          <a:ext cx="17068800" cy="86788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reeform 3">
            <a:extLst>
              <a:ext uri="{FF2B5EF4-FFF2-40B4-BE49-F238E27FC236}">
                <a16:creationId xmlns:a16="http://schemas.microsoft.com/office/drawing/2014/main" id="{1FDFDB2E-C79B-438D-9469-D7BC56BC596F}"/>
              </a:ext>
            </a:extLst>
          </p:cNvPr>
          <p:cNvSpPr/>
          <p:nvPr/>
        </p:nvSpPr>
        <p:spPr>
          <a:xfrm>
            <a:off x="3993515" y="419100"/>
            <a:ext cx="9906000" cy="2423649"/>
          </a:xfrm>
          <a:custGeom>
            <a:avLst/>
            <a:gdLst/>
            <a:ahLst/>
            <a:cxnLst/>
            <a:rect l="l" t="t" r="r" b="b"/>
            <a:pathLst>
              <a:path w="5031103" h="1280644">
                <a:moveTo>
                  <a:pt x="0" y="0"/>
                </a:moveTo>
                <a:lnTo>
                  <a:pt x="5031103" y="0"/>
                </a:lnTo>
                <a:lnTo>
                  <a:pt x="5031103" y="1280644"/>
                </a:lnTo>
                <a:lnTo>
                  <a:pt x="0" y="12806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C76C0A04-FBAF-45F6-BE1F-74272194AD47}"/>
              </a:ext>
            </a:extLst>
          </p:cNvPr>
          <p:cNvSpPr txBox="1"/>
          <p:nvPr/>
        </p:nvSpPr>
        <p:spPr>
          <a:xfrm>
            <a:off x="5103188" y="-443407"/>
            <a:ext cx="7686654" cy="3044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9"/>
              </a:lnSpc>
            </a:pPr>
            <a:endParaRPr dirty="0"/>
          </a:p>
          <a:p>
            <a:pPr algn="ctr">
              <a:lnSpc>
                <a:spcPts val="8139"/>
              </a:lnSpc>
            </a:pPr>
            <a:r>
              <a:rPr lang="en-US" sz="5499" spc="274" dirty="0">
                <a:solidFill>
                  <a:srgbClr val="FFFFFF"/>
                </a:solidFill>
                <a:latin typeface="ABeeZee Bold"/>
              </a:rPr>
              <a:t>Previous Notre Dame Audits</a:t>
            </a:r>
          </a:p>
        </p:txBody>
      </p:sp>
    </p:spTree>
    <p:extLst>
      <p:ext uri="{BB962C8B-B14F-4D97-AF65-F5344CB8AC3E}">
        <p14:creationId xmlns:p14="http://schemas.microsoft.com/office/powerpoint/2010/main" val="3211773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4294967295"/>
          </p:nvPr>
        </p:nvSpPr>
        <p:spPr>
          <a:xfrm>
            <a:off x="1382712" y="2882966"/>
            <a:ext cx="14608175" cy="7373937"/>
          </a:xfrm>
        </p:spPr>
        <p:txBody>
          <a:bodyPr>
            <a:normAutofit fontScale="92500"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bg1"/>
                </a:solidFill>
                <a:latin typeface="Montserrat" panose="020B0604020202020204" charset="0"/>
              </a:rPr>
              <a:t>Mammography project</a:t>
            </a:r>
          </a:p>
          <a:p>
            <a:pPr marL="1428728" lvl="1" indent="-5143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Montserrat" panose="020B0604020202020204" charset="0"/>
              </a:rPr>
              <a:t>Aim is to increase rates of breast cancer screening </a:t>
            </a:r>
          </a:p>
          <a:p>
            <a:pPr marL="1428728" lvl="1" indent="-5143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Montserrat" panose="020B0604020202020204" charset="0"/>
              </a:rPr>
              <a:t>Aboriginal Health Practitioner actively recalling people who are overdue for screening</a:t>
            </a:r>
          </a:p>
          <a:p>
            <a:pPr marL="1428728" lvl="1" indent="-5143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Montserrat" panose="020B0604020202020204" charset="0"/>
              </a:rPr>
              <a:t>Convenient access to mammography (BreastScreen WA bus visit to East Perth clinic – 46 people screened in November 2023)</a:t>
            </a:r>
            <a:endParaRPr lang="en-AU" sz="3600" dirty="0">
              <a:solidFill>
                <a:schemeClr val="bg1"/>
              </a:solidFill>
              <a:latin typeface="Montserrat" panose="020B0604020202020204" charset="0"/>
            </a:endParaRP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bg1"/>
                </a:solidFill>
                <a:latin typeface="Montserrat" panose="020B0604020202020204" charset="0"/>
              </a:rPr>
              <a:t>Cervical screening project:</a:t>
            </a:r>
          </a:p>
          <a:p>
            <a:pPr marL="1428728" lvl="1" indent="-5143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Montserrat" panose="020B0604020202020204" charset="0"/>
              </a:rPr>
              <a:t>CSTs; used Communicare reports on overdue CSTs; went to PRODA to verify if overdue;</a:t>
            </a:r>
          </a:p>
          <a:p>
            <a:pPr marL="1428728" lvl="1" indent="-5143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Montserrat" panose="020B0604020202020204" charset="0"/>
              </a:rPr>
              <a:t>Changed data entry for CSTs as a clinical item – updating from PRODA/other sites; adding recalls if overdue, removing recalls if already done. They simplified the clinical item list for consistency.</a:t>
            </a:r>
          </a:p>
          <a:p>
            <a:pPr marL="1428728" lvl="1" indent="-5143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Montserrat" panose="020B0604020202020204" charset="0"/>
              </a:rPr>
              <a:t>CST rate 39.8 to 69% across DYHS achieved via data cleansing. 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endParaRPr lang="en-AU" sz="3600" dirty="0">
              <a:solidFill>
                <a:schemeClr val="bg1"/>
              </a:solidFill>
              <a:latin typeface="Montserrat" panose="020B0604020202020204" charset="0"/>
            </a:endParaRPr>
          </a:p>
          <a:p>
            <a:pPr marL="514350" indent="-514350">
              <a:buFont typeface="Arial" panose="020B0604020202020204" pitchFamily="34" charset="0"/>
              <a:buChar char="•"/>
            </a:pPr>
            <a:endParaRPr lang="en-AU" sz="3600" dirty="0">
              <a:solidFill>
                <a:schemeClr val="bg1"/>
              </a:solidFill>
              <a:latin typeface="Montserrat" panose="020B0604020202020204" charset="0"/>
            </a:endParaRPr>
          </a:p>
          <a:p>
            <a:pPr marL="514350" indent="-514350">
              <a:buFont typeface="Arial" panose="020B0604020202020204" pitchFamily="34" charset="0"/>
              <a:buChar char="•"/>
            </a:pPr>
            <a:endParaRPr lang="en-AU" sz="3600" dirty="0">
              <a:solidFill>
                <a:schemeClr val="bg1"/>
              </a:solidFill>
              <a:latin typeface="Montserrat" panose="020B0604020202020204" charset="0"/>
            </a:endParaRPr>
          </a:p>
          <a:p>
            <a:pPr marL="514350" indent="-514350">
              <a:buFont typeface="Arial" panose="020B0604020202020204" pitchFamily="34" charset="0"/>
              <a:buChar char="•"/>
            </a:pPr>
            <a:endParaRPr lang="en-AU" sz="3600" dirty="0">
              <a:solidFill>
                <a:schemeClr val="bg1"/>
              </a:solidFill>
              <a:latin typeface="Montserrat" panose="020B0604020202020204" charset="0"/>
            </a:endParaRPr>
          </a:p>
          <a:p>
            <a:endParaRPr lang="en-AU" dirty="0">
              <a:solidFill>
                <a:schemeClr val="bg1"/>
              </a:solidFill>
              <a:latin typeface="Montserrat" panose="020B0604020202020204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2F984F75-CDDD-4064-B8B5-1C5AE9C6014E}"/>
              </a:ext>
            </a:extLst>
          </p:cNvPr>
          <p:cNvSpPr/>
          <p:nvPr/>
        </p:nvSpPr>
        <p:spPr>
          <a:xfrm>
            <a:off x="3733800" y="459317"/>
            <a:ext cx="9906000" cy="2423649"/>
          </a:xfrm>
          <a:custGeom>
            <a:avLst/>
            <a:gdLst/>
            <a:ahLst/>
            <a:cxnLst/>
            <a:rect l="l" t="t" r="r" b="b"/>
            <a:pathLst>
              <a:path w="5031103" h="1280644">
                <a:moveTo>
                  <a:pt x="0" y="0"/>
                </a:moveTo>
                <a:lnTo>
                  <a:pt x="5031103" y="0"/>
                </a:lnTo>
                <a:lnTo>
                  <a:pt x="5031103" y="1280644"/>
                </a:lnTo>
                <a:lnTo>
                  <a:pt x="0" y="1280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5DB00C67-F871-4B69-8DA6-219FE7B80C32}"/>
              </a:ext>
            </a:extLst>
          </p:cNvPr>
          <p:cNvSpPr txBox="1"/>
          <p:nvPr/>
        </p:nvSpPr>
        <p:spPr>
          <a:xfrm>
            <a:off x="5103188" y="-443407"/>
            <a:ext cx="7686654" cy="3044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9"/>
              </a:lnSpc>
            </a:pPr>
            <a:endParaRPr dirty="0"/>
          </a:p>
          <a:p>
            <a:pPr algn="ctr">
              <a:lnSpc>
                <a:spcPts val="8139"/>
              </a:lnSpc>
            </a:pPr>
            <a:r>
              <a:rPr lang="en-US" sz="5499" spc="274" dirty="0">
                <a:solidFill>
                  <a:srgbClr val="FFFFFF"/>
                </a:solidFill>
                <a:latin typeface="ABeeZee Bold"/>
              </a:rPr>
              <a:t>Women’s Health Cancer Screening</a:t>
            </a:r>
          </a:p>
        </p:txBody>
      </p:sp>
    </p:spTree>
    <p:extLst>
      <p:ext uri="{BB962C8B-B14F-4D97-AF65-F5344CB8AC3E}">
        <p14:creationId xmlns:p14="http://schemas.microsoft.com/office/powerpoint/2010/main" val="11208454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4294967295"/>
          </p:nvPr>
        </p:nvSpPr>
        <p:spPr>
          <a:xfrm>
            <a:off x="457200" y="3467100"/>
            <a:ext cx="10383838" cy="6200775"/>
          </a:xfrm>
        </p:spPr>
        <p:txBody>
          <a:bodyPr>
            <a:normAutofit fontScale="77500" lnSpcReduction="20000"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AU" sz="3900" dirty="0">
                <a:solidFill>
                  <a:schemeClr val="bg1"/>
                </a:solidFill>
                <a:latin typeface="Montserrat" panose="020B0604020202020204" charset="0"/>
              </a:rPr>
              <a:t>Dr Hunt undertook multiple CQI projects during his GP Registrar training </a:t>
            </a:r>
          </a:p>
          <a:p>
            <a:pPr indent="0">
              <a:buNone/>
            </a:pPr>
            <a:r>
              <a:rPr lang="en-AU" sz="3900" dirty="0">
                <a:solidFill>
                  <a:schemeClr val="bg1"/>
                </a:solidFill>
                <a:latin typeface="Montserrat" panose="020B0604020202020204" charset="0"/>
              </a:rPr>
              <a:t>His achievements were recognised in receiving the RACGP WA GP In Training of the Year award in 2022</a:t>
            </a:r>
          </a:p>
          <a:p>
            <a:pPr indent="0">
              <a:buNone/>
            </a:pPr>
            <a:endParaRPr lang="en-AU" sz="3900" dirty="0">
              <a:solidFill>
                <a:schemeClr val="bg1"/>
              </a:solidFill>
              <a:latin typeface="Montserrat" panose="020B0604020202020204" charset="0"/>
            </a:endParaRPr>
          </a:p>
          <a:p>
            <a:pPr indent="0">
              <a:buNone/>
            </a:pPr>
            <a:r>
              <a:rPr lang="en-AU" sz="3900" dirty="0">
                <a:solidFill>
                  <a:schemeClr val="bg1"/>
                </a:solidFill>
                <a:latin typeface="Montserrat" panose="020B0604020202020204" charset="0"/>
              </a:rPr>
              <a:t>Dr Hunt is now the Deputy Medical Director of DYHS</a:t>
            </a:r>
          </a:p>
          <a:p>
            <a:pPr indent="0">
              <a:buNone/>
            </a:pPr>
            <a:endParaRPr lang="en-AU" sz="3900" dirty="0">
              <a:solidFill>
                <a:schemeClr val="bg1"/>
              </a:solidFill>
              <a:latin typeface="Montserrat" panose="020B0604020202020204" charset="0"/>
            </a:endParaRPr>
          </a:p>
          <a:p>
            <a:r>
              <a:rPr lang="en-AU" sz="3900" dirty="0">
                <a:solidFill>
                  <a:schemeClr val="bg1"/>
                </a:solidFill>
                <a:latin typeface="Montserrat" panose="020B0604020202020204" charset="0"/>
              </a:rPr>
              <a:t>CQI projects include:</a:t>
            </a:r>
          </a:p>
          <a:p>
            <a:pPr marL="428646" indent="-428646">
              <a:buFontTx/>
              <a:buChar char="-"/>
            </a:pPr>
            <a:r>
              <a:rPr lang="en-AU" sz="3900" dirty="0">
                <a:solidFill>
                  <a:schemeClr val="bg1"/>
                </a:solidFill>
                <a:latin typeface="Montserrat" panose="020B0604020202020204" charset="0"/>
              </a:rPr>
              <a:t>COVID-19 response</a:t>
            </a:r>
          </a:p>
          <a:p>
            <a:pPr marL="428646" indent="-428646">
              <a:buFontTx/>
              <a:buChar char="-"/>
            </a:pPr>
            <a:r>
              <a:rPr lang="en-US" sz="3900" dirty="0">
                <a:solidFill>
                  <a:schemeClr val="bg1"/>
                </a:solidFill>
                <a:latin typeface="Montserrat" panose="020B0604020202020204" charset="0"/>
              </a:rPr>
              <a:t>RHD</a:t>
            </a:r>
          </a:p>
          <a:p>
            <a:pPr marL="428646" indent="-428646">
              <a:buFontTx/>
              <a:buChar char="-"/>
            </a:pPr>
            <a:r>
              <a:rPr lang="en-US" sz="3900" dirty="0">
                <a:solidFill>
                  <a:schemeClr val="bg1"/>
                </a:solidFill>
                <a:latin typeface="Montserrat" panose="020B0604020202020204" charset="0"/>
              </a:rPr>
              <a:t>S</a:t>
            </a:r>
            <a:r>
              <a:rPr lang="en-AU" sz="3900" dirty="0">
                <a:solidFill>
                  <a:schemeClr val="bg1"/>
                </a:solidFill>
                <a:latin typeface="Montserrat" panose="020B0604020202020204" charset="0"/>
              </a:rPr>
              <a:t>yphilis</a:t>
            </a:r>
          </a:p>
          <a:p>
            <a:pPr marL="428646" indent="-428646">
              <a:buFontTx/>
              <a:buChar char="-"/>
            </a:pPr>
            <a:r>
              <a:rPr lang="en-US" sz="3900" dirty="0">
                <a:solidFill>
                  <a:schemeClr val="bg1"/>
                </a:solidFill>
                <a:latin typeface="Montserrat" panose="020B0604020202020204" charset="0"/>
              </a:rPr>
              <a:t>Patient Flow</a:t>
            </a:r>
          </a:p>
          <a:p>
            <a:pPr marL="428646" indent="-428646">
              <a:buFontTx/>
              <a:buChar char="-"/>
            </a:pPr>
            <a:r>
              <a:rPr lang="en-US" sz="3900" dirty="0">
                <a:solidFill>
                  <a:schemeClr val="bg1"/>
                </a:solidFill>
                <a:latin typeface="Montserrat" panose="020B0604020202020204" charset="0"/>
              </a:rPr>
              <a:t>Clinical Items</a:t>
            </a:r>
          </a:p>
          <a:p>
            <a:pPr marL="428646" indent="-428646">
              <a:buFontTx/>
              <a:buChar char="-"/>
            </a:pPr>
            <a:r>
              <a:rPr lang="en-US" sz="3900" dirty="0">
                <a:solidFill>
                  <a:schemeClr val="bg1"/>
                </a:solidFill>
                <a:latin typeface="Montserrat" panose="020B0604020202020204" charset="0"/>
              </a:rPr>
              <a:t>Policies and procedures</a:t>
            </a:r>
            <a:endParaRPr lang="en-AU" sz="3900" dirty="0">
              <a:solidFill>
                <a:schemeClr val="bg1"/>
              </a:solidFill>
              <a:latin typeface="Montserrat" panose="020B0604020202020204" charset="0"/>
            </a:endParaRPr>
          </a:p>
          <a:p>
            <a:pPr marL="428646" indent="-428646">
              <a:buFontTx/>
              <a:buChar char="-"/>
            </a:pPr>
            <a:endParaRPr lang="en-AU" dirty="0">
              <a:solidFill>
                <a:schemeClr val="bg1"/>
              </a:solidFill>
              <a:latin typeface="Montserrat" panose="020B060402020202020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B6B3CA-AA0D-4E8B-9CAE-3A4DBB20E1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100" y="0"/>
            <a:ext cx="7200900" cy="10287000"/>
          </a:xfrm>
          <a:prstGeom prst="rect">
            <a:avLst/>
          </a:prstGeom>
        </p:spPr>
      </p:pic>
      <p:sp>
        <p:nvSpPr>
          <p:cNvPr id="5" name="Freeform 3">
            <a:extLst>
              <a:ext uri="{FF2B5EF4-FFF2-40B4-BE49-F238E27FC236}">
                <a16:creationId xmlns:a16="http://schemas.microsoft.com/office/drawing/2014/main" id="{DF2919F9-3EBA-4EDA-A27B-DA4AC001E247}"/>
              </a:ext>
            </a:extLst>
          </p:cNvPr>
          <p:cNvSpPr/>
          <p:nvPr/>
        </p:nvSpPr>
        <p:spPr>
          <a:xfrm>
            <a:off x="3429000" y="342900"/>
            <a:ext cx="9906000" cy="2423649"/>
          </a:xfrm>
          <a:custGeom>
            <a:avLst/>
            <a:gdLst/>
            <a:ahLst/>
            <a:cxnLst/>
            <a:rect l="l" t="t" r="r" b="b"/>
            <a:pathLst>
              <a:path w="5031103" h="1280644">
                <a:moveTo>
                  <a:pt x="0" y="0"/>
                </a:moveTo>
                <a:lnTo>
                  <a:pt x="5031103" y="0"/>
                </a:lnTo>
                <a:lnTo>
                  <a:pt x="5031103" y="1280644"/>
                </a:lnTo>
                <a:lnTo>
                  <a:pt x="0" y="1280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AEBAA6F9-099F-4430-A5EE-67D0446D0DAB}"/>
              </a:ext>
            </a:extLst>
          </p:cNvPr>
          <p:cNvSpPr txBox="1"/>
          <p:nvPr/>
        </p:nvSpPr>
        <p:spPr>
          <a:xfrm>
            <a:off x="4800600" y="-571500"/>
            <a:ext cx="7686654" cy="3044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9"/>
              </a:lnSpc>
            </a:pPr>
            <a:endParaRPr dirty="0"/>
          </a:p>
          <a:p>
            <a:pPr algn="ctr">
              <a:lnSpc>
                <a:spcPts val="8139"/>
              </a:lnSpc>
            </a:pPr>
            <a:r>
              <a:rPr lang="en-US" sz="5499" spc="274" dirty="0">
                <a:solidFill>
                  <a:srgbClr val="FFFFFF"/>
                </a:solidFill>
                <a:latin typeface="ABeeZee Bold"/>
              </a:rPr>
              <a:t>DYHS Fellow</a:t>
            </a:r>
          </a:p>
          <a:p>
            <a:pPr algn="ctr">
              <a:lnSpc>
                <a:spcPts val="8139"/>
              </a:lnSpc>
            </a:pPr>
            <a:r>
              <a:rPr lang="en-US" sz="5499" spc="274" dirty="0">
                <a:solidFill>
                  <a:srgbClr val="FFFFFF"/>
                </a:solidFill>
                <a:latin typeface="ABeeZee Bold"/>
              </a:rPr>
              <a:t>Dr Daniel Hunt</a:t>
            </a:r>
          </a:p>
        </p:txBody>
      </p:sp>
    </p:spTree>
    <p:extLst>
      <p:ext uri="{BB962C8B-B14F-4D97-AF65-F5344CB8AC3E}">
        <p14:creationId xmlns:p14="http://schemas.microsoft.com/office/powerpoint/2010/main" val="10965821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4294967295"/>
          </p:nvPr>
        </p:nvSpPr>
        <p:spPr>
          <a:xfrm>
            <a:off x="1562894" y="2739303"/>
            <a:ext cx="9828213" cy="7407275"/>
          </a:xfrm>
        </p:spPr>
        <p:txBody>
          <a:bodyPr>
            <a:normAutofit fontScale="92500"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AU" sz="3600" dirty="0">
                <a:solidFill>
                  <a:schemeClr val="bg1"/>
                </a:solidFill>
                <a:latin typeface="Montserrat" panose="020B0604020202020204" charset="0"/>
              </a:rPr>
              <a:t>Dr Dalton was awarded the RACGP National GP In Training of the Year Award, 2023</a:t>
            </a:r>
          </a:p>
          <a:p>
            <a:pPr indent="0">
              <a:buNone/>
            </a:pPr>
            <a:endParaRPr lang="en-AU" sz="3600" dirty="0">
              <a:solidFill>
                <a:schemeClr val="bg1"/>
              </a:solidFill>
              <a:latin typeface="Montserrat" panose="020B0604020202020204" charset="0"/>
            </a:endParaRPr>
          </a:p>
          <a:p>
            <a:pPr indent="0">
              <a:buNone/>
            </a:pPr>
            <a:r>
              <a:rPr lang="en-AU" sz="3600" dirty="0">
                <a:solidFill>
                  <a:schemeClr val="bg1"/>
                </a:solidFill>
                <a:latin typeface="Montserrat" panose="020B0604020202020204" charset="0"/>
              </a:rPr>
              <a:t>His CQI projects include:</a:t>
            </a:r>
          </a:p>
          <a:p>
            <a:pPr indent="0">
              <a:buNone/>
            </a:pPr>
            <a:endParaRPr lang="en-AU" sz="3600" dirty="0">
              <a:solidFill>
                <a:schemeClr val="bg1"/>
              </a:solidFill>
              <a:latin typeface="Montserrat" panose="020B0604020202020204" charset="0"/>
            </a:endParaRPr>
          </a:p>
          <a:p>
            <a:pPr indent="0">
              <a:buNone/>
            </a:pPr>
            <a:r>
              <a:rPr lang="en-AU" sz="3600" dirty="0">
                <a:solidFill>
                  <a:schemeClr val="bg1"/>
                </a:solidFill>
                <a:latin typeface="Montserrat" panose="020B0604020202020204" charset="0"/>
              </a:rPr>
              <a:t>Visiting specialist clinics</a:t>
            </a:r>
          </a:p>
          <a:p>
            <a:pPr marL="571500" indent="-571500"/>
            <a:r>
              <a:rPr lang="en-AU" sz="3600" dirty="0">
                <a:solidFill>
                  <a:schemeClr val="bg1"/>
                </a:solidFill>
                <a:latin typeface="Montserrat" panose="020B0604020202020204" charset="0"/>
              </a:rPr>
              <a:t>(ENT and Paediatrics)</a:t>
            </a:r>
          </a:p>
          <a:p>
            <a:pPr marL="571500" indent="-571500"/>
            <a:r>
              <a:rPr lang="en-AU" sz="3600" dirty="0">
                <a:solidFill>
                  <a:schemeClr val="bg1"/>
                </a:solidFill>
                <a:latin typeface="Montserrat" panose="020B0604020202020204" charset="0"/>
              </a:rPr>
              <a:t>Child Health</a:t>
            </a:r>
          </a:p>
          <a:p>
            <a:pPr marL="571500" indent="-571500"/>
            <a:r>
              <a:rPr lang="en-AU" sz="3600" dirty="0">
                <a:solidFill>
                  <a:schemeClr val="bg1"/>
                </a:solidFill>
                <a:latin typeface="Montserrat" panose="020B0604020202020204" charset="0"/>
              </a:rPr>
              <a:t>Ear Health</a:t>
            </a:r>
          </a:p>
          <a:p>
            <a:pPr marL="571500" indent="-571500"/>
            <a:r>
              <a:rPr lang="en-AU" sz="3600" dirty="0">
                <a:solidFill>
                  <a:schemeClr val="bg1"/>
                </a:solidFill>
                <a:latin typeface="Montserrat" panose="020B0604020202020204" charset="0"/>
              </a:rPr>
              <a:t>Retinal screening</a:t>
            </a:r>
          </a:p>
          <a:p>
            <a:pPr marL="571500" indent="-571500"/>
            <a:r>
              <a:rPr lang="en-AU" sz="3600" dirty="0">
                <a:solidFill>
                  <a:schemeClr val="bg1"/>
                </a:solidFill>
                <a:latin typeface="Montserrat" panose="020B0604020202020204" charset="0"/>
              </a:rPr>
              <a:t>COVID-19 Hub</a:t>
            </a:r>
          </a:p>
          <a:p>
            <a:pPr marL="571500" indent="-571500"/>
            <a:r>
              <a:rPr lang="en-AU" sz="3600" dirty="0">
                <a:solidFill>
                  <a:schemeClr val="bg1"/>
                </a:solidFill>
                <a:latin typeface="Montserrat" panose="020B0604020202020204" charset="0"/>
              </a:rPr>
              <a:t>Med student teaching</a:t>
            </a:r>
          </a:p>
          <a:p>
            <a:pPr marL="571500" indent="-571500"/>
            <a:r>
              <a:rPr lang="en-AU" sz="3600" dirty="0">
                <a:solidFill>
                  <a:schemeClr val="bg1"/>
                </a:solidFill>
                <a:latin typeface="Montserrat" panose="020B0604020202020204" charset="0"/>
              </a:rPr>
              <a:t>Prison outreach</a:t>
            </a:r>
          </a:p>
          <a:p>
            <a:endParaRPr lang="en-US" dirty="0">
              <a:latin typeface="Montserrat" panose="020B0604020202020204" charset="0"/>
            </a:endParaRPr>
          </a:p>
          <a:p>
            <a:endParaRPr lang="en-US" dirty="0">
              <a:latin typeface="Montserrat" panose="020B0604020202020204" charset="0"/>
            </a:endParaRPr>
          </a:p>
          <a:p>
            <a:endParaRPr lang="en-AU" dirty="0">
              <a:latin typeface="Montserrat" panose="020B0604020202020204" charset="0"/>
            </a:endParaRPr>
          </a:p>
          <a:p>
            <a:endParaRPr lang="en-AU" dirty="0">
              <a:latin typeface="Montserrat" panose="020B060402020202020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F30828-E505-4FD5-9A8D-D5A7AEE322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0" y="0"/>
            <a:ext cx="6477000" cy="10308295"/>
          </a:xfrm>
          <a:prstGeom prst="rect">
            <a:avLst/>
          </a:prstGeom>
        </p:spPr>
      </p:pic>
      <p:sp>
        <p:nvSpPr>
          <p:cNvPr id="5" name="Freeform 3">
            <a:extLst>
              <a:ext uri="{FF2B5EF4-FFF2-40B4-BE49-F238E27FC236}">
                <a16:creationId xmlns:a16="http://schemas.microsoft.com/office/drawing/2014/main" id="{FB398DED-4AD2-46FF-89D3-3CEBF69B217D}"/>
              </a:ext>
            </a:extLst>
          </p:cNvPr>
          <p:cNvSpPr/>
          <p:nvPr/>
        </p:nvSpPr>
        <p:spPr>
          <a:xfrm>
            <a:off x="3371850" y="266700"/>
            <a:ext cx="9906000" cy="2423649"/>
          </a:xfrm>
          <a:custGeom>
            <a:avLst/>
            <a:gdLst/>
            <a:ahLst/>
            <a:cxnLst/>
            <a:rect l="l" t="t" r="r" b="b"/>
            <a:pathLst>
              <a:path w="5031103" h="1280644">
                <a:moveTo>
                  <a:pt x="0" y="0"/>
                </a:moveTo>
                <a:lnTo>
                  <a:pt x="5031103" y="0"/>
                </a:lnTo>
                <a:lnTo>
                  <a:pt x="5031103" y="1280644"/>
                </a:lnTo>
                <a:lnTo>
                  <a:pt x="0" y="1280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F8278B9D-C471-4C32-8072-F93B21A15D5F}"/>
              </a:ext>
            </a:extLst>
          </p:cNvPr>
          <p:cNvSpPr txBox="1"/>
          <p:nvPr/>
        </p:nvSpPr>
        <p:spPr>
          <a:xfrm>
            <a:off x="4800600" y="-571500"/>
            <a:ext cx="7686654" cy="3044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9"/>
              </a:lnSpc>
            </a:pPr>
            <a:endParaRPr dirty="0"/>
          </a:p>
          <a:p>
            <a:pPr algn="ctr">
              <a:lnSpc>
                <a:spcPts val="8139"/>
              </a:lnSpc>
            </a:pPr>
            <a:r>
              <a:rPr lang="en-US" sz="5499" spc="274" dirty="0">
                <a:solidFill>
                  <a:srgbClr val="FFFFFF"/>
                </a:solidFill>
                <a:latin typeface="ABeeZee Bold"/>
              </a:rPr>
              <a:t>DYHS Registrar</a:t>
            </a:r>
          </a:p>
          <a:p>
            <a:pPr algn="ctr">
              <a:lnSpc>
                <a:spcPts val="8139"/>
              </a:lnSpc>
            </a:pPr>
            <a:r>
              <a:rPr lang="en-US" sz="5499" spc="274" dirty="0">
                <a:solidFill>
                  <a:srgbClr val="FFFFFF"/>
                </a:solidFill>
                <a:latin typeface="ABeeZee Bold"/>
              </a:rPr>
              <a:t>Dr Corey Dalton</a:t>
            </a:r>
          </a:p>
        </p:txBody>
      </p:sp>
    </p:spTree>
    <p:extLst>
      <p:ext uri="{BB962C8B-B14F-4D97-AF65-F5344CB8AC3E}">
        <p14:creationId xmlns:p14="http://schemas.microsoft.com/office/powerpoint/2010/main" val="7132037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84E89B-9CF8-4623-B138-5B067036E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3009900"/>
            <a:ext cx="8251723" cy="6527007"/>
          </a:xfrm>
        </p:spPr>
        <p:txBody>
          <a:bodyPr>
            <a:normAutofit/>
          </a:bodyPr>
          <a:lstStyle/>
          <a:p>
            <a:pPr marL="342917" indent="-342917">
              <a:buAutoNum type="arabicPeriod"/>
            </a:pPr>
            <a:r>
              <a:rPr lang="en-US" sz="3200" dirty="0">
                <a:latin typeface="Montserrat" panose="020B0604020202020204" charset="0"/>
              </a:rPr>
              <a:t>CQI Team</a:t>
            </a:r>
          </a:p>
          <a:p>
            <a:pPr marL="342917" indent="-342917">
              <a:buAutoNum type="arabicPeriod"/>
            </a:pPr>
            <a:r>
              <a:rPr lang="en-US" sz="3200" dirty="0">
                <a:latin typeface="Montserrat" panose="020B0604020202020204" charset="0"/>
              </a:rPr>
              <a:t>Buy in from the organization</a:t>
            </a:r>
          </a:p>
          <a:p>
            <a:pPr marL="342917" indent="-342917">
              <a:buFont typeface="Arial" panose="020B0604020202020204" pitchFamily="34" charset="0"/>
              <a:buAutoNum type="arabicPeriod"/>
            </a:pPr>
            <a:r>
              <a:rPr lang="en-US" sz="3200" dirty="0">
                <a:latin typeface="Montserrat" panose="020B0604020202020204" charset="0"/>
              </a:rPr>
              <a:t>Project lead</a:t>
            </a:r>
          </a:p>
          <a:p>
            <a:pPr marL="342917" indent="-342917">
              <a:buAutoNum type="arabicPeriod"/>
            </a:pPr>
            <a:r>
              <a:rPr lang="en-US" sz="3200" dirty="0">
                <a:latin typeface="Montserrat" panose="020B0604020202020204" charset="0"/>
              </a:rPr>
              <a:t>Sustainable funding</a:t>
            </a:r>
          </a:p>
          <a:p>
            <a:pPr marL="342917" indent="-342917">
              <a:buAutoNum type="arabicPeriod"/>
            </a:pPr>
            <a:r>
              <a:rPr lang="en-US" sz="3200" dirty="0">
                <a:latin typeface="Montserrat" panose="020B0604020202020204" charset="0"/>
              </a:rPr>
              <a:t>Good systems</a:t>
            </a:r>
          </a:p>
          <a:p>
            <a:pPr marL="342917" indent="-342917">
              <a:buAutoNum type="arabicPeriod"/>
            </a:pPr>
            <a:r>
              <a:rPr lang="en-US" sz="3200" dirty="0">
                <a:latin typeface="Montserrat" panose="020B0604020202020204" charset="0"/>
              </a:rPr>
              <a:t>Staff training</a:t>
            </a:r>
          </a:p>
          <a:p>
            <a:pPr marL="342917" indent="-342917">
              <a:buAutoNum type="arabicPeriod"/>
            </a:pPr>
            <a:r>
              <a:rPr lang="en-US" sz="3200" dirty="0">
                <a:latin typeface="Montserrat" panose="020B0604020202020204" charset="0"/>
              </a:rPr>
              <a:t>Data sharing</a:t>
            </a:r>
          </a:p>
          <a:p>
            <a:pPr marL="342917" indent="-342917">
              <a:buAutoNum type="arabicPeriod"/>
            </a:pPr>
            <a:r>
              <a:rPr lang="en-US" sz="3200" dirty="0">
                <a:latin typeface="Montserrat" panose="020B0604020202020204" charset="0"/>
              </a:rPr>
              <a:t>Patient safety</a:t>
            </a:r>
          </a:p>
          <a:p>
            <a:pPr marL="342917" indent="-342917">
              <a:buAutoNum type="arabicPeriod"/>
            </a:pPr>
            <a:r>
              <a:rPr lang="en-US" sz="3200" dirty="0">
                <a:latin typeface="Montserrat" panose="020B0604020202020204" charset="0"/>
              </a:rPr>
              <a:t>High quality care</a:t>
            </a:r>
          </a:p>
          <a:p>
            <a:pPr marL="342917" indent="-342917">
              <a:buAutoNum type="arabicPeriod"/>
            </a:pPr>
            <a:r>
              <a:rPr lang="en-US" sz="3200" dirty="0">
                <a:latin typeface="Montserrat" panose="020B0604020202020204" charset="0"/>
              </a:rPr>
              <a:t>Closing the gap</a:t>
            </a:r>
          </a:p>
          <a:p>
            <a:endParaRPr lang="en-AU" sz="3200" dirty="0">
              <a:latin typeface="Montserrat" panose="020B060402020202020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525676-0A8A-4D7A-B4C7-5BA15E640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2865" y="3009986"/>
            <a:ext cx="5029902" cy="28674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1290925E-ADB2-44F9-BC11-0A5CF8C60FED}"/>
              </a:ext>
            </a:extLst>
          </p:cNvPr>
          <p:cNvSpPr/>
          <p:nvPr/>
        </p:nvSpPr>
        <p:spPr>
          <a:xfrm>
            <a:off x="3816411" y="519313"/>
            <a:ext cx="9906000" cy="1469574"/>
          </a:xfrm>
          <a:custGeom>
            <a:avLst/>
            <a:gdLst/>
            <a:ahLst/>
            <a:cxnLst/>
            <a:rect l="l" t="t" r="r" b="b"/>
            <a:pathLst>
              <a:path w="5031103" h="1280644">
                <a:moveTo>
                  <a:pt x="0" y="0"/>
                </a:moveTo>
                <a:lnTo>
                  <a:pt x="5031103" y="0"/>
                </a:lnTo>
                <a:lnTo>
                  <a:pt x="5031103" y="1280644"/>
                </a:lnTo>
                <a:lnTo>
                  <a:pt x="0" y="1280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790A90F6-5555-4901-B076-B73FF5665BF9}"/>
              </a:ext>
            </a:extLst>
          </p:cNvPr>
          <p:cNvSpPr txBox="1"/>
          <p:nvPr/>
        </p:nvSpPr>
        <p:spPr>
          <a:xfrm>
            <a:off x="4654611" y="-325288"/>
            <a:ext cx="7686654" cy="2005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9"/>
              </a:lnSpc>
            </a:pPr>
            <a:endParaRPr dirty="0"/>
          </a:p>
          <a:p>
            <a:pPr algn="ctr">
              <a:lnSpc>
                <a:spcPts val="8139"/>
              </a:lnSpc>
            </a:pPr>
            <a:r>
              <a:rPr lang="en-US" sz="5499" spc="274" dirty="0">
                <a:solidFill>
                  <a:srgbClr val="FFFFFF"/>
                </a:solidFill>
                <a:latin typeface="ABeeZee Bold"/>
              </a:rPr>
              <a:t>CQI in a nutshell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354B040-25B7-42CE-A41C-8A76D8EA90A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424" t="-23184" r="-19697" b="-559"/>
          <a:stretch/>
        </p:blipFill>
        <p:spPr>
          <a:xfrm>
            <a:off x="7726869" y="4811145"/>
            <a:ext cx="5555235" cy="45600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338397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4294967295"/>
          </p:nvPr>
        </p:nvSpPr>
        <p:spPr>
          <a:xfrm>
            <a:off x="2057400" y="2324100"/>
            <a:ext cx="13744575" cy="6905625"/>
          </a:xfrm>
        </p:spPr>
        <p:txBody>
          <a:bodyPr>
            <a:normAutofit fontScale="92500" lnSpcReduction="20000"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US" dirty="0">
                <a:solidFill>
                  <a:schemeClr val="bg1"/>
                </a:solidFill>
                <a:latin typeface="Montserrat" panose="020B0604020202020204" charset="0"/>
              </a:rPr>
              <a:t>WA Primary Health Alliance ( WAPHA)</a:t>
            </a:r>
          </a:p>
          <a:p>
            <a:pPr indent="0">
              <a:buNone/>
            </a:pPr>
            <a:r>
              <a:rPr lang="en-US" dirty="0">
                <a:solidFill>
                  <a:schemeClr val="bg1"/>
                </a:solidFill>
                <a:latin typeface="Montserrat" panose="020B0604020202020204" charset="0"/>
              </a:rPr>
              <a:t>Rural Health West ( RHW)</a:t>
            </a:r>
          </a:p>
          <a:p>
            <a:pPr indent="0">
              <a:buNone/>
            </a:pPr>
            <a:r>
              <a:rPr lang="en-US" dirty="0">
                <a:solidFill>
                  <a:schemeClr val="bg1"/>
                </a:solidFill>
                <a:latin typeface="Montserrat" panose="020B0604020202020204" charset="0"/>
              </a:rPr>
              <a:t>BreastScreen WA</a:t>
            </a:r>
          </a:p>
          <a:p>
            <a:pPr indent="0">
              <a:buNone/>
            </a:pPr>
            <a:r>
              <a:rPr lang="en-US" dirty="0">
                <a:solidFill>
                  <a:schemeClr val="bg1"/>
                </a:solidFill>
                <a:latin typeface="Montserrat" panose="020B0604020202020204" charset="0"/>
              </a:rPr>
              <a:t>ASHM : Beyond the C</a:t>
            </a:r>
          </a:p>
          <a:p>
            <a:pPr indent="0">
              <a:buNone/>
            </a:pPr>
            <a:r>
              <a:rPr lang="en-US" dirty="0">
                <a:solidFill>
                  <a:schemeClr val="bg1"/>
                </a:solidFill>
                <a:latin typeface="Montserrat" panose="020B0604020202020204" charset="0"/>
              </a:rPr>
              <a:t>Royal Australian College of General Practitioners </a:t>
            </a:r>
          </a:p>
          <a:p>
            <a:pPr indent="0">
              <a:buNone/>
            </a:pPr>
            <a:r>
              <a:rPr lang="en-US" dirty="0">
                <a:solidFill>
                  <a:schemeClr val="bg1"/>
                </a:solidFill>
                <a:latin typeface="Montserrat" panose="020B0604020202020204" charset="0"/>
              </a:rPr>
              <a:t>University of Notre Dame Fremantle – School of Medicine</a:t>
            </a:r>
          </a:p>
          <a:p>
            <a:pPr indent="0">
              <a:buNone/>
            </a:pPr>
            <a:r>
              <a:rPr lang="en-US" dirty="0">
                <a:solidFill>
                  <a:schemeClr val="bg1"/>
                </a:solidFill>
                <a:latin typeface="Montserrat" panose="020B0604020202020204" charset="0"/>
              </a:rPr>
              <a:t>Medical students from  Notre Dame, UWA and Curtin University</a:t>
            </a:r>
          </a:p>
          <a:p>
            <a:pPr indent="0">
              <a:buNone/>
            </a:pPr>
            <a:r>
              <a:rPr lang="en-US" dirty="0">
                <a:solidFill>
                  <a:schemeClr val="bg1"/>
                </a:solidFill>
                <a:latin typeface="Montserrat" panose="020B0604020202020204" charset="0"/>
              </a:rPr>
              <a:t>WA Rheumatic Heart Disease Register</a:t>
            </a:r>
          </a:p>
          <a:p>
            <a:pPr indent="0">
              <a:buNone/>
            </a:pPr>
            <a:r>
              <a:rPr lang="en-US" dirty="0">
                <a:solidFill>
                  <a:schemeClr val="bg1"/>
                </a:solidFill>
                <a:latin typeface="Montserrat" panose="020B0604020202020204" charset="0"/>
              </a:rPr>
              <a:t>Western Australian Department of Health Tertiary Hospitals : SCGH, RPH, FSH, KEMH</a:t>
            </a:r>
          </a:p>
          <a:p>
            <a:pPr indent="0">
              <a:buNone/>
            </a:pPr>
            <a:r>
              <a:rPr lang="en-US" dirty="0">
                <a:solidFill>
                  <a:schemeClr val="bg1"/>
                </a:solidFill>
                <a:latin typeface="Montserrat" panose="020B0604020202020204" charset="0"/>
              </a:rPr>
              <a:t>Sexual Health Quarters (SHQ)</a:t>
            </a:r>
          </a:p>
          <a:p>
            <a:pPr indent="0">
              <a:buNone/>
            </a:pPr>
            <a:r>
              <a:rPr lang="en-US" dirty="0">
                <a:solidFill>
                  <a:schemeClr val="bg1"/>
                </a:solidFill>
                <a:latin typeface="Montserrat" panose="020B0604020202020204" charset="0"/>
              </a:rPr>
              <a:t>Visiting specialists</a:t>
            </a:r>
          </a:p>
          <a:p>
            <a:pPr indent="0">
              <a:buNone/>
            </a:pPr>
            <a:r>
              <a:rPr lang="en-US" dirty="0">
                <a:solidFill>
                  <a:schemeClr val="bg1"/>
                </a:solidFill>
                <a:latin typeface="Montserrat" panose="020B0604020202020204" charset="0"/>
              </a:rPr>
              <a:t>Dr Harvey Coates: ENT Surgeon</a:t>
            </a:r>
          </a:p>
          <a:p>
            <a:pPr indent="0">
              <a:buNone/>
            </a:pPr>
            <a:r>
              <a:rPr lang="en-US" dirty="0">
                <a:solidFill>
                  <a:schemeClr val="bg1"/>
                </a:solidFill>
                <a:latin typeface="Montserrat" panose="020B0604020202020204" charset="0"/>
              </a:rPr>
              <a:t>GP Registrars : WAGPET, RACGP</a:t>
            </a:r>
          </a:p>
          <a:p>
            <a:pPr indent="0">
              <a:buNone/>
            </a:pPr>
            <a:r>
              <a:rPr lang="en-US" dirty="0">
                <a:solidFill>
                  <a:schemeClr val="bg1"/>
                </a:solidFill>
                <a:latin typeface="Montserrat" panose="020B0604020202020204" charset="0"/>
              </a:rPr>
              <a:t>DYHS Team</a:t>
            </a:r>
          </a:p>
          <a:p>
            <a:pPr indent="0">
              <a:buNone/>
            </a:pPr>
            <a:endParaRPr lang="en-US" dirty="0">
              <a:solidFill>
                <a:schemeClr val="bg1"/>
              </a:solidFill>
              <a:latin typeface="Montserrat" panose="020B0604020202020204" charset="0"/>
            </a:endParaRPr>
          </a:p>
          <a:p>
            <a:pPr indent="0">
              <a:buNone/>
            </a:pPr>
            <a:r>
              <a:rPr lang="en-US" sz="5800" dirty="0">
                <a:solidFill>
                  <a:schemeClr val="bg1"/>
                </a:solidFill>
                <a:latin typeface="Montserrat" panose="020B0604020202020204" charset="0"/>
              </a:rPr>
              <a:t>OUR PATIENTS</a:t>
            </a:r>
          </a:p>
          <a:p>
            <a:pPr indent="0">
              <a:buNone/>
            </a:pPr>
            <a:endParaRPr lang="en-US" dirty="0">
              <a:solidFill>
                <a:schemeClr val="bg1"/>
              </a:solidFill>
              <a:latin typeface="Montserrat" panose="020B0604020202020204" charset="0"/>
            </a:endParaRPr>
          </a:p>
          <a:p>
            <a:pPr indent="0">
              <a:buNone/>
            </a:pPr>
            <a:endParaRPr lang="en-US" dirty="0">
              <a:solidFill>
                <a:schemeClr val="bg1"/>
              </a:solidFill>
              <a:latin typeface="Montserrat" panose="020B0604020202020204" charset="0"/>
            </a:endParaRPr>
          </a:p>
          <a:p>
            <a:pPr indent="0">
              <a:buNone/>
            </a:pPr>
            <a:endParaRPr lang="en-US" dirty="0">
              <a:solidFill>
                <a:schemeClr val="bg1"/>
              </a:solidFill>
              <a:latin typeface="Montserrat" panose="020B0604020202020204" charset="0"/>
            </a:endParaRPr>
          </a:p>
          <a:p>
            <a:pPr indent="0">
              <a:buNone/>
            </a:pPr>
            <a:endParaRPr lang="en-US" dirty="0">
              <a:solidFill>
                <a:schemeClr val="bg1"/>
              </a:solidFill>
              <a:latin typeface="Montserrat" panose="020B0604020202020204" charset="0"/>
            </a:endParaRPr>
          </a:p>
          <a:p>
            <a:pPr indent="0">
              <a:buNone/>
            </a:pPr>
            <a:endParaRPr lang="en-AU" dirty="0">
              <a:solidFill>
                <a:schemeClr val="bg1"/>
              </a:solidFill>
              <a:latin typeface="Montserrat" panose="020B060402020202020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17C074-7FA2-4679-95F6-3E9B573CDB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" r="-5619" b="-21887"/>
          <a:stretch/>
        </p:blipFill>
        <p:spPr>
          <a:xfrm>
            <a:off x="8136234" y="6210300"/>
            <a:ext cx="9186047" cy="3197830"/>
          </a:xfrm>
          <a:prstGeom prst="rect">
            <a:avLst/>
          </a:prstGeom>
        </p:spPr>
      </p:pic>
      <p:sp>
        <p:nvSpPr>
          <p:cNvPr id="5" name="Freeform 3">
            <a:extLst>
              <a:ext uri="{FF2B5EF4-FFF2-40B4-BE49-F238E27FC236}">
                <a16:creationId xmlns:a16="http://schemas.microsoft.com/office/drawing/2014/main" id="{8B59BA17-9DCF-4977-8323-C0D0766D64DA}"/>
              </a:ext>
            </a:extLst>
          </p:cNvPr>
          <p:cNvSpPr/>
          <p:nvPr/>
        </p:nvSpPr>
        <p:spPr>
          <a:xfrm>
            <a:off x="3690927" y="229221"/>
            <a:ext cx="9906000" cy="1656107"/>
          </a:xfrm>
          <a:custGeom>
            <a:avLst/>
            <a:gdLst/>
            <a:ahLst/>
            <a:cxnLst/>
            <a:rect l="l" t="t" r="r" b="b"/>
            <a:pathLst>
              <a:path w="5031103" h="1280644">
                <a:moveTo>
                  <a:pt x="0" y="0"/>
                </a:moveTo>
                <a:lnTo>
                  <a:pt x="5031103" y="0"/>
                </a:lnTo>
                <a:lnTo>
                  <a:pt x="5031103" y="1280644"/>
                </a:lnTo>
                <a:lnTo>
                  <a:pt x="0" y="1280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AF8BE5D4-AE32-48A8-82E5-7EDDBD308CAB}"/>
              </a:ext>
            </a:extLst>
          </p:cNvPr>
          <p:cNvSpPr txBox="1"/>
          <p:nvPr/>
        </p:nvSpPr>
        <p:spPr>
          <a:xfrm>
            <a:off x="4800600" y="-571500"/>
            <a:ext cx="7686654" cy="2005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9"/>
              </a:lnSpc>
            </a:pPr>
            <a:endParaRPr lang="en-AU" dirty="0"/>
          </a:p>
          <a:p>
            <a:pPr algn="ctr">
              <a:lnSpc>
                <a:spcPts val="8139"/>
              </a:lnSpc>
            </a:pPr>
            <a:r>
              <a:rPr lang="en-US" sz="5499" spc="274" dirty="0">
                <a:solidFill>
                  <a:srgbClr val="FFFFFF"/>
                </a:solidFill>
                <a:latin typeface="ABeeZee Bold"/>
              </a:rPr>
              <a:t>Acknowledgements</a:t>
            </a:r>
          </a:p>
        </p:txBody>
      </p:sp>
    </p:spTree>
    <p:extLst>
      <p:ext uri="{BB962C8B-B14F-4D97-AF65-F5344CB8AC3E}">
        <p14:creationId xmlns:p14="http://schemas.microsoft.com/office/powerpoint/2010/main" val="863561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3D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433462" y="3259095"/>
            <a:ext cx="7027497" cy="6355172"/>
          </a:xfrm>
          <a:custGeom>
            <a:avLst/>
            <a:gdLst/>
            <a:ahLst/>
            <a:cxnLst/>
            <a:rect l="l" t="t" r="r" b="b"/>
            <a:pathLst>
              <a:path w="5431416" h="4553145">
                <a:moveTo>
                  <a:pt x="0" y="0"/>
                </a:moveTo>
                <a:lnTo>
                  <a:pt x="5431416" y="0"/>
                </a:lnTo>
                <a:lnTo>
                  <a:pt x="5431416" y="4553144"/>
                </a:lnTo>
                <a:lnTo>
                  <a:pt x="0" y="45531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4" name="TextBox 4"/>
          <p:cNvSpPr txBox="1"/>
          <p:nvPr/>
        </p:nvSpPr>
        <p:spPr>
          <a:xfrm>
            <a:off x="313032" y="1188930"/>
            <a:ext cx="17661935" cy="1649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59"/>
              </a:lnSpc>
            </a:pPr>
            <a:endParaRPr dirty="0">
              <a:solidFill>
                <a:schemeClr val="bg1"/>
              </a:solidFill>
            </a:endParaRPr>
          </a:p>
          <a:p>
            <a:pPr algn="ctr">
              <a:lnSpc>
                <a:spcPts val="6659"/>
              </a:lnSpc>
            </a:pPr>
            <a:r>
              <a:rPr lang="en-US" sz="4500" spc="225" dirty="0">
                <a:solidFill>
                  <a:schemeClr val="bg1"/>
                </a:solidFill>
                <a:latin typeface="ABeeZee Bold"/>
              </a:rPr>
              <a:t>2023 RACGP (WA) BEST GP SERVICE WINNER</a:t>
            </a: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91076402-4742-4050-BD3B-38009E5E6BD9}"/>
              </a:ext>
            </a:extLst>
          </p:cNvPr>
          <p:cNvSpPr/>
          <p:nvPr/>
        </p:nvSpPr>
        <p:spPr>
          <a:xfrm>
            <a:off x="3505200" y="647700"/>
            <a:ext cx="9906000" cy="1336224"/>
          </a:xfrm>
          <a:custGeom>
            <a:avLst/>
            <a:gdLst/>
            <a:ahLst/>
            <a:cxnLst/>
            <a:rect l="l" t="t" r="r" b="b"/>
            <a:pathLst>
              <a:path w="5031103" h="1280644">
                <a:moveTo>
                  <a:pt x="0" y="0"/>
                </a:moveTo>
                <a:lnTo>
                  <a:pt x="5031103" y="0"/>
                </a:lnTo>
                <a:lnTo>
                  <a:pt x="5031103" y="1280644"/>
                </a:lnTo>
                <a:lnTo>
                  <a:pt x="0" y="1280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D44B09B5-3814-4A88-8465-E634291F7907}"/>
              </a:ext>
            </a:extLst>
          </p:cNvPr>
          <p:cNvSpPr txBox="1"/>
          <p:nvPr/>
        </p:nvSpPr>
        <p:spPr>
          <a:xfrm>
            <a:off x="4876800" y="-266701"/>
            <a:ext cx="7686654" cy="2005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9"/>
              </a:lnSpc>
            </a:pPr>
            <a:endParaRPr dirty="0"/>
          </a:p>
          <a:p>
            <a:pPr algn="ctr">
              <a:lnSpc>
                <a:spcPts val="8139"/>
              </a:lnSpc>
            </a:pPr>
            <a:r>
              <a:rPr lang="en-US" sz="5499" spc="274" dirty="0">
                <a:solidFill>
                  <a:srgbClr val="FFFFFF"/>
                </a:solidFill>
                <a:latin typeface="ABeeZee Bold"/>
              </a:rPr>
              <a:t>Recognition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10A2469-0389-4A48-A3DB-F9BCE55E19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8958645"/>
              </p:ext>
            </p:extLst>
          </p:nvPr>
        </p:nvGraphicFramePr>
        <p:xfrm>
          <a:off x="3365176" y="2781300"/>
          <a:ext cx="10731824" cy="65270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reeform 3">
            <a:extLst>
              <a:ext uri="{FF2B5EF4-FFF2-40B4-BE49-F238E27FC236}">
                <a16:creationId xmlns:a16="http://schemas.microsoft.com/office/drawing/2014/main" id="{F787DA1D-E9F5-4311-B2CB-F9B302475124}"/>
              </a:ext>
            </a:extLst>
          </p:cNvPr>
          <p:cNvSpPr/>
          <p:nvPr/>
        </p:nvSpPr>
        <p:spPr>
          <a:xfrm>
            <a:off x="3505200" y="647700"/>
            <a:ext cx="9906000" cy="1336224"/>
          </a:xfrm>
          <a:custGeom>
            <a:avLst/>
            <a:gdLst/>
            <a:ahLst/>
            <a:cxnLst/>
            <a:rect l="l" t="t" r="r" b="b"/>
            <a:pathLst>
              <a:path w="5031103" h="1280644">
                <a:moveTo>
                  <a:pt x="0" y="0"/>
                </a:moveTo>
                <a:lnTo>
                  <a:pt x="5031103" y="0"/>
                </a:lnTo>
                <a:lnTo>
                  <a:pt x="5031103" y="1280644"/>
                </a:lnTo>
                <a:lnTo>
                  <a:pt x="0" y="12806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40007459-7DDB-4D9D-8E84-AFEB9CA8847A}"/>
              </a:ext>
            </a:extLst>
          </p:cNvPr>
          <p:cNvSpPr txBox="1"/>
          <p:nvPr/>
        </p:nvSpPr>
        <p:spPr>
          <a:xfrm>
            <a:off x="4876800" y="-266701"/>
            <a:ext cx="7686654" cy="2005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9"/>
              </a:lnSpc>
            </a:pPr>
            <a:endParaRPr dirty="0"/>
          </a:p>
          <a:p>
            <a:pPr algn="ctr">
              <a:lnSpc>
                <a:spcPts val="8139"/>
              </a:lnSpc>
            </a:pPr>
            <a:r>
              <a:rPr lang="en-US" sz="5499" spc="274" dirty="0">
                <a:solidFill>
                  <a:srgbClr val="FFFFFF"/>
                </a:solidFill>
                <a:latin typeface="ABeeZee Bold"/>
              </a:rPr>
              <a:t>Barriers to CQI</a:t>
            </a:r>
          </a:p>
        </p:txBody>
      </p:sp>
    </p:spTree>
    <p:extLst>
      <p:ext uri="{BB962C8B-B14F-4D97-AF65-F5344CB8AC3E}">
        <p14:creationId xmlns:p14="http://schemas.microsoft.com/office/powerpoint/2010/main" val="175551286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FDEDBE-4A19-4A1F-9ADD-EC91F3FFF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2179557"/>
            <a:ext cx="15773400" cy="805100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>
                <a:latin typeface="Montserrat"/>
              </a:rPr>
              <a:t>Who</a:t>
            </a:r>
          </a:p>
          <a:p>
            <a:pPr lvl="1"/>
            <a:r>
              <a:rPr lang="en-US" dirty="0">
                <a:latin typeface="Montserrat"/>
              </a:rPr>
              <a:t>Identify the lead</a:t>
            </a:r>
          </a:p>
          <a:p>
            <a:pPr lvl="2"/>
            <a:r>
              <a:rPr lang="en-US" sz="2400" dirty="0">
                <a:latin typeface="Montserrat"/>
              </a:rPr>
              <a:t>What kind of character should they be</a:t>
            </a:r>
          </a:p>
          <a:p>
            <a:pPr lvl="2"/>
            <a:r>
              <a:rPr lang="en-US" sz="2400" dirty="0">
                <a:latin typeface="Montserrat"/>
              </a:rPr>
              <a:t>What are their strengths and weaknesses</a:t>
            </a:r>
          </a:p>
          <a:p>
            <a:pPr lvl="1"/>
            <a:r>
              <a:rPr lang="en-US" dirty="0">
                <a:latin typeface="Montserrat"/>
              </a:rPr>
              <a:t>Fill the team with diversity</a:t>
            </a:r>
          </a:p>
          <a:p>
            <a:pPr lvl="2"/>
            <a:r>
              <a:rPr lang="en-US" sz="2400" dirty="0">
                <a:latin typeface="Montserrat"/>
              </a:rPr>
              <a:t>Allied health</a:t>
            </a:r>
          </a:p>
          <a:p>
            <a:pPr lvl="2"/>
            <a:r>
              <a:rPr lang="en-US" sz="2400" dirty="0">
                <a:latin typeface="Montserrat"/>
              </a:rPr>
              <a:t>Admin staff</a:t>
            </a:r>
          </a:p>
          <a:p>
            <a:pPr lvl="2"/>
            <a:r>
              <a:rPr lang="en-US" sz="2400" dirty="0">
                <a:latin typeface="Montserrat"/>
              </a:rPr>
              <a:t>Creatives</a:t>
            </a:r>
          </a:p>
          <a:p>
            <a:pPr lvl="2"/>
            <a:r>
              <a:rPr lang="en-US" sz="2400" dirty="0">
                <a:latin typeface="Montserrat"/>
              </a:rPr>
              <a:t>Intellectuals</a:t>
            </a:r>
          </a:p>
          <a:p>
            <a:pPr lvl="2"/>
            <a:r>
              <a:rPr lang="en-US" sz="2400" dirty="0">
                <a:latin typeface="Montserrat"/>
              </a:rPr>
              <a:t>PASSION</a:t>
            </a:r>
          </a:p>
          <a:p>
            <a:pPr lvl="2"/>
            <a:r>
              <a:rPr lang="en-US" sz="2400" dirty="0">
                <a:latin typeface="Montserrat"/>
              </a:rPr>
              <a:t>Detail/Data oriented</a:t>
            </a:r>
          </a:p>
          <a:p>
            <a:r>
              <a:rPr lang="en-US" sz="2400" dirty="0">
                <a:latin typeface="Montserrat"/>
              </a:rPr>
              <a:t>What/Why</a:t>
            </a:r>
          </a:p>
          <a:p>
            <a:pPr lvl="1"/>
            <a:r>
              <a:rPr lang="en-US" dirty="0">
                <a:latin typeface="Montserrat"/>
              </a:rPr>
              <a:t>Identify your goals (SMART)</a:t>
            </a:r>
          </a:p>
          <a:p>
            <a:r>
              <a:rPr lang="en-US" sz="2400" dirty="0">
                <a:latin typeface="Montserrat"/>
              </a:rPr>
              <a:t>When</a:t>
            </a:r>
          </a:p>
          <a:p>
            <a:pPr lvl="1"/>
            <a:r>
              <a:rPr lang="en-US" dirty="0">
                <a:latin typeface="Montserrat"/>
              </a:rPr>
              <a:t>Allocation of time</a:t>
            </a:r>
          </a:p>
          <a:p>
            <a:r>
              <a:rPr lang="en-US" sz="2400" dirty="0">
                <a:latin typeface="Montserrat"/>
              </a:rPr>
              <a:t>Onsite vs Offsite</a:t>
            </a:r>
          </a:p>
          <a:p>
            <a:pPr lvl="1"/>
            <a:r>
              <a:rPr lang="en-US" dirty="0">
                <a:latin typeface="Montserrat"/>
              </a:rPr>
              <a:t>Protected, focused time required</a:t>
            </a:r>
          </a:p>
          <a:p>
            <a:r>
              <a:rPr lang="en-US" sz="2400" dirty="0">
                <a:latin typeface="Montserrat"/>
              </a:rPr>
              <a:t>How</a:t>
            </a:r>
          </a:p>
          <a:p>
            <a:pPr lvl="1"/>
            <a:r>
              <a:rPr lang="en-US" dirty="0">
                <a:latin typeface="Montserrat"/>
              </a:rPr>
              <a:t>FUNDING!</a:t>
            </a:r>
            <a:endParaRPr lang="en-AU">
              <a:latin typeface="Montserra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651358-F012-42EC-B88B-097B7FE2DF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0800" y="3100517"/>
            <a:ext cx="6033640" cy="56345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Freeform 3">
            <a:extLst>
              <a:ext uri="{FF2B5EF4-FFF2-40B4-BE49-F238E27FC236}">
                <a16:creationId xmlns:a16="http://schemas.microsoft.com/office/drawing/2014/main" id="{DCFA5B67-F6DB-4DEC-A8FF-4283012D7C65}"/>
              </a:ext>
            </a:extLst>
          </p:cNvPr>
          <p:cNvSpPr/>
          <p:nvPr/>
        </p:nvSpPr>
        <p:spPr>
          <a:xfrm>
            <a:off x="3810000" y="806901"/>
            <a:ext cx="9906000" cy="1336224"/>
          </a:xfrm>
          <a:custGeom>
            <a:avLst/>
            <a:gdLst/>
            <a:ahLst/>
            <a:cxnLst/>
            <a:rect l="l" t="t" r="r" b="b"/>
            <a:pathLst>
              <a:path w="5031103" h="1280644">
                <a:moveTo>
                  <a:pt x="0" y="0"/>
                </a:moveTo>
                <a:lnTo>
                  <a:pt x="5031103" y="0"/>
                </a:lnTo>
                <a:lnTo>
                  <a:pt x="5031103" y="1280644"/>
                </a:lnTo>
                <a:lnTo>
                  <a:pt x="0" y="1280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4FAB1DD3-539B-4DAE-B070-87A1EA183540}"/>
              </a:ext>
            </a:extLst>
          </p:cNvPr>
          <p:cNvSpPr txBox="1"/>
          <p:nvPr/>
        </p:nvSpPr>
        <p:spPr>
          <a:xfrm>
            <a:off x="4919673" y="-195778"/>
            <a:ext cx="7686654" cy="2005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9"/>
              </a:lnSpc>
            </a:pPr>
            <a:endParaRPr dirty="0"/>
          </a:p>
          <a:p>
            <a:pPr algn="ctr">
              <a:lnSpc>
                <a:spcPts val="8139"/>
              </a:lnSpc>
            </a:pPr>
            <a:r>
              <a:rPr lang="en-US" sz="5499" spc="274" dirty="0">
                <a:solidFill>
                  <a:srgbClr val="FFFFFF"/>
                </a:solidFill>
                <a:latin typeface="ABeeZee Bold"/>
              </a:rPr>
              <a:t>CQI – Step by Step</a:t>
            </a:r>
          </a:p>
        </p:txBody>
      </p:sp>
    </p:spTree>
    <p:extLst>
      <p:ext uri="{BB962C8B-B14F-4D97-AF65-F5344CB8AC3E}">
        <p14:creationId xmlns:p14="http://schemas.microsoft.com/office/powerpoint/2010/main" val="424230407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3">
            <a:extLst>
              <a:ext uri="{FF2B5EF4-FFF2-40B4-BE49-F238E27FC236}">
                <a16:creationId xmlns:a16="http://schemas.microsoft.com/office/drawing/2014/main" id="{C6447A9D-5207-4DF9-89AB-FD7C2B426793}"/>
              </a:ext>
            </a:extLst>
          </p:cNvPr>
          <p:cNvSpPr/>
          <p:nvPr/>
        </p:nvSpPr>
        <p:spPr>
          <a:xfrm>
            <a:off x="3505200" y="647700"/>
            <a:ext cx="9906000" cy="1336224"/>
          </a:xfrm>
          <a:custGeom>
            <a:avLst/>
            <a:gdLst/>
            <a:ahLst/>
            <a:cxnLst/>
            <a:rect l="l" t="t" r="r" b="b"/>
            <a:pathLst>
              <a:path w="5031103" h="1280644">
                <a:moveTo>
                  <a:pt x="0" y="0"/>
                </a:moveTo>
                <a:lnTo>
                  <a:pt x="5031103" y="0"/>
                </a:lnTo>
                <a:lnTo>
                  <a:pt x="5031103" y="1280644"/>
                </a:lnTo>
                <a:lnTo>
                  <a:pt x="0" y="1280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AA0ABA73-44B4-45E5-BE46-89823982123A}"/>
              </a:ext>
            </a:extLst>
          </p:cNvPr>
          <p:cNvSpPr txBox="1"/>
          <p:nvPr/>
        </p:nvSpPr>
        <p:spPr>
          <a:xfrm>
            <a:off x="4876800" y="-266701"/>
            <a:ext cx="7686654" cy="2005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9"/>
              </a:lnSpc>
            </a:pPr>
            <a:endParaRPr dirty="0"/>
          </a:p>
          <a:p>
            <a:pPr algn="ctr">
              <a:lnSpc>
                <a:spcPts val="8139"/>
              </a:lnSpc>
            </a:pPr>
            <a:r>
              <a:rPr lang="en-US" sz="5499" spc="274" dirty="0">
                <a:solidFill>
                  <a:srgbClr val="FFFFFF"/>
                </a:solidFill>
                <a:latin typeface="ABeeZee Bold"/>
              </a:rPr>
              <a:t>Panel Discussion</a:t>
            </a:r>
          </a:p>
        </p:txBody>
      </p:sp>
      <p:sp>
        <p:nvSpPr>
          <p:cNvPr id="93" name="TextBox 11">
            <a:extLst>
              <a:ext uri="{FF2B5EF4-FFF2-40B4-BE49-F238E27FC236}">
                <a16:creationId xmlns:a16="http://schemas.microsoft.com/office/drawing/2014/main" id="{1E6A5169-A680-E231-A187-B16977B6901E}"/>
              </a:ext>
            </a:extLst>
          </p:cNvPr>
          <p:cNvSpPr txBox="1"/>
          <p:nvPr/>
        </p:nvSpPr>
        <p:spPr>
          <a:xfrm>
            <a:off x="3157151" y="2390002"/>
            <a:ext cx="10961194" cy="5119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39"/>
              </a:lnSpc>
            </a:pPr>
            <a:endParaRPr dirty="0"/>
          </a:p>
          <a:p>
            <a:pPr algn="ctr">
              <a:lnSpc>
                <a:spcPts val="8139"/>
              </a:lnSpc>
            </a:pPr>
            <a:r>
              <a:rPr lang="en-US" sz="5450" spc="274" dirty="0">
                <a:solidFill>
                  <a:srgbClr val="FFFFFF"/>
                </a:solidFill>
                <a:latin typeface="ABeeZee Bold"/>
              </a:rPr>
              <a:t>NACCHO Panel Discussion -</a:t>
            </a:r>
          </a:p>
          <a:p>
            <a:pPr algn="ctr">
              <a:lnSpc>
                <a:spcPts val="8139"/>
              </a:lnSpc>
            </a:pPr>
            <a:endParaRPr lang="en-US"/>
          </a:p>
          <a:p>
            <a:pPr algn="ctr">
              <a:lnSpc>
                <a:spcPts val="8139"/>
              </a:lnSpc>
            </a:pPr>
            <a:r>
              <a:rPr lang="en-US" sz="5450" spc="274" dirty="0">
                <a:solidFill>
                  <a:srgbClr val="FFFFFF"/>
                </a:solidFill>
                <a:latin typeface="ABeeZee Bold"/>
              </a:rPr>
              <a:t>"How can you embed CQI in your Health Service?"</a:t>
            </a:r>
          </a:p>
        </p:txBody>
      </p:sp>
    </p:spTree>
    <p:extLst>
      <p:ext uri="{BB962C8B-B14F-4D97-AF65-F5344CB8AC3E}">
        <p14:creationId xmlns:p14="http://schemas.microsoft.com/office/powerpoint/2010/main" val="1724647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3D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5625075" y="198014"/>
            <a:ext cx="7513307" cy="1912478"/>
          </a:xfrm>
          <a:custGeom>
            <a:avLst/>
            <a:gdLst/>
            <a:ahLst/>
            <a:cxnLst/>
            <a:rect l="l" t="t" r="r" b="b"/>
            <a:pathLst>
              <a:path w="7513307" h="1912478">
                <a:moveTo>
                  <a:pt x="0" y="0"/>
                </a:moveTo>
                <a:lnTo>
                  <a:pt x="7513307" y="0"/>
                </a:lnTo>
                <a:lnTo>
                  <a:pt x="7513307" y="1912478"/>
                </a:lnTo>
                <a:lnTo>
                  <a:pt x="0" y="19124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1923882" y="6383138"/>
            <a:ext cx="3096452" cy="3096439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125" r="-125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2095823" y="2392685"/>
            <a:ext cx="3217763" cy="3217751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r="-69880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5926237" y="2398653"/>
            <a:ext cx="3217763" cy="3217751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15740" r="-54140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14" name="Freeform 14"/>
          <p:cNvSpPr/>
          <p:nvPr/>
        </p:nvSpPr>
        <p:spPr>
          <a:xfrm>
            <a:off x="9753600" y="2566451"/>
            <a:ext cx="3175990" cy="3175990"/>
          </a:xfrm>
          <a:custGeom>
            <a:avLst/>
            <a:gdLst/>
            <a:ahLst/>
            <a:cxnLst/>
            <a:rect l="l" t="t" r="r" b="b"/>
            <a:pathLst>
              <a:path w="3175990" h="3175990">
                <a:moveTo>
                  <a:pt x="0" y="0"/>
                </a:moveTo>
                <a:lnTo>
                  <a:pt x="3175990" y="0"/>
                </a:lnTo>
                <a:lnTo>
                  <a:pt x="3175990" y="3175989"/>
                </a:lnTo>
                <a:lnTo>
                  <a:pt x="0" y="31759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9753600" y="2646303"/>
            <a:ext cx="3109876" cy="3109864"/>
            <a:chOff x="0" y="0"/>
            <a:chExt cx="6350000" cy="634997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l="-3461" r="-3461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17" name="Freeform 17"/>
          <p:cNvSpPr/>
          <p:nvPr/>
        </p:nvSpPr>
        <p:spPr>
          <a:xfrm>
            <a:off x="7751005" y="6393379"/>
            <a:ext cx="3175990" cy="3175990"/>
          </a:xfrm>
          <a:custGeom>
            <a:avLst/>
            <a:gdLst/>
            <a:ahLst/>
            <a:cxnLst/>
            <a:rect l="l" t="t" r="r" b="b"/>
            <a:pathLst>
              <a:path w="3175990" h="3175990">
                <a:moveTo>
                  <a:pt x="0" y="0"/>
                </a:moveTo>
                <a:lnTo>
                  <a:pt x="3175989" y="0"/>
                </a:lnTo>
                <a:lnTo>
                  <a:pt x="3175989" y="3175990"/>
                </a:lnTo>
                <a:lnTo>
                  <a:pt x="0" y="31759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7751005" y="6499104"/>
            <a:ext cx="3112850" cy="3112837"/>
            <a:chOff x="0" y="0"/>
            <a:chExt cx="6350000" cy="634997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6447147" y="5730703"/>
            <a:ext cx="2428029" cy="497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>
                <a:solidFill>
                  <a:srgbClr val="FFFFFF"/>
                </a:solidFill>
                <a:latin typeface="ABeeZee Bold"/>
              </a:rPr>
              <a:t>Professor Sandra Eades AO</a:t>
            </a:r>
          </a:p>
          <a:p>
            <a:pPr algn="l">
              <a:lnSpc>
                <a:spcPts val="1960"/>
              </a:lnSpc>
            </a:pPr>
            <a:r>
              <a:rPr lang="en-US" sz="1400">
                <a:solidFill>
                  <a:srgbClr val="FFFFFF"/>
                </a:solidFill>
                <a:latin typeface="ABeeZee Bold"/>
              </a:rPr>
              <a:t>Deputy Chairperson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659700" y="5796423"/>
            <a:ext cx="2539672" cy="745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>
                <a:solidFill>
                  <a:srgbClr val="FFFFFF"/>
                </a:solidFill>
                <a:latin typeface="ABeeZee Bold"/>
              </a:rPr>
              <a:t>Professor  Dan McAullay</a:t>
            </a:r>
          </a:p>
          <a:p>
            <a:pPr algn="l">
              <a:lnSpc>
                <a:spcPts val="1960"/>
              </a:lnSpc>
            </a:pPr>
            <a:r>
              <a:rPr lang="en-US" sz="1400" dirty="0">
                <a:solidFill>
                  <a:srgbClr val="FFFFFF"/>
                </a:solidFill>
                <a:latin typeface="ABeeZee Bold"/>
              </a:rPr>
              <a:t>Chairperson </a:t>
            </a:r>
          </a:p>
          <a:p>
            <a:pPr algn="l">
              <a:lnSpc>
                <a:spcPts val="1960"/>
              </a:lnSpc>
            </a:pPr>
            <a:endParaRPr lang="en-US" sz="1400" dirty="0">
              <a:solidFill>
                <a:srgbClr val="FFFFFF"/>
              </a:solidFill>
              <a:latin typeface="ABeeZee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5103188" y="-443407"/>
            <a:ext cx="7686654" cy="3042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9"/>
              </a:lnSpc>
            </a:pPr>
            <a:endParaRPr/>
          </a:p>
          <a:p>
            <a:pPr algn="ctr">
              <a:lnSpc>
                <a:spcPts val="8139"/>
              </a:lnSpc>
            </a:pPr>
            <a:r>
              <a:rPr lang="en-US" sz="5499" spc="274">
                <a:solidFill>
                  <a:srgbClr val="FFFFFF"/>
                </a:solidFill>
                <a:latin typeface="ABeeZee Bold"/>
              </a:rPr>
              <a:t>Our Board</a:t>
            </a:r>
          </a:p>
          <a:p>
            <a:pPr algn="ctr">
              <a:lnSpc>
                <a:spcPts val="8139"/>
              </a:lnSpc>
            </a:pPr>
            <a:endParaRPr lang="en-US" sz="5499" spc="274">
              <a:solidFill>
                <a:srgbClr val="FFFFFF"/>
              </a:solidFill>
              <a:latin typeface="ABeeZee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4644919" y="5947124"/>
            <a:ext cx="1621399" cy="497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>
                <a:solidFill>
                  <a:srgbClr val="FFFFFF"/>
                </a:solidFill>
                <a:latin typeface="ABeeZee Bold"/>
              </a:rPr>
              <a:t>Thierra Clanton</a:t>
            </a:r>
          </a:p>
          <a:p>
            <a:pPr algn="l">
              <a:lnSpc>
                <a:spcPts val="1960"/>
              </a:lnSpc>
            </a:pPr>
            <a:r>
              <a:rPr lang="en-US" sz="1400">
                <a:solidFill>
                  <a:srgbClr val="FFFFFF"/>
                </a:solidFill>
                <a:latin typeface="ABeeZee Bold"/>
              </a:rPr>
              <a:t>Member Director 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8042503" y="9541510"/>
            <a:ext cx="2982785" cy="745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>
                <a:solidFill>
                  <a:srgbClr val="FFFFFF"/>
                </a:solidFill>
                <a:latin typeface="ABeeZee Bold"/>
              </a:rPr>
              <a:t>Paul Gregory</a:t>
            </a:r>
          </a:p>
          <a:p>
            <a:pPr algn="l">
              <a:lnSpc>
                <a:spcPts val="1960"/>
              </a:lnSpc>
            </a:pPr>
            <a:r>
              <a:rPr lang="en-US" sz="1400">
                <a:solidFill>
                  <a:srgbClr val="FFFFFF"/>
                </a:solidFill>
                <a:latin typeface="ABeeZee Bold"/>
              </a:rPr>
              <a:t>Specialist Independent Director</a:t>
            </a:r>
          </a:p>
          <a:p>
            <a:pPr algn="l">
              <a:lnSpc>
                <a:spcPts val="1960"/>
              </a:lnSpc>
            </a:pPr>
            <a:endParaRPr lang="en-US" sz="1400">
              <a:solidFill>
                <a:srgbClr val="FFFFFF"/>
              </a:solidFill>
              <a:latin typeface="ABeeZee Bo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0653671" y="5885372"/>
            <a:ext cx="2428029" cy="497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>
                <a:solidFill>
                  <a:srgbClr val="FFFFFF"/>
                </a:solidFill>
                <a:latin typeface="ABeeZee Bold"/>
              </a:rPr>
              <a:t>Robert Morrison</a:t>
            </a:r>
          </a:p>
          <a:p>
            <a:pPr algn="l">
              <a:lnSpc>
                <a:spcPts val="1960"/>
              </a:lnSpc>
            </a:pPr>
            <a:r>
              <a:rPr lang="en-US" sz="1400">
                <a:solidFill>
                  <a:srgbClr val="FFFFFF"/>
                </a:solidFill>
                <a:latin typeface="ABeeZee Bold"/>
              </a:rPr>
              <a:t>Member Director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2197780" y="9573842"/>
            <a:ext cx="2982785" cy="745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>
                <a:solidFill>
                  <a:srgbClr val="FFFFFF"/>
                </a:solidFill>
                <a:latin typeface="ABeeZee Bold"/>
              </a:rPr>
              <a:t>Brian Roche</a:t>
            </a:r>
          </a:p>
          <a:p>
            <a:pPr algn="l">
              <a:lnSpc>
                <a:spcPts val="1960"/>
              </a:lnSpc>
            </a:pPr>
            <a:r>
              <a:rPr lang="en-US" sz="1400">
                <a:solidFill>
                  <a:srgbClr val="FFFFFF"/>
                </a:solidFill>
                <a:latin typeface="ABeeZee Bold"/>
              </a:rPr>
              <a:t>Specialist Independent Director</a:t>
            </a:r>
          </a:p>
          <a:p>
            <a:pPr algn="l">
              <a:lnSpc>
                <a:spcPts val="1960"/>
              </a:lnSpc>
            </a:pPr>
            <a:endParaRPr lang="en-US" sz="1400">
              <a:solidFill>
                <a:srgbClr val="FFFFFF"/>
              </a:solidFill>
              <a:latin typeface="ABeeZee Bold"/>
            </a:endParaRPr>
          </a:p>
        </p:txBody>
      </p:sp>
      <p:grpSp>
        <p:nvGrpSpPr>
          <p:cNvPr id="31" name="Group 31"/>
          <p:cNvGrpSpPr>
            <a:grpSpLocks noChangeAspect="1"/>
          </p:cNvGrpSpPr>
          <p:nvPr/>
        </p:nvGrpSpPr>
        <p:grpSpPr>
          <a:xfrm>
            <a:off x="3704705" y="6228469"/>
            <a:ext cx="3112850" cy="3112837"/>
            <a:chOff x="0" y="0"/>
            <a:chExt cx="6350000" cy="6349975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ABE2EB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4502887" y="9573842"/>
            <a:ext cx="1621399" cy="497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>
                <a:solidFill>
                  <a:srgbClr val="FFFFFF"/>
                </a:solidFill>
                <a:latin typeface="ABeeZee Bold"/>
              </a:rPr>
              <a:t>Vacancy</a:t>
            </a:r>
          </a:p>
          <a:p>
            <a:pPr algn="l">
              <a:lnSpc>
                <a:spcPts val="1960"/>
              </a:lnSpc>
            </a:pPr>
            <a:r>
              <a:rPr lang="en-US" sz="1400">
                <a:solidFill>
                  <a:srgbClr val="FFFFFF"/>
                </a:solidFill>
                <a:latin typeface="ABeeZee Bold"/>
              </a:rPr>
              <a:t>Member Director  </a:t>
            </a:r>
          </a:p>
        </p:txBody>
      </p:sp>
      <p:pic>
        <p:nvPicPr>
          <p:cNvPr id="3" name="Picture 2" descr="A group of people in a circle&#10;&#10;Description automatically generated">
            <a:extLst>
              <a:ext uri="{FF2B5EF4-FFF2-40B4-BE49-F238E27FC236}">
                <a16:creationId xmlns:a16="http://schemas.microsoft.com/office/drawing/2014/main" id="{188EB545-806B-3641-CA8C-10CBDFE2626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9525" y="-9525"/>
            <a:ext cx="18335625" cy="1027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8018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3D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5625075" y="198014"/>
            <a:ext cx="7513307" cy="1912478"/>
          </a:xfrm>
          <a:custGeom>
            <a:avLst/>
            <a:gdLst/>
            <a:ahLst/>
            <a:cxnLst/>
            <a:rect l="l" t="t" r="r" b="b"/>
            <a:pathLst>
              <a:path w="7513307" h="1912478">
                <a:moveTo>
                  <a:pt x="0" y="0"/>
                </a:moveTo>
                <a:lnTo>
                  <a:pt x="7513307" y="0"/>
                </a:lnTo>
                <a:lnTo>
                  <a:pt x="7513307" y="1912478"/>
                </a:lnTo>
                <a:lnTo>
                  <a:pt x="0" y="19124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4" name="TextBox 4"/>
          <p:cNvSpPr txBox="1"/>
          <p:nvPr/>
        </p:nvSpPr>
        <p:spPr>
          <a:xfrm>
            <a:off x="12020623" y="4253415"/>
            <a:ext cx="3124226" cy="1516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579"/>
              </a:lnSpc>
            </a:pPr>
            <a:r>
              <a:rPr lang="en-US" sz="8499" spc="424" dirty="0">
                <a:solidFill>
                  <a:srgbClr val="FFFFFF"/>
                </a:solidFill>
                <a:latin typeface="ABeeZee Bold"/>
              </a:rPr>
              <a:t>59%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374159" y="3862890"/>
            <a:ext cx="6501831" cy="4702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59"/>
              </a:lnSpc>
            </a:pPr>
            <a:r>
              <a:rPr lang="en-US" sz="4500" spc="225">
                <a:solidFill>
                  <a:srgbClr val="FFFFFF"/>
                </a:solidFill>
                <a:latin typeface="ABeeZee Bold"/>
              </a:rPr>
              <a:t>* 16,114 regular</a:t>
            </a:r>
          </a:p>
          <a:p>
            <a:pPr algn="l">
              <a:lnSpc>
                <a:spcPts val="6659"/>
              </a:lnSpc>
            </a:pPr>
            <a:r>
              <a:rPr lang="en-US" sz="4500" spc="225">
                <a:solidFill>
                  <a:srgbClr val="FFFFFF"/>
                </a:solidFill>
                <a:latin typeface="ABeeZee Bold"/>
              </a:rPr>
              <a:t>  1,672 new patients </a:t>
            </a:r>
          </a:p>
          <a:p>
            <a:pPr algn="l">
              <a:lnSpc>
                <a:spcPts val="6659"/>
              </a:lnSpc>
            </a:pPr>
            <a:endParaRPr lang="en-US" sz="4500" spc="225">
              <a:solidFill>
                <a:srgbClr val="FFFFFF"/>
              </a:solidFill>
              <a:latin typeface="ABeeZee Bold"/>
            </a:endParaRPr>
          </a:p>
          <a:p>
            <a:pPr algn="l">
              <a:lnSpc>
                <a:spcPts val="6659"/>
              </a:lnSpc>
            </a:pPr>
            <a:endParaRPr lang="en-US" sz="4500" spc="225">
              <a:solidFill>
                <a:srgbClr val="FFFFFF"/>
              </a:solidFill>
              <a:latin typeface="ABeeZee Bold"/>
            </a:endParaRPr>
          </a:p>
          <a:p>
            <a:pPr algn="l">
              <a:lnSpc>
                <a:spcPts val="5312"/>
              </a:lnSpc>
            </a:pPr>
            <a:endParaRPr lang="en-US" sz="4500" spc="225">
              <a:solidFill>
                <a:srgbClr val="FFFFFF"/>
              </a:solidFill>
              <a:latin typeface="ABeeZee Bold"/>
            </a:endParaRPr>
          </a:p>
          <a:p>
            <a:pPr algn="l">
              <a:lnSpc>
                <a:spcPts val="5478"/>
              </a:lnSpc>
            </a:pPr>
            <a:endParaRPr lang="en-US" sz="4500" spc="225">
              <a:solidFill>
                <a:srgbClr val="FFFFFF"/>
              </a:solidFill>
              <a:latin typeface="ABeeZee Bold"/>
            </a:endParaRP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2930115" y="5655369"/>
            <a:ext cx="4507003" cy="4507003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5"/>
              <a:stretch>
                <a:fillRect l="-25061" r="-25061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8" name="Freeform 8"/>
          <p:cNvSpPr/>
          <p:nvPr/>
        </p:nvSpPr>
        <p:spPr>
          <a:xfrm>
            <a:off x="2196983" y="4758918"/>
            <a:ext cx="443285" cy="666139"/>
          </a:xfrm>
          <a:custGeom>
            <a:avLst/>
            <a:gdLst/>
            <a:ahLst/>
            <a:cxnLst/>
            <a:rect l="l" t="t" r="r" b="b"/>
            <a:pathLst>
              <a:path w="443285" h="666139">
                <a:moveTo>
                  <a:pt x="0" y="0"/>
                </a:moveTo>
                <a:lnTo>
                  <a:pt x="443285" y="0"/>
                </a:lnTo>
                <a:lnTo>
                  <a:pt x="443285" y="666139"/>
                </a:lnTo>
                <a:lnTo>
                  <a:pt x="0" y="6661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9" name="TextBox 9"/>
          <p:cNvSpPr txBox="1"/>
          <p:nvPr/>
        </p:nvSpPr>
        <p:spPr>
          <a:xfrm>
            <a:off x="2291360" y="1870581"/>
            <a:ext cx="5516131" cy="842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</a:pPr>
            <a:r>
              <a:rPr lang="en-US" sz="4700" spc="235">
                <a:solidFill>
                  <a:srgbClr val="FFFFFF"/>
                </a:solidFill>
                <a:latin typeface="ABeeZee Bold"/>
              </a:rPr>
              <a:t>Patient Numbers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100346" y="3639507"/>
            <a:ext cx="6964778" cy="842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5"/>
              </a:lnSpc>
            </a:pPr>
            <a:r>
              <a:rPr lang="en-US" sz="4699" spc="234">
                <a:solidFill>
                  <a:srgbClr val="FFFFFF"/>
                </a:solidFill>
                <a:latin typeface="ABeeZee Bold"/>
              </a:rPr>
              <a:t>Aboriginal Employees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103188" y="-443407"/>
            <a:ext cx="7686654" cy="3042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9"/>
              </a:lnSpc>
            </a:pPr>
            <a:endParaRPr dirty="0"/>
          </a:p>
          <a:p>
            <a:pPr algn="ctr">
              <a:lnSpc>
                <a:spcPts val="8139"/>
              </a:lnSpc>
            </a:pPr>
            <a:r>
              <a:rPr lang="en-US" sz="5499" spc="274" dirty="0">
                <a:solidFill>
                  <a:srgbClr val="FFFFFF"/>
                </a:solidFill>
                <a:latin typeface="ABeeZee Bold"/>
              </a:rPr>
              <a:t>Our People</a:t>
            </a:r>
          </a:p>
          <a:p>
            <a:pPr algn="ctr">
              <a:lnSpc>
                <a:spcPts val="8139"/>
              </a:lnSpc>
            </a:pPr>
            <a:endParaRPr lang="en-US" sz="5499" spc="274" dirty="0">
              <a:solidFill>
                <a:srgbClr val="FFFFFF"/>
              </a:solidFill>
              <a:latin typeface="ABeeZee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177320" y="1932889"/>
            <a:ext cx="5516131" cy="1718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</a:pPr>
            <a:r>
              <a:rPr lang="en-US" sz="4700" spc="235">
                <a:solidFill>
                  <a:srgbClr val="FFFFFF"/>
                </a:solidFill>
                <a:latin typeface="ABeeZee Bold"/>
              </a:rPr>
              <a:t>Staff Numbers </a:t>
            </a:r>
          </a:p>
          <a:p>
            <a:pPr algn="ctr">
              <a:lnSpc>
                <a:spcPts val="6956"/>
              </a:lnSpc>
            </a:pPr>
            <a:endParaRPr lang="en-US" sz="4700" spc="235">
              <a:solidFill>
                <a:srgbClr val="FFFFFF"/>
              </a:solidFill>
              <a:latin typeface="ABeeZee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0177320" y="2461446"/>
            <a:ext cx="5516131" cy="1439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40"/>
              </a:lnSpc>
            </a:pPr>
            <a:r>
              <a:rPr lang="en-US" sz="8000" spc="400" dirty="0">
                <a:solidFill>
                  <a:srgbClr val="FFFFFF"/>
                </a:solidFill>
                <a:latin typeface="ABeeZee Bold"/>
              </a:rPr>
              <a:t>178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196983" y="2461446"/>
            <a:ext cx="5516131" cy="1439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40"/>
              </a:lnSpc>
            </a:pPr>
            <a:r>
              <a:rPr lang="en-US" sz="8000" spc="400">
                <a:solidFill>
                  <a:srgbClr val="FFFFFF"/>
                </a:solidFill>
                <a:latin typeface="ABeeZee Bold"/>
              </a:rPr>
              <a:t>20,065*</a:t>
            </a:r>
          </a:p>
        </p:txBody>
      </p: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1356463" y="5770431"/>
            <a:ext cx="4452544" cy="4452544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 rot="5400000">
              <a:off x="-635" y="635"/>
              <a:ext cx="6351270" cy="6350000"/>
            </a:xfrm>
            <a:custGeom>
              <a:avLst/>
              <a:gdLst/>
              <a:ahLst/>
              <a:cxnLst/>
              <a:rect l="l" t="t" r="r" b="b"/>
              <a:pathLst>
                <a:path w="6351270" h="6350000">
                  <a:moveTo>
                    <a:pt x="5955030" y="6350000"/>
                  </a:moveTo>
                  <a:lnTo>
                    <a:pt x="394970" y="6350000"/>
                  </a:lnTo>
                  <a:cubicBezTo>
                    <a:pt x="176530" y="6350000"/>
                    <a:pt x="0" y="6173470"/>
                    <a:pt x="0" y="5955030"/>
                  </a:cubicBezTo>
                  <a:lnTo>
                    <a:pt x="0" y="393700"/>
                  </a:lnTo>
                  <a:cubicBezTo>
                    <a:pt x="0" y="176530"/>
                    <a:pt x="176530" y="0"/>
                    <a:pt x="394970" y="0"/>
                  </a:cubicBezTo>
                  <a:cubicBezTo>
                    <a:pt x="394970" y="0"/>
                    <a:pt x="394970" y="0"/>
                    <a:pt x="394970" y="0"/>
                  </a:cubicBezTo>
                  <a:lnTo>
                    <a:pt x="5956300" y="0"/>
                  </a:lnTo>
                  <a:cubicBezTo>
                    <a:pt x="6174740" y="0"/>
                    <a:pt x="6351270" y="176530"/>
                    <a:pt x="6351270" y="394970"/>
                  </a:cubicBezTo>
                  <a:lnTo>
                    <a:pt x="6351270" y="394970"/>
                  </a:lnTo>
                  <a:lnTo>
                    <a:pt x="6351270" y="5955030"/>
                  </a:lnTo>
                  <a:cubicBezTo>
                    <a:pt x="6350000" y="6173470"/>
                    <a:pt x="6173470" y="6350000"/>
                    <a:pt x="5955030" y="6350000"/>
                  </a:cubicBezTo>
                  <a:cubicBezTo>
                    <a:pt x="5955030" y="6350000"/>
                    <a:pt x="5955030" y="6350000"/>
                    <a:pt x="5955030" y="6350000"/>
                  </a:cubicBezTo>
                  <a:close/>
                </a:path>
              </a:pathLst>
            </a:custGeom>
            <a:blipFill>
              <a:blip r:embed="rId8"/>
              <a:stretch>
                <a:fillRect l="-15392" r="-17914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pic>
        <p:nvPicPr>
          <p:cNvPr id="2" name="Picture 1" descr="A group of people in a hospital&#10;&#10;Description automatically generated">
            <a:extLst>
              <a:ext uri="{FF2B5EF4-FFF2-40B4-BE49-F238E27FC236}">
                <a16:creationId xmlns:a16="http://schemas.microsoft.com/office/drawing/2014/main" id="{890FA9DD-2D0D-A87A-A167-E13403BE7F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575" y="-114300"/>
            <a:ext cx="18259425" cy="1050607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3D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735154" y="1533523"/>
            <a:ext cx="8023790" cy="8109389"/>
          </a:xfrm>
          <a:custGeom>
            <a:avLst/>
            <a:gdLst/>
            <a:ahLst/>
            <a:cxnLst/>
            <a:rect l="l" t="t" r="r" b="b"/>
            <a:pathLst>
              <a:path w="9017149" h="10051629">
                <a:moveTo>
                  <a:pt x="0" y="0"/>
                </a:moveTo>
                <a:lnTo>
                  <a:pt x="9017149" y="0"/>
                </a:lnTo>
                <a:lnTo>
                  <a:pt x="9017149" y="10051629"/>
                </a:lnTo>
                <a:lnTo>
                  <a:pt x="0" y="100516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4" name="TextBox 4"/>
          <p:cNvSpPr txBox="1"/>
          <p:nvPr/>
        </p:nvSpPr>
        <p:spPr>
          <a:xfrm>
            <a:off x="8793357" y="3314700"/>
            <a:ext cx="9125966" cy="53465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spc="60" dirty="0">
                <a:solidFill>
                  <a:srgbClr val="FFFFFF"/>
                </a:solidFill>
                <a:latin typeface="Montserrat" panose="020B0604020202020204" charset="0"/>
              </a:rPr>
              <a:t>Our model focuses on the wellbeing of our clients:</a:t>
            </a:r>
          </a:p>
          <a:p>
            <a:pPr marL="457200" indent="-457200" algn="l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en-US" sz="3000" spc="60" dirty="0">
                <a:solidFill>
                  <a:srgbClr val="FFFFFF"/>
                </a:solidFill>
                <a:latin typeface="Montserrat" panose="020B0604020202020204" charset="0"/>
              </a:rPr>
              <a:t>Socially</a:t>
            </a:r>
          </a:p>
          <a:p>
            <a:pPr marL="457200" indent="-457200" algn="l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en-US" sz="3000" spc="60" dirty="0">
                <a:solidFill>
                  <a:srgbClr val="FFFFFF"/>
                </a:solidFill>
                <a:latin typeface="Montserrat" panose="020B0604020202020204" charset="0"/>
              </a:rPr>
              <a:t>Emotionally</a:t>
            </a:r>
          </a:p>
          <a:p>
            <a:pPr marL="457200" indent="-457200" algn="l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en-US" sz="3000" spc="60" dirty="0">
                <a:solidFill>
                  <a:srgbClr val="FFFFFF"/>
                </a:solidFill>
                <a:latin typeface="Montserrat" panose="020B0604020202020204" charset="0"/>
              </a:rPr>
              <a:t>Physically</a:t>
            </a:r>
          </a:p>
          <a:p>
            <a:pPr algn="l">
              <a:lnSpc>
                <a:spcPts val="4200"/>
              </a:lnSpc>
            </a:pPr>
            <a:endParaRPr lang="en-US" sz="3000" spc="60" dirty="0">
              <a:solidFill>
                <a:srgbClr val="FFFFFF"/>
              </a:solidFill>
              <a:latin typeface="Montserrat" panose="020B0604020202020204" charset="0"/>
            </a:endParaRPr>
          </a:p>
          <a:p>
            <a:pPr algn="l">
              <a:lnSpc>
                <a:spcPts val="4200"/>
              </a:lnSpc>
            </a:pPr>
            <a:r>
              <a:rPr lang="en-US" sz="3000" spc="60" dirty="0">
                <a:solidFill>
                  <a:srgbClr val="FFFFFF"/>
                </a:solidFill>
                <a:latin typeface="Montserrat" panose="020B0604020202020204" charset="0"/>
              </a:rPr>
              <a:t>Derbarl’s Clinical services, health promotion, cultural safety, membership engagement and community governance are core to our service. 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735154" y="9229724"/>
            <a:ext cx="8023790" cy="826378"/>
            <a:chOff x="0" y="0"/>
            <a:chExt cx="3013541" cy="2961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13541" cy="296155"/>
            </a:xfrm>
            <a:custGeom>
              <a:avLst/>
              <a:gdLst/>
              <a:ahLst/>
              <a:cxnLst/>
              <a:rect l="l" t="t" r="r" b="b"/>
              <a:pathLst>
                <a:path w="3013541" h="296155">
                  <a:moveTo>
                    <a:pt x="92069" y="0"/>
                  </a:moveTo>
                  <a:lnTo>
                    <a:pt x="2921472" y="0"/>
                  </a:lnTo>
                  <a:cubicBezTo>
                    <a:pt x="2972320" y="0"/>
                    <a:pt x="3013541" y="41221"/>
                    <a:pt x="3013541" y="92069"/>
                  </a:cubicBezTo>
                  <a:lnTo>
                    <a:pt x="3013541" y="204086"/>
                  </a:lnTo>
                  <a:cubicBezTo>
                    <a:pt x="3013541" y="254935"/>
                    <a:pt x="2972320" y="296155"/>
                    <a:pt x="2921472" y="296155"/>
                  </a:cubicBezTo>
                  <a:lnTo>
                    <a:pt x="92069" y="296155"/>
                  </a:lnTo>
                  <a:cubicBezTo>
                    <a:pt x="41221" y="296155"/>
                    <a:pt x="0" y="254935"/>
                    <a:pt x="0" y="204086"/>
                  </a:cubicBezTo>
                  <a:lnTo>
                    <a:pt x="0" y="92069"/>
                  </a:lnTo>
                  <a:cubicBezTo>
                    <a:pt x="0" y="41221"/>
                    <a:pt x="41221" y="0"/>
                    <a:pt x="92069" y="0"/>
                  </a:cubicBezTo>
                  <a:close/>
                </a:path>
              </a:pathLst>
            </a:custGeom>
            <a:solidFill>
              <a:srgbClr val="F16D19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3013541" cy="3437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359639" y="9385756"/>
            <a:ext cx="8392662" cy="514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spc="60" dirty="0">
                <a:solidFill>
                  <a:srgbClr val="000000"/>
                </a:solidFill>
                <a:latin typeface="Open Sans"/>
              </a:rPr>
              <a:t>Aboriginal Health Council of WA </a:t>
            </a:r>
            <a:r>
              <a:rPr lang="en-US" sz="3000" spc="60" dirty="0" err="1">
                <a:solidFill>
                  <a:srgbClr val="000000"/>
                </a:solidFill>
                <a:latin typeface="Open Sans"/>
              </a:rPr>
              <a:t>MoC</a:t>
            </a:r>
            <a:endParaRPr lang="en-US" sz="3000" spc="60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A6C07C92-3CD9-4D82-9F04-ABDD81887669}"/>
              </a:ext>
            </a:extLst>
          </p:cNvPr>
          <p:cNvSpPr/>
          <p:nvPr/>
        </p:nvSpPr>
        <p:spPr>
          <a:xfrm>
            <a:off x="3835810" y="265343"/>
            <a:ext cx="9906000" cy="1696833"/>
          </a:xfrm>
          <a:custGeom>
            <a:avLst/>
            <a:gdLst/>
            <a:ahLst/>
            <a:cxnLst/>
            <a:rect l="l" t="t" r="r" b="b"/>
            <a:pathLst>
              <a:path w="5031103" h="1280644">
                <a:moveTo>
                  <a:pt x="0" y="0"/>
                </a:moveTo>
                <a:lnTo>
                  <a:pt x="5031103" y="0"/>
                </a:lnTo>
                <a:lnTo>
                  <a:pt x="5031103" y="1280644"/>
                </a:lnTo>
                <a:lnTo>
                  <a:pt x="0" y="1280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218A0F5A-3658-4162-802C-402AD570C8E6}"/>
              </a:ext>
            </a:extLst>
          </p:cNvPr>
          <p:cNvSpPr txBox="1"/>
          <p:nvPr/>
        </p:nvSpPr>
        <p:spPr>
          <a:xfrm>
            <a:off x="5103188" y="-443407"/>
            <a:ext cx="7686654" cy="3042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9"/>
              </a:lnSpc>
            </a:pPr>
            <a:endParaRPr dirty="0"/>
          </a:p>
          <a:p>
            <a:pPr algn="ctr">
              <a:lnSpc>
                <a:spcPts val="8139"/>
              </a:lnSpc>
            </a:pPr>
            <a:r>
              <a:rPr lang="en-US" sz="5450" spc="274" dirty="0">
                <a:solidFill>
                  <a:srgbClr val="FFFFFF"/>
                </a:solidFill>
                <a:latin typeface="ABeeZee Bold"/>
              </a:rPr>
              <a:t>Our Model of Care</a:t>
            </a:r>
          </a:p>
          <a:p>
            <a:pPr algn="ctr">
              <a:lnSpc>
                <a:spcPts val="8139"/>
              </a:lnSpc>
            </a:pPr>
            <a:endParaRPr lang="en-US" sz="5499" spc="274" dirty="0">
              <a:solidFill>
                <a:srgbClr val="FFFFFF"/>
              </a:solidFill>
              <a:latin typeface="ABeeZee 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rbarl 202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71767C2DF6C242976BD5ED39A4CEE6" ma:contentTypeVersion="23" ma:contentTypeDescription="Create a new document." ma:contentTypeScope="" ma:versionID="d9b65047c029f9f90e20eb77b29a81c2">
  <xsd:schema xmlns:xsd="http://www.w3.org/2001/XMLSchema" xmlns:xs="http://www.w3.org/2001/XMLSchema" xmlns:p="http://schemas.microsoft.com/office/2006/metadata/properties" xmlns:ns2="1090fde1-1f84-4dc1-ac73-15249e7eedd8" xmlns:ns3="d0c407d3-85c5-4fa2-89d9-894f000eb9b5" targetNamespace="http://schemas.microsoft.com/office/2006/metadata/properties" ma:root="true" ma:fieldsID="ee374ab651e6105a73dc56f84c348cdb" ns2:_="" ns3:_="">
    <xsd:import namespace="1090fde1-1f84-4dc1-ac73-15249e7eedd8"/>
    <xsd:import namespace="d0c407d3-85c5-4fa2-89d9-894f000eb9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Comment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90fde1-1f84-4dc1-ac73-15249e7eedd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Comment" ma:index="21" nillable="true" ma:displayName="Comment" ma:format="Dropdown" ma:internalName="Comment">
      <xsd:simpleType>
        <xsd:restriction base="dms:Text">
          <xsd:maxLength value="255"/>
        </xsd:restriction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b954b5c0-47a7-4221-a3a8-a56c93800a3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c407d3-85c5-4fa2-89d9-894f000eb9b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faccb720-6b22-4823-9a0d-b61ae5b97663}" ma:internalName="TaxCatchAll" ma:showField="CatchAllData" ma:web="d0c407d3-85c5-4fa2-89d9-894f000eb9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0c407d3-85c5-4fa2-89d9-894f000eb9b5">
      <UserInfo>
        <DisplayName>Verity Leach</DisplayName>
        <AccountId>432</AccountId>
        <AccountType/>
      </UserInfo>
      <UserInfo>
        <DisplayName>Beth Fiedler</DisplayName>
        <AccountId>157</AccountId>
        <AccountType/>
      </UserInfo>
      <UserInfo>
        <DisplayName>Charlotte Neave</DisplayName>
        <AccountId>370</AccountId>
        <AccountType/>
      </UserInfo>
    </SharedWithUsers>
    <TaxCatchAll xmlns="d0c407d3-85c5-4fa2-89d9-894f000eb9b5" xsi:nil="true"/>
    <lcf76f155ced4ddcb4097134ff3c332f xmlns="1090fde1-1f84-4dc1-ac73-15249e7eedd8">
      <Terms xmlns="http://schemas.microsoft.com/office/infopath/2007/PartnerControls"/>
    </lcf76f155ced4ddcb4097134ff3c332f>
    <Comment xmlns="1090fde1-1f84-4dc1-ac73-15249e7eedd8" xsi:nil="true"/>
  </documentManagement>
</p:properties>
</file>

<file path=customXml/itemProps1.xml><?xml version="1.0" encoding="utf-8"?>
<ds:datastoreItem xmlns:ds="http://schemas.openxmlformats.org/officeDocument/2006/customXml" ds:itemID="{64CC9047-025E-4B09-AD7E-AD95EC0FBE78}"/>
</file>

<file path=customXml/itemProps2.xml><?xml version="1.0" encoding="utf-8"?>
<ds:datastoreItem xmlns:ds="http://schemas.openxmlformats.org/officeDocument/2006/customXml" ds:itemID="{55EAE78E-ED67-4A14-9989-9E5DDEAB296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28D7F40-829E-40E0-94A9-3586D11D0F7A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1275</TotalTime>
  <Words>2923</Words>
  <Application>Microsoft Office PowerPoint</Application>
  <PresentationFormat>Custom</PresentationFormat>
  <Paragraphs>817</Paragraphs>
  <Slides>62</Slides>
  <Notes>62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1" baseType="lpstr">
      <vt:lpstr>Montserrat</vt:lpstr>
      <vt:lpstr>Open Sans</vt:lpstr>
      <vt:lpstr>Calibri</vt:lpstr>
      <vt:lpstr>Arial</vt:lpstr>
      <vt:lpstr>TT Hoves Bold</vt:lpstr>
      <vt:lpstr>Aptos</vt:lpstr>
      <vt:lpstr>ABeeZee Bold</vt:lpstr>
      <vt:lpstr>Wingdings</vt:lpstr>
      <vt:lpstr>Derbarl 2024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AH&amp;MRC Presentation May 2024</dc:title>
  <dc:creator>Kerry Hanks</dc:creator>
  <cp:lastModifiedBy>Charlotte Neave</cp:lastModifiedBy>
  <cp:revision>374</cp:revision>
  <dcterms:created xsi:type="dcterms:W3CDTF">2006-08-16T00:00:00Z</dcterms:created>
  <dcterms:modified xsi:type="dcterms:W3CDTF">2024-07-15T00:55:58Z</dcterms:modified>
  <dc:identifier>DAGF5ohkY68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0x010100D7CD572716C5F7489EBEB5D5045B656D</vt:lpwstr>
  </property>
</Properties>
</file>